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audio5.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4"/>
  </p:notesMasterIdLst>
  <p:sldIdLst>
    <p:sldId id="376" r:id="rId4"/>
    <p:sldId id="319" r:id="rId5"/>
    <p:sldId id="320" r:id="rId6"/>
    <p:sldId id="317" r:id="rId7"/>
    <p:sldId id="269" r:id="rId8"/>
    <p:sldId id="290" r:id="rId9"/>
    <p:sldId id="291" r:id="rId10"/>
    <p:sldId id="321" r:id="rId11"/>
    <p:sldId id="322" r:id="rId12"/>
    <p:sldId id="292" r:id="rId13"/>
    <p:sldId id="288" r:id="rId14"/>
    <p:sldId id="323" r:id="rId15"/>
    <p:sldId id="325" r:id="rId16"/>
    <p:sldId id="324" r:id="rId17"/>
    <p:sldId id="326" r:id="rId18"/>
    <p:sldId id="327" r:id="rId19"/>
    <p:sldId id="368" r:id="rId20"/>
    <p:sldId id="369" r:id="rId21"/>
    <p:sldId id="370" r:id="rId22"/>
    <p:sldId id="371" r:id="rId23"/>
    <p:sldId id="372" r:id="rId24"/>
    <p:sldId id="373" r:id="rId25"/>
    <p:sldId id="374" r:id="rId26"/>
    <p:sldId id="375" r:id="rId27"/>
    <p:sldId id="337" r:id="rId28"/>
    <p:sldId id="338" r:id="rId29"/>
    <p:sldId id="339" r:id="rId30"/>
    <p:sldId id="356" r:id="rId31"/>
    <p:sldId id="357" r:id="rId32"/>
    <p:sldId id="358" r:id="rId33"/>
    <p:sldId id="359" r:id="rId34"/>
    <p:sldId id="361" r:id="rId35"/>
    <p:sldId id="360" r:id="rId36"/>
    <p:sldId id="362" r:id="rId37"/>
    <p:sldId id="341" r:id="rId38"/>
    <p:sldId id="364" r:id="rId39"/>
    <p:sldId id="365" r:id="rId40"/>
    <p:sldId id="366" r:id="rId41"/>
    <p:sldId id="367" r:id="rId42"/>
    <p:sldId id="354"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7158" autoAdjust="0"/>
  </p:normalViewPr>
  <p:slideViewPr>
    <p:cSldViewPr>
      <p:cViewPr>
        <p:scale>
          <a:sx n="66" d="100"/>
          <a:sy n="66" d="100"/>
        </p:scale>
        <p:origin x="-1632" y="-222"/>
      </p:cViewPr>
      <p:guideLst>
        <p:guide orient="horz" pos="2160"/>
        <p:guide pos="2880"/>
      </p:guideLst>
    </p:cSldViewPr>
  </p:slideViewPr>
  <p:notesTextViewPr>
    <p:cViewPr>
      <p:scale>
        <a:sx n="200" d="100"/>
        <a:sy n="2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8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 Id="rId6" Type="http://schemas.openxmlformats.org/officeDocument/2006/relationships/image" Target="../media/image91.wmf"/><Relationship Id="rId5" Type="http://schemas.openxmlformats.org/officeDocument/2006/relationships/image" Target="../media/image90.wmf"/><Relationship Id="rId4" Type="http://schemas.openxmlformats.org/officeDocument/2006/relationships/image" Target="../media/image8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DE50D7-A6A6-4C18-8B43-02A09FEF4D62}" type="datetimeFigureOut">
              <a:rPr lang="vi-VN" smtClean="0"/>
              <a:t>22/08/2021</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64F290-44A1-4CB5-AFA6-9C674626EE0E}" type="slidenum">
              <a:rPr lang="vi-VN" smtClean="0"/>
              <a:t>‹#›</a:t>
            </a:fld>
            <a:endParaRPr lang="vi-VN"/>
          </a:p>
        </p:txBody>
      </p:sp>
    </p:spTree>
    <p:extLst>
      <p:ext uri="{BB962C8B-B14F-4D97-AF65-F5344CB8AC3E}">
        <p14:creationId xmlns:p14="http://schemas.microsoft.com/office/powerpoint/2010/main" val="348308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92FB86-AC9F-40AC-B5EB-22E6AB7D15CC}" type="slidenum">
              <a:rPr lang="en-US" smtClean="0"/>
              <a:t>3</a:t>
            </a:fld>
            <a:endParaRPr lang="en-US"/>
          </a:p>
        </p:txBody>
      </p:sp>
    </p:spTree>
    <p:extLst>
      <p:ext uri="{BB962C8B-B14F-4D97-AF65-F5344CB8AC3E}">
        <p14:creationId xmlns:p14="http://schemas.microsoft.com/office/powerpoint/2010/main" val="2514620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7C03083-17D7-4E87-9007-C5F195F25C2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5E31B3F-95C5-47FB-A904-485971DC823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64223A8-A8D7-4158-B9E3-34C1FFA2C849}"/>
              </a:ext>
            </a:extLst>
          </p:cNvPr>
          <p:cNvSpPr>
            <a:spLocks noGrp="1"/>
          </p:cNvSpPr>
          <p:nvPr>
            <p:ph type="dt" sz="half" idx="10"/>
          </p:nvPr>
        </p:nvSpPr>
        <p:spPr/>
        <p:txBody>
          <a:bodyPr/>
          <a:lstStyle/>
          <a:p>
            <a:fld id="{26C586B7-738E-4A28-AD8D-A6379D8C915D}" type="datetimeFigureOut">
              <a:rPr lang="en-US" smtClean="0">
                <a:solidFill>
                  <a:prstClr val="black">
                    <a:tint val="75000"/>
                  </a:prstClr>
                </a:solidFill>
              </a:rPr>
              <a:pPr/>
              <a:t>8/22/2021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A1A769D-32D8-4FE5-9567-FF1CAEBBAD5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3DF4A18-C0C0-40EC-A5BF-DF4792A54964}"/>
              </a:ext>
            </a:extLst>
          </p:cNvPr>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613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E91D76-D96B-4FE5-84D6-1D165C1C22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DD8E589-E8B4-475D-B332-09A01ACEC0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511B6AE-7EA0-4D98-A42D-9CED7087C8B7}"/>
              </a:ext>
            </a:extLst>
          </p:cNvPr>
          <p:cNvSpPr>
            <a:spLocks noGrp="1"/>
          </p:cNvSpPr>
          <p:nvPr>
            <p:ph type="dt" sz="half" idx="10"/>
          </p:nvPr>
        </p:nvSpPr>
        <p:spPr/>
        <p:txBody>
          <a:bodyPr/>
          <a:lstStyle/>
          <a:p>
            <a:fld id="{26C586B7-738E-4A28-AD8D-A6379D8C915D}" type="datetimeFigureOut">
              <a:rPr lang="en-US" smtClean="0">
                <a:solidFill>
                  <a:prstClr val="black">
                    <a:tint val="75000"/>
                  </a:prstClr>
                </a:solidFill>
              </a:rPr>
              <a:pPr/>
              <a:t>8/22/2021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E95836B-6161-4B7F-BF51-3AB1C73CC99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11FCD5A-A1C5-4556-B8AC-3B4FD738EE2F}"/>
              </a:ext>
            </a:extLst>
          </p:cNvPr>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5801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04D711-C5AE-452E-92C4-8E6F45732B55}"/>
              </a:ext>
            </a:extLst>
          </p:cNvPr>
          <p:cNvSpPr>
            <a:spLocks noGrp="1"/>
          </p:cNvSpPr>
          <p:nvPr>
            <p:ph type="title"/>
          </p:nvPr>
        </p:nvSpPr>
        <p:spPr>
          <a:xfrm>
            <a:off x="623887"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AEF3CC2-0EBE-4AD7-BC2D-E1E7260012F5}"/>
              </a:ext>
            </a:extLst>
          </p:cNvPr>
          <p:cNvSpPr>
            <a:spLocks noGrp="1"/>
          </p:cNvSpPr>
          <p:nvPr>
            <p:ph type="body" idx="1"/>
          </p:nvPr>
        </p:nvSpPr>
        <p:spPr>
          <a:xfrm>
            <a:off x="623887" y="458947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70FCF56-413E-4544-A1E1-E863E513255C}"/>
              </a:ext>
            </a:extLst>
          </p:cNvPr>
          <p:cNvSpPr>
            <a:spLocks noGrp="1"/>
          </p:cNvSpPr>
          <p:nvPr>
            <p:ph type="dt" sz="half" idx="10"/>
          </p:nvPr>
        </p:nvSpPr>
        <p:spPr/>
        <p:txBody>
          <a:bodyPr/>
          <a:lstStyle/>
          <a:p>
            <a:fld id="{26C586B7-738E-4A28-AD8D-A6379D8C915D}" type="datetimeFigureOut">
              <a:rPr lang="en-US" smtClean="0">
                <a:solidFill>
                  <a:prstClr val="black">
                    <a:tint val="75000"/>
                  </a:prstClr>
                </a:solidFill>
              </a:rPr>
              <a:pPr/>
              <a:t>8/22/2021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FAA40A8-6790-479C-BCEC-E28F476560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5F34AAA-7819-46C6-8B96-6987227C42AA}"/>
              </a:ext>
            </a:extLst>
          </p:cNvPr>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6300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0C5D56-C8ED-49C4-AE76-0B2B085A3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366B4A1-FE06-4A7B-AF80-D4A20615F8B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C5A4186-DB7C-43A3-A6FF-BA0A600ED16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51B60D9-A9B7-4F68-89BB-C76D7D604920}"/>
              </a:ext>
            </a:extLst>
          </p:cNvPr>
          <p:cNvSpPr>
            <a:spLocks noGrp="1"/>
          </p:cNvSpPr>
          <p:nvPr>
            <p:ph type="dt" sz="half" idx="10"/>
          </p:nvPr>
        </p:nvSpPr>
        <p:spPr/>
        <p:txBody>
          <a:bodyPr/>
          <a:lstStyle/>
          <a:p>
            <a:fld id="{26C586B7-738E-4A28-AD8D-A6379D8C915D}" type="datetimeFigureOut">
              <a:rPr lang="en-US" smtClean="0">
                <a:solidFill>
                  <a:prstClr val="black">
                    <a:tint val="75000"/>
                  </a:prstClr>
                </a:solidFill>
              </a:rPr>
              <a:pPr/>
              <a:t>8/22/2021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E931F797-6AA1-4D67-A588-828386857BA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D1C754F-D584-4464-A0BD-C70C5F306AFA}"/>
              </a:ext>
            </a:extLst>
          </p:cNvPr>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8935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CC2F88-ED36-415D-A5B5-24566E2B432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B2C1CBB-368C-4E0B-BF5D-11CFA2012597}"/>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6DEEE773-FF12-4766-ACCE-FBAD8964532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1D34934-C59E-4D92-83D6-6B963B43225D}"/>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A114395-8087-4910-A8E2-01F6F5D1D09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FF6A0D1-BB18-41D4-B0A6-F1A8CEE1B13A}"/>
              </a:ext>
            </a:extLst>
          </p:cNvPr>
          <p:cNvSpPr>
            <a:spLocks noGrp="1"/>
          </p:cNvSpPr>
          <p:nvPr>
            <p:ph type="dt" sz="half" idx="10"/>
          </p:nvPr>
        </p:nvSpPr>
        <p:spPr/>
        <p:txBody>
          <a:bodyPr/>
          <a:lstStyle/>
          <a:p>
            <a:fld id="{26C586B7-738E-4A28-AD8D-A6379D8C915D}" type="datetimeFigureOut">
              <a:rPr lang="en-US" smtClean="0">
                <a:solidFill>
                  <a:prstClr val="black">
                    <a:tint val="75000"/>
                  </a:prstClr>
                </a:solidFill>
              </a:rPr>
              <a:pPr/>
              <a:t>8/22/2021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1130F03D-72E4-4E71-93EF-D8B838C9B7A6}"/>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9E14DA03-92D4-4232-A11F-231611E8AC3A}"/>
              </a:ext>
            </a:extLst>
          </p:cNvPr>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2767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7D9C7C-4AFC-4D29-82D5-EC7D2238DE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668AEA6-9695-4269-95F1-E19EC8203209}"/>
              </a:ext>
            </a:extLst>
          </p:cNvPr>
          <p:cNvSpPr>
            <a:spLocks noGrp="1"/>
          </p:cNvSpPr>
          <p:nvPr>
            <p:ph type="dt" sz="half" idx="10"/>
          </p:nvPr>
        </p:nvSpPr>
        <p:spPr/>
        <p:txBody>
          <a:bodyPr/>
          <a:lstStyle/>
          <a:p>
            <a:fld id="{26C586B7-738E-4A28-AD8D-A6379D8C915D}" type="datetimeFigureOut">
              <a:rPr lang="en-US" smtClean="0">
                <a:solidFill>
                  <a:prstClr val="black">
                    <a:tint val="75000"/>
                  </a:prstClr>
                </a:solidFill>
              </a:rPr>
              <a:pPr/>
              <a:t>8/22/2021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2F380725-34E8-449F-A24A-EF7B98ED13A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D6E03780-15AB-4DB5-9D18-EDC18819A09A}"/>
              </a:ext>
            </a:extLst>
          </p:cNvPr>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189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7706045-4B1B-449C-8E48-858B40F3607A}"/>
              </a:ext>
            </a:extLst>
          </p:cNvPr>
          <p:cNvSpPr>
            <a:spLocks noGrp="1"/>
          </p:cNvSpPr>
          <p:nvPr>
            <p:ph type="dt" sz="half" idx="10"/>
          </p:nvPr>
        </p:nvSpPr>
        <p:spPr/>
        <p:txBody>
          <a:bodyPr/>
          <a:lstStyle/>
          <a:p>
            <a:fld id="{26C586B7-738E-4A28-AD8D-A6379D8C915D}" type="datetimeFigureOut">
              <a:rPr lang="en-US" smtClean="0">
                <a:solidFill>
                  <a:prstClr val="black">
                    <a:tint val="75000"/>
                  </a:prstClr>
                </a:solidFill>
              </a:rPr>
              <a:pPr/>
              <a:t>8/22/2021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C439CD25-E004-4ACE-96D4-ECE6E9E5053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B44DC43A-5037-45E2-BF5B-CC5D5451E7DE}"/>
              </a:ext>
            </a:extLst>
          </p:cNvPr>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356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24135D-09F7-4220-BEEE-CEB03A78072E}"/>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C647419-95DF-468B-A2FD-9F0C577FFCB5}"/>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C106CF8-82DC-4623-9971-36605FCCC308}"/>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0445E3B-E9D6-4D23-A513-1B17FA6CE89A}"/>
              </a:ext>
            </a:extLst>
          </p:cNvPr>
          <p:cNvSpPr>
            <a:spLocks noGrp="1"/>
          </p:cNvSpPr>
          <p:nvPr>
            <p:ph type="dt" sz="half" idx="10"/>
          </p:nvPr>
        </p:nvSpPr>
        <p:spPr/>
        <p:txBody>
          <a:bodyPr/>
          <a:lstStyle/>
          <a:p>
            <a:fld id="{26C586B7-738E-4A28-AD8D-A6379D8C915D}" type="datetimeFigureOut">
              <a:rPr lang="en-US" smtClean="0">
                <a:solidFill>
                  <a:prstClr val="black">
                    <a:tint val="75000"/>
                  </a:prstClr>
                </a:solidFill>
              </a:rPr>
              <a:pPr/>
              <a:t>8/22/2021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18FC404C-B36F-4522-9C8D-46DA399223E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25928B9C-8D6E-4B3F-9370-040E108F8443}"/>
              </a:ext>
            </a:extLst>
          </p:cNvPr>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3822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935B08-25EC-44DA-AC3C-F31A97C74D14}"/>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71D6662-DA0C-4696-83C2-0FE871641E8A}"/>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0428834D-1BB6-457F-8B5C-B5FF584F5F4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DD415EE-AFCE-4D65-8732-F2504FE12C1E}"/>
              </a:ext>
            </a:extLst>
          </p:cNvPr>
          <p:cNvSpPr>
            <a:spLocks noGrp="1"/>
          </p:cNvSpPr>
          <p:nvPr>
            <p:ph type="dt" sz="half" idx="10"/>
          </p:nvPr>
        </p:nvSpPr>
        <p:spPr/>
        <p:txBody>
          <a:bodyPr/>
          <a:lstStyle/>
          <a:p>
            <a:fld id="{26C586B7-738E-4A28-AD8D-A6379D8C915D}" type="datetimeFigureOut">
              <a:rPr lang="en-US" smtClean="0">
                <a:solidFill>
                  <a:prstClr val="black">
                    <a:tint val="75000"/>
                  </a:prstClr>
                </a:solidFill>
              </a:rPr>
              <a:pPr/>
              <a:t>8/22/2021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0E42F6C-9DF0-4053-9D53-FACB21401E8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CC15DB3-BAF0-40E9-B619-FFD44BF194D1}"/>
              </a:ext>
            </a:extLst>
          </p:cNvPr>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82153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8A25F5-3465-4C05-8C22-F760EAFDB9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B4A99A0-2190-4D38-A103-1061DF81A7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3416F50-F02B-497F-A408-4A7A61668AE5}"/>
              </a:ext>
            </a:extLst>
          </p:cNvPr>
          <p:cNvSpPr>
            <a:spLocks noGrp="1"/>
          </p:cNvSpPr>
          <p:nvPr>
            <p:ph type="dt" sz="half" idx="10"/>
          </p:nvPr>
        </p:nvSpPr>
        <p:spPr/>
        <p:txBody>
          <a:bodyPr/>
          <a:lstStyle/>
          <a:p>
            <a:fld id="{26C586B7-738E-4A28-AD8D-A6379D8C915D}" type="datetimeFigureOut">
              <a:rPr lang="en-US" smtClean="0">
                <a:solidFill>
                  <a:prstClr val="black">
                    <a:tint val="75000"/>
                  </a:prstClr>
                </a:solidFill>
              </a:rPr>
              <a:pPr/>
              <a:t>8/22/2021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BB3EF5A-4BAE-4BDD-914B-E5FC3E81BF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7C5DF06-346E-4EA0-9624-36B499037AE4}"/>
              </a:ext>
            </a:extLst>
          </p:cNvPr>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9993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80D801A-AA11-4743-B2FE-39C7ABFE8B72}"/>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118D492-4346-46C2-ACCF-C60AFF9702EE}"/>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97C902A-FECD-4C20-8DD2-FDEB6962AC07}"/>
              </a:ext>
            </a:extLst>
          </p:cNvPr>
          <p:cNvSpPr>
            <a:spLocks noGrp="1"/>
          </p:cNvSpPr>
          <p:nvPr>
            <p:ph type="dt" sz="half" idx="10"/>
          </p:nvPr>
        </p:nvSpPr>
        <p:spPr/>
        <p:txBody>
          <a:bodyPr/>
          <a:lstStyle/>
          <a:p>
            <a:fld id="{26C586B7-738E-4A28-AD8D-A6379D8C915D}" type="datetimeFigureOut">
              <a:rPr lang="en-US" smtClean="0">
                <a:solidFill>
                  <a:prstClr val="black">
                    <a:tint val="75000"/>
                  </a:prstClr>
                </a:solidFill>
              </a:rPr>
              <a:pPr/>
              <a:t>8/22/2021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037463C-CEB2-4ADC-A0A4-2F4AAD01025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DFA2509-4EA8-4516-8F9F-DFF478B65C92}"/>
              </a:ext>
            </a:extLst>
          </p:cNvPr>
          <p:cNvSpPr>
            <a:spLocks noGrp="1"/>
          </p:cNvSpPr>
          <p:nvPr>
            <p:ph type="sldNum" sz="quarter" idx="12"/>
          </p:nvPr>
        </p:nvSpPr>
        <p:spPr/>
        <p:txBody>
          <a:body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3592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80C5E7-B1A1-4648-89D2-17B0F1E7F5B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D140298-3E00-4E73-B947-697E6928286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6BB99EB-0E86-4FEA-A9C4-501D4E755A2B}"/>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8/22/2021</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6731F536-58DF-4935-AE3B-7A08C03124E4}"/>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FE995127-BE30-42B7-9BE5-B83CC6A2E685}"/>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1800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8/22/2021</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AC0D61E0-F80F-48E7-A817-F1CECBEE9A37}"/>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2210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1E1D3E-E4B6-4EAA-BFB4-25A0557A6CB8}"/>
              </a:ext>
            </a:extLst>
          </p:cNvPr>
          <p:cNvSpPr>
            <a:spLocks noGrp="1"/>
          </p:cNvSpPr>
          <p:nvPr>
            <p:ph type="title"/>
          </p:nvPr>
        </p:nvSpPr>
        <p:spPr>
          <a:xfrm>
            <a:off x="623887"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F7E0856-45A8-4EAD-A9D6-8A993968A1A8}"/>
              </a:ext>
            </a:extLst>
          </p:cNvPr>
          <p:cNvSpPr>
            <a:spLocks noGrp="1"/>
          </p:cNvSpPr>
          <p:nvPr>
            <p:ph type="body" idx="1"/>
          </p:nvPr>
        </p:nvSpPr>
        <p:spPr>
          <a:xfrm>
            <a:off x="623887" y="458959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90EEBE1-2BAF-4C94-8403-6E8454F9BC46}"/>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8/22/2021</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F3358F46-E931-4D79-94A5-037AFD07333B}"/>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E5130D95-EF5F-4A0A-93BD-73AEE2C2FF1B}"/>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64897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946E20B-8661-4C60-84FB-4892E8B4860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132BE45-79E4-479B-BD2F-46CCB0BEE62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589105E-DF25-4F38-BDE2-9B00C2C44FC6}"/>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8/22/2021</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B1D9C4A8-7467-4BAD-98A2-0B63CAC19B66}"/>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8BC5C5C0-08E4-4F7B-9E80-8925539D221B}"/>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16986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7FF641-A5CC-4263-A394-2112D623A8A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24D6865-C632-473C-AEC8-8D3F71562BE6}"/>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9FDBD19-4D33-4F6A-9938-6A04B3888EC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1697E46-CE4D-480E-A997-2B53B2DF55B2}"/>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B8B7E36-823F-4FD4-B826-E450A1248008}"/>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DBB3B14-C886-4F84-9FD5-11C8320E1FED}"/>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8/22/2021</a:t>
            </a:fld>
            <a:endParaRPr lang="en-US" dirty="0">
              <a:solidFill>
                <a:prstClr val="black">
                  <a:tint val="75000"/>
                </a:prstClr>
              </a:solidFill>
            </a:endParaRPr>
          </a:p>
        </p:txBody>
      </p:sp>
      <p:sp>
        <p:nvSpPr>
          <p:cNvPr id="8" name="Footer Placeholder 7">
            <a:extLst>
              <a:ext uri="{FF2B5EF4-FFF2-40B4-BE49-F238E27FC236}">
                <a16:creationId xmlns="" xmlns:a16="http://schemas.microsoft.com/office/drawing/2014/main" id="{DF9AF591-4BBF-4BF2-9EF7-F8B114DFA16A}"/>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 xmlns:a16="http://schemas.microsoft.com/office/drawing/2014/main" id="{352B1A04-B244-4AE3-8997-9B075B105971}"/>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60335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F54FEF9-8D09-4091-BE99-B6264EBD34B3}"/>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8/22/2021</a:t>
            </a:fld>
            <a:endParaRPr lang="en-US" dirty="0">
              <a:solidFill>
                <a:prstClr val="black">
                  <a:tint val="75000"/>
                </a:prstClr>
              </a:solidFill>
            </a:endParaRPr>
          </a:p>
        </p:txBody>
      </p:sp>
      <p:sp>
        <p:nvSpPr>
          <p:cNvPr id="4" name="Footer Placeholder 3">
            <a:extLst>
              <a:ext uri="{FF2B5EF4-FFF2-40B4-BE49-F238E27FC236}">
                <a16:creationId xmlns="" xmlns:a16="http://schemas.microsoft.com/office/drawing/2014/main" id="{0B5F49AA-83D5-4063-9CDE-AA7763048B63}"/>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 xmlns:a16="http://schemas.microsoft.com/office/drawing/2014/main" id="{B2A2B27C-3C99-4208-B425-775413C53651}"/>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7967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42A62B2-A6D1-4A6F-8B20-80606F478544}"/>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8/22/2021</a:t>
            </a:fld>
            <a:endParaRPr lang="en-US" dirty="0">
              <a:solidFill>
                <a:prstClr val="black">
                  <a:tint val="75000"/>
                </a:prstClr>
              </a:solidFill>
            </a:endParaRPr>
          </a:p>
        </p:txBody>
      </p:sp>
      <p:sp>
        <p:nvSpPr>
          <p:cNvPr id="3" name="Footer Placeholder 2">
            <a:extLst>
              <a:ext uri="{FF2B5EF4-FFF2-40B4-BE49-F238E27FC236}">
                <a16:creationId xmlns="" xmlns:a16="http://schemas.microsoft.com/office/drawing/2014/main" id="{C02E4958-7A46-4331-B2D8-2C31D8FCBD73}"/>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 xmlns:a16="http://schemas.microsoft.com/office/drawing/2014/main" id="{45C8548B-339B-46B2-BF01-1EE3DDC72AAD}"/>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9517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EF408F-8083-4F07-9628-074C7AFE41C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B70477E0-A333-439D-A531-30B39A813465}"/>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5D59501-D187-414C-AACE-F838720036CC}"/>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235F890-BB8A-49E1-880A-924FD6FE4026}"/>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8/22/2021</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51CA38FE-429A-41E7-942D-ECCE639D3CA5}"/>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2401D9BC-0038-4041-AE2C-657BF99D41E9}"/>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366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956CFD-7F35-482C-A50F-B3D43ACB0AE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FD7F3EF-0FE9-46C4-A116-5DA6E26B0D5D}"/>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 xmlns:a16="http://schemas.microsoft.com/office/drawing/2014/main" id="{D10B4041-0F17-42D8-AF16-AB099A39FFBD}"/>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BAF67FF-F8F1-4B22-A471-9317ED3A25F0}"/>
              </a:ext>
            </a:extLst>
          </p:cNvPr>
          <p:cNvSpPr>
            <a:spLocks noGrp="1"/>
          </p:cNvSpPr>
          <p:nvPr>
            <p:ph type="dt" sz="half" idx="10"/>
          </p:nvPr>
        </p:nvSpPr>
        <p:spPr/>
        <p:txBody>
          <a:bodyPr/>
          <a:lstStyle/>
          <a:p>
            <a:fld id="{3133F5E9-5DAC-4C4A-9DF5-C2B87276BCC8}" type="datetimeFigureOut">
              <a:rPr lang="en-US" smtClean="0">
                <a:solidFill>
                  <a:prstClr val="black">
                    <a:tint val="75000"/>
                  </a:prstClr>
                </a:solidFill>
              </a:rPr>
              <a:pPr/>
              <a:t>8/22/2021</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A73D6993-98F8-4234-B24A-02D4DB41CE93}"/>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F2A34037-0E7D-4379-ACA0-98611B2F76ED}"/>
              </a:ext>
            </a:extLst>
          </p:cNvPr>
          <p:cNvSpPr>
            <a:spLocks noGrp="1"/>
          </p:cNvSpPr>
          <p:nvPr>
            <p:ph type="sldNum" sz="quarter" idx="12"/>
          </p:nvPr>
        </p:nvSpPr>
        <p:spPr/>
        <p:txBody>
          <a:body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4343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pn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8/22/2021</a:t>
            </a:fld>
            <a:endParaRPr lang="en-US"/>
          </a:p>
        </p:txBody>
      </p:sp>
      <p:sp>
        <p:nvSpPr>
          <p:cNvPr id="5" name="Footer Placeholder 4"/>
          <p:cNvSpPr>
            <a:spLocks noGrp="1"/>
          </p:cNvSpPr>
          <p:nvPr>
            <p:ph type="ftr" sz="quarter" idx="3"/>
          </p:nvPr>
        </p:nvSpPr>
        <p:spPr>
          <a:xfrm>
            <a:off x="3124200" y="635636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6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96082E7-24B4-48EF-B921-6327D7D0B57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DEFC528-C397-4014-BEF1-D230E056BE6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DA90D2B-131C-4A50-BA76-E6BD3C5F190B}"/>
              </a:ext>
            </a:extLst>
          </p:cNvPr>
          <p:cNvSpPr>
            <a:spLocks noGrp="1"/>
          </p:cNvSpPr>
          <p:nvPr>
            <p:ph type="dt" sz="half" idx="2"/>
          </p:nvPr>
        </p:nvSpPr>
        <p:spPr>
          <a:xfrm>
            <a:off x="628650" y="6356359"/>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C586B7-738E-4A28-AD8D-A6379D8C915D}" type="datetimeFigureOut">
              <a:rPr lang="en-US" smtClean="0">
                <a:solidFill>
                  <a:prstClr val="black">
                    <a:tint val="75000"/>
                  </a:prstClr>
                </a:solidFill>
              </a:rPr>
              <a:pPr/>
              <a:t>8/22/2021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509EFA2-C062-4A0D-9505-E3AF9AA9ACB2}"/>
              </a:ext>
            </a:extLst>
          </p:cNvPr>
          <p:cNvSpPr>
            <a:spLocks noGrp="1"/>
          </p:cNvSpPr>
          <p:nvPr>
            <p:ph type="ftr" sz="quarter" idx="3"/>
          </p:nvPr>
        </p:nvSpPr>
        <p:spPr>
          <a:xfrm>
            <a:off x="3028950" y="6356359"/>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786D9DC-41C6-4E96-952D-2F2218340050}"/>
              </a:ext>
            </a:extLst>
          </p:cNvPr>
          <p:cNvSpPr>
            <a:spLocks noGrp="1"/>
          </p:cNvSpPr>
          <p:nvPr>
            <p:ph type="sldNum" sz="quarter" idx="4"/>
          </p:nvPr>
        </p:nvSpPr>
        <p:spPr>
          <a:xfrm>
            <a:off x="6457950" y="6356359"/>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7A5155-B607-4CE8-B4C5-E64C41EC81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95743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645B175-C851-453B-B2A0-9A5CFCADC07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E65F4A2-0E4F-4E49-A0BF-BEEC7220330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328AA27-3F13-4BFD-B949-21CF31910889}"/>
              </a:ext>
            </a:extLst>
          </p:cNvPr>
          <p:cNvSpPr>
            <a:spLocks noGrp="1"/>
          </p:cNvSpPr>
          <p:nvPr>
            <p:ph type="dt" sz="half" idx="2"/>
          </p:nvPr>
        </p:nvSpPr>
        <p:spPr>
          <a:xfrm>
            <a:off x="628650" y="635648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solidFill>
                  <a:prstClr val="black">
                    <a:tint val="75000"/>
                  </a:prstClr>
                </a:solidFill>
              </a:rPr>
              <a:pPr/>
              <a:t>8/22/2021</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EEEE99A2-0FED-42D4-9FBD-08CC1C3F81BC}"/>
              </a:ext>
            </a:extLst>
          </p:cNvPr>
          <p:cNvSpPr>
            <a:spLocks noGrp="1"/>
          </p:cNvSpPr>
          <p:nvPr>
            <p:ph type="ftr" sz="quarter" idx="3"/>
          </p:nvPr>
        </p:nvSpPr>
        <p:spPr>
          <a:xfrm>
            <a:off x="3028950" y="635648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DF2468D4-5440-4CE2-BAB3-61D83F628C58}"/>
              </a:ext>
            </a:extLst>
          </p:cNvPr>
          <p:cNvSpPr>
            <a:spLocks noGrp="1"/>
          </p:cNvSpPr>
          <p:nvPr>
            <p:ph type="sldNum" sz="quarter" idx="4"/>
          </p:nvPr>
        </p:nvSpPr>
        <p:spPr>
          <a:xfrm>
            <a:off x="6457950" y="635648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Logo, company name&#10;&#10;Description automatically generated">
            <a:extLst>
              <a:ext uri="{FF2B5EF4-FFF2-40B4-BE49-F238E27FC236}">
                <a16:creationId xmlns="" xmlns:a16="http://schemas.microsoft.com/office/drawing/2014/main" id="{C617D0E3-7879-4E51-9843-14E11D752E40}"/>
              </a:ext>
            </a:extLst>
          </p:cNvPr>
          <p:cNvPicPr>
            <a:picLocks noChangeAspect="1"/>
          </p:cNvPicPr>
          <p:nvPr/>
        </p:nvPicPr>
        <p:blipFill>
          <a:blip r:embed="rId11"/>
          <a:stretch>
            <a:fillRect/>
          </a:stretch>
        </p:blipFill>
        <p:spPr>
          <a:xfrm>
            <a:off x="7058547" y="5438588"/>
            <a:ext cx="1564727" cy="1656138"/>
          </a:xfrm>
          <a:prstGeom prst="rect">
            <a:avLst/>
          </a:prstGeom>
        </p:spPr>
      </p:pic>
    </p:spTree>
    <p:extLst>
      <p:ext uri="{BB962C8B-B14F-4D97-AF65-F5344CB8AC3E}">
        <p14:creationId xmlns:p14="http://schemas.microsoft.com/office/powerpoint/2010/main" val="22411670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23.xml"/><Relationship Id="rId6" Type="http://schemas.openxmlformats.org/officeDocument/2006/relationships/image" Target="../media/image5.svg"/><Relationship Id="rId5" Type="http://schemas.openxmlformats.org/officeDocument/2006/relationships/image" Target="../media/image5.png"/><Relationship Id="rId4" Type="http://schemas.openxmlformats.org/officeDocument/2006/relationships/image" Target="../media/image3.sv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3.png"/><Relationship Id="rId7" Type="http://schemas.openxmlformats.org/officeDocument/2006/relationships/image" Target="../media/image65.png"/><Relationship Id="rId2" Type="http://schemas.openxmlformats.org/officeDocument/2006/relationships/image" Target="../media/image25.gif"/><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72.png"/><Relationship Id="rId5" Type="http://schemas.openxmlformats.org/officeDocument/2006/relationships/image" Target="../media/image63.png"/><Relationship Id="rId10" Type="http://schemas.openxmlformats.org/officeDocument/2006/relationships/image" Target="../media/image71.png"/><Relationship Id="rId4" Type="http://schemas.openxmlformats.org/officeDocument/2006/relationships/image" Target="../media/image54.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0.png"/><Relationship Id="rId7" Type="http://schemas.openxmlformats.org/officeDocument/2006/relationships/image" Target="../media/image5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jpeg"/><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8.gif"/><Relationship Id="rId3" Type="http://schemas.openxmlformats.org/officeDocument/2006/relationships/audio" Target="../media/audio2.wav"/><Relationship Id="rId7" Type="http://schemas.openxmlformats.org/officeDocument/2006/relationships/image" Target="../media/image47.gif"/><Relationship Id="rId12"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46.gif"/><Relationship Id="rId11" Type="http://schemas.openxmlformats.org/officeDocument/2006/relationships/image" Target="../media/image51.gif"/><Relationship Id="rId5" Type="http://schemas.openxmlformats.org/officeDocument/2006/relationships/image" Target="../media/image45.gif"/><Relationship Id="rId10" Type="http://schemas.openxmlformats.org/officeDocument/2006/relationships/image" Target="../media/image50.gif"/><Relationship Id="rId4" Type="http://schemas.openxmlformats.org/officeDocument/2006/relationships/image" Target="../media/image39.jpeg"/><Relationship Id="rId9" Type="http://schemas.openxmlformats.org/officeDocument/2006/relationships/image" Target="../media/image49.gif"/></Relationships>
</file>

<file path=ppt/slides/_rels/slide21.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audio" Target="../media/audio2.wav"/><Relationship Id="rId7" Type="http://schemas.openxmlformats.org/officeDocument/2006/relationships/image" Target="../media/image46.gif"/><Relationship Id="rId12" Type="http://schemas.openxmlformats.org/officeDocument/2006/relationships/image" Target="../media/image51.gif"/><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2.png"/><Relationship Id="rId11" Type="http://schemas.openxmlformats.org/officeDocument/2006/relationships/image" Target="../media/image50.gif"/><Relationship Id="rId5" Type="http://schemas.openxmlformats.org/officeDocument/2006/relationships/image" Target="../media/image45.gif"/><Relationship Id="rId10" Type="http://schemas.openxmlformats.org/officeDocument/2006/relationships/image" Target="../media/image49.gif"/><Relationship Id="rId4" Type="http://schemas.openxmlformats.org/officeDocument/2006/relationships/image" Target="../media/image39.jpeg"/><Relationship Id="rId9" Type="http://schemas.openxmlformats.org/officeDocument/2006/relationships/image" Target="../media/image48.gif"/></Relationships>
</file>

<file path=ppt/slides/_rels/slide22.xml.rels><?xml version="1.0" encoding="UTF-8" standalone="yes"?>
<Relationships xmlns="http://schemas.openxmlformats.org/package/2006/relationships"><Relationship Id="rId8" Type="http://schemas.openxmlformats.org/officeDocument/2006/relationships/image" Target="../media/image47.gif"/><Relationship Id="rId13" Type="http://schemas.openxmlformats.org/officeDocument/2006/relationships/image" Target="../media/image53.gif"/><Relationship Id="rId3" Type="http://schemas.openxmlformats.org/officeDocument/2006/relationships/audio" Target="../media/audio3.wav"/><Relationship Id="rId7" Type="http://schemas.openxmlformats.org/officeDocument/2006/relationships/image" Target="../media/image46.gif"/><Relationship Id="rId12" Type="http://schemas.openxmlformats.org/officeDocument/2006/relationships/image" Target="../media/image51.gif"/><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52.png"/><Relationship Id="rId11" Type="http://schemas.openxmlformats.org/officeDocument/2006/relationships/image" Target="../media/image50.gif"/><Relationship Id="rId5" Type="http://schemas.openxmlformats.org/officeDocument/2006/relationships/image" Target="../media/image45.gif"/><Relationship Id="rId10" Type="http://schemas.openxmlformats.org/officeDocument/2006/relationships/image" Target="../media/image49.gif"/><Relationship Id="rId4" Type="http://schemas.openxmlformats.org/officeDocument/2006/relationships/image" Target="../media/image39.jpeg"/><Relationship Id="rId9" Type="http://schemas.openxmlformats.org/officeDocument/2006/relationships/image" Target="../media/image48.gif"/></Relationships>
</file>

<file path=ppt/slides/_rels/slide23.xml.rels><?xml version="1.0" encoding="UTF-8" standalone="yes"?>
<Relationships xmlns="http://schemas.openxmlformats.org/package/2006/relationships"><Relationship Id="rId8" Type="http://schemas.openxmlformats.org/officeDocument/2006/relationships/image" Target="../media/image48.gif"/><Relationship Id="rId13" Type="http://schemas.openxmlformats.org/officeDocument/2006/relationships/image" Target="../media/image51.gif"/><Relationship Id="rId3" Type="http://schemas.openxmlformats.org/officeDocument/2006/relationships/audio" Target="../media/audio4.wav"/><Relationship Id="rId7" Type="http://schemas.openxmlformats.org/officeDocument/2006/relationships/image" Target="../media/image47.gif"/><Relationship Id="rId12"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46.gif"/><Relationship Id="rId11" Type="http://schemas.openxmlformats.org/officeDocument/2006/relationships/image" Target="../media/image41.png"/><Relationship Id="rId5" Type="http://schemas.openxmlformats.org/officeDocument/2006/relationships/image" Target="../media/image45.gif"/><Relationship Id="rId10" Type="http://schemas.openxmlformats.org/officeDocument/2006/relationships/image" Target="../media/image53.gif"/><Relationship Id="rId4" Type="http://schemas.openxmlformats.org/officeDocument/2006/relationships/image" Target="../media/image39.jpeg"/><Relationship Id="rId9" Type="http://schemas.openxmlformats.org/officeDocument/2006/relationships/image" Target="../media/image50.gif"/></Relationships>
</file>

<file path=ppt/slides/_rels/slide24.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image" Target="../media/image54.gif"/><Relationship Id="rId7" Type="http://schemas.openxmlformats.org/officeDocument/2006/relationships/image" Target="../media/image58.gif"/><Relationship Id="rId2" Type="http://schemas.openxmlformats.org/officeDocument/2006/relationships/image" Target="../media/image39.jpeg"/><Relationship Id="rId1" Type="http://schemas.openxmlformats.org/officeDocument/2006/relationships/slideLayout" Target="../slideLayouts/slideLayout12.xml"/><Relationship Id="rId6" Type="http://schemas.openxmlformats.org/officeDocument/2006/relationships/image" Target="../media/image57.gif"/><Relationship Id="rId11" Type="http://schemas.openxmlformats.org/officeDocument/2006/relationships/image" Target="../media/image60.gif"/><Relationship Id="rId5" Type="http://schemas.openxmlformats.org/officeDocument/2006/relationships/image" Target="../media/image56.gif"/><Relationship Id="rId10" Type="http://schemas.openxmlformats.org/officeDocument/2006/relationships/image" Target="../media/image53.gif"/><Relationship Id="rId4" Type="http://schemas.openxmlformats.org/officeDocument/2006/relationships/image" Target="../media/image55.gif"/><Relationship Id="rId9" Type="http://schemas.openxmlformats.org/officeDocument/2006/relationships/image" Target="../media/image59.gif"/></Relationships>
</file>

<file path=ppt/slides/_rels/slide2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0.png"/><Relationship Id="rId3" Type="http://schemas.openxmlformats.org/officeDocument/2006/relationships/image" Target="../media/image48.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20.png"/><Relationship Id="rId15" Type="http://schemas.openxmlformats.org/officeDocument/2006/relationships/image" Target="../media/image74.png"/><Relationship Id="rId10" Type="http://schemas.openxmlformats.org/officeDocument/2006/relationships/image" Target="../media/image59.png"/><Relationship Id="rId4" Type="http://schemas.openxmlformats.org/officeDocument/2006/relationships/image" Target="../media/image49.png"/><Relationship Id="rId9" Type="http://schemas.openxmlformats.org/officeDocument/2006/relationships/image" Target="../media/image58.png"/><Relationship Id="rId14" Type="http://schemas.openxmlformats.org/officeDocument/2006/relationships/image" Target="../media/image700.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5.png"/><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610.png"/><Relationship Id="rId3" Type="http://schemas.openxmlformats.org/officeDocument/2006/relationships/image" Target="../media/image2.png"/><Relationship Id="rId7" Type="http://schemas.openxmlformats.org/officeDocument/2006/relationships/image" Target="../media/image5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50.png"/><Relationship Id="rId1" Type="http://schemas.openxmlformats.org/officeDocument/2006/relationships/slideLayout" Target="../slideLayouts/slideLayout2.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84.png"/><Relationship Id="rId7" Type="http://schemas.openxmlformats.org/officeDocument/2006/relationships/image" Target="../media/image82.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81.wmf"/><Relationship Id="rId10" Type="http://schemas.openxmlformats.org/officeDocument/2006/relationships/image" Target="../media/image12.png"/><Relationship Id="rId4" Type="http://schemas.openxmlformats.org/officeDocument/2006/relationships/oleObject" Target="../embeddings/oleObject2.bin"/><Relationship Id="rId9" Type="http://schemas.openxmlformats.org/officeDocument/2006/relationships/image" Target="../media/image83.wmf"/></Relationships>
</file>

<file path=ppt/slides/_rels/slide3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88.wmf"/><Relationship Id="rId13" Type="http://schemas.openxmlformats.org/officeDocument/2006/relationships/oleObject" Target="../embeddings/oleObject10.bin"/><Relationship Id="rId3" Type="http://schemas.openxmlformats.org/officeDocument/2006/relationships/oleObject" Target="../embeddings/oleObject5.bin"/><Relationship Id="rId7" Type="http://schemas.openxmlformats.org/officeDocument/2006/relationships/oleObject" Target="../embeddings/oleObject7.bin"/><Relationship Id="rId12" Type="http://schemas.openxmlformats.org/officeDocument/2006/relationships/image" Target="../media/image90.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87.wmf"/><Relationship Id="rId11" Type="http://schemas.openxmlformats.org/officeDocument/2006/relationships/oleObject" Target="../embeddings/oleObject9.bin"/><Relationship Id="rId5" Type="http://schemas.openxmlformats.org/officeDocument/2006/relationships/oleObject" Target="../embeddings/oleObject6.bin"/><Relationship Id="rId15" Type="http://schemas.openxmlformats.org/officeDocument/2006/relationships/image" Target="../media/image12.png"/><Relationship Id="rId10" Type="http://schemas.openxmlformats.org/officeDocument/2006/relationships/image" Target="../media/image89.wmf"/><Relationship Id="rId4" Type="http://schemas.openxmlformats.org/officeDocument/2006/relationships/image" Target="../media/image86.wmf"/><Relationship Id="rId9" Type="http://schemas.openxmlformats.org/officeDocument/2006/relationships/oleObject" Target="../embeddings/oleObject8.bin"/><Relationship Id="rId14" Type="http://schemas.openxmlformats.org/officeDocument/2006/relationships/image" Target="../media/image91.wmf"/></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hdphoto" Target="../media/hdphoto4.wdp"/><Relationship Id="rId7"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0.png"/><Relationship Id="rId10" Type="http://schemas.openxmlformats.org/officeDocument/2006/relationships/image" Target="../media/image20.png"/><Relationship Id="rId4" Type="http://schemas.openxmlformats.org/officeDocument/2006/relationships/image" Target="../media/image140.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2" name="!!2">
            <a:extLst>
              <a:ext uri="{FF2B5EF4-FFF2-40B4-BE49-F238E27FC236}">
                <a16:creationId xmlns="" xmlns:a16="http://schemas.microsoft.com/office/drawing/2014/main" id="{F4B5F415-7490-4054-85B4-10F7AE6D3385}"/>
              </a:ext>
            </a:extLst>
          </p:cNvPr>
          <p:cNvSpPr>
            <a:spLocks noGrp="1"/>
          </p:cNvSpPr>
          <p:nvPr>
            <p:ph type="ctrTitle"/>
          </p:nvPr>
        </p:nvSpPr>
        <p:spPr>
          <a:xfrm>
            <a:off x="1836550" y="2169898"/>
            <a:ext cx="6148952" cy="1447209"/>
          </a:xfrm>
        </p:spPr>
        <p:txBody>
          <a:bodyPr>
            <a:noAutofit/>
          </a:bodyPr>
          <a:lstStyle/>
          <a:p>
            <a:r>
              <a:rPr lang="en-US" sz="5000" b="1" dirty="0" smtClean="0">
                <a:solidFill>
                  <a:schemeClr val="accent2">
                    <a:lumMod val="75000"/>
                  </a:schemeClr>
                </a:solidFill>
                <a:latin typeface="Times New Roman" panose="02020603050405020304" pitchFamily="18" charset="0"/>
                <a:cs typeface="Times New Roman" panose="02020603050405020304" pitchFamily="18" charset="0"/>
              </a:rPr>
              <a:t/>
            </a:r>
            <a:br>
              <a:rPr lang="en-US" sz="5000" b="1" dirty="0" smtClean="0">
                <a:solidFill>
                  <a:schemeClr val="accent2">
                    <a:lumMod val="75000"/>
                  </a:schemeClr>
                </a:solidFill>
                <a:latin typeface="Times New Roman" panose="02020603050405020304" pitchFamily="18" charset="0"/>
                <a:cs typeface="Times New Roman" panose="02020603050405020304" pitchFamily="18" charset="0"/>
              </a:rPr>
            </a:br>
            <a:r>
              <a:rPr lang="en-US" sz="5000" b="1" dirty="0" smtClean="0">
                <a:solidFill>
                  <a:schemeClr val="accent2">
                    <a:lumMod val="75000"/>
                  </a:schemeClr>
                </a:solidFill>
                <a:latin typeface="Times New Roman" panose="02020603050405020304" pitchFamily="18" charset="0"/>
                <a:cs typeface="Times New Roman" panose="02020603050405020304" pitchFamily="18" charset="0"/>
              </a:rPr>
              <a:t/>
            </a:r>
            <a:br>
              <a:rPr lang="en-US" sz="5000" b="1" dirty="0" smtClean="0">
                <a:solidFill>
                  <a:schemeClr val="accent2">
                    <a:lumMod val="75000"/>
                  </a:schemeClr>
                </a:solidFill>
                <a:latin typeface="Times New Roman" panose="02020603050405020304" pitchFamily="18" charset="0"/>
                <a:cs typeface="Times New Roman" panose="02020603050405020304" pitchFamily="18" charset="0"/>
              </a:rPr>
            </a:br>
            <a:r>
              <a:rPr lang="en-US" sz="5000" b="1" dirty="0" smtClean="0">
                <a:solidFill>
                  <a:srgbClr val="00B050"/>
                </a:solidFill>
                <a:latin typeface="Times New Roman" panose="02020603050405020304" pitchFamily="18" charset="0"/>
                <a:cs typeface="Times New Roman" panose="02020603050405020304" pitchFamily="18" charset="0"/>
              </a:rPr>
              <a:t>CHÀO MỪNG CÁC EM ĐẾN VỚI TIẾT HỌC</a:t>
            </a:r>
            <a:endParaRPr lang="en-US" sz="5000" b="1" dirty="0">
              <a:solidFill>
                <a:srgbClr val="00B050"/>
              </a:solidFill>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2684759" y="4747910"/>
            <a:ext cx="368617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 xmlns:a16="http://schemas.microsoft.com/office/drawing/2014/main" id="{D05F6415-1E7C-453D-B6B7-DBF76BDA691B}"/>
              </a:ext>
            </a:extLst>
          </p:cNvPr>
          <p:cNvSpPr>
            <a:spLocks noGrp="1"/>
          </p:cNvSpPr>
          <p:nvPr>
            <p:ph type="subTitle" idx="1"/>
          </p:nvPr>
        </p:nvSpPr>
        <p:spPr>
          <a:xfrm>
            <a:off x="1540547" y="4526983"/>
            <a:ext cx="6858000" cy="1655762"/>
          </a:xfrm>
        </p:spPr>
        <p:txBody>
          <a:bodyPr>
            <a:normAutofit/>
          </a:bodyPr>
          <a:lstStyle/>
          <a:p>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Giáo</a:t>
            </a:r>
            <a:r>
              <a:rPr lang="en-US" sz="28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viên</a:t>
            </a:r>
            <a:r>
              <a:rPr lang="en-US" sz="2800" dirty="0" smtClean="0">
                <a:latin typeface="Times New Roman" panose="02020603050405020304" pitchFamily="18" charset="0"/>
                <a:ea typeface="Tahoma" panose="020B0604030504040204" pitchFamily="34" charset="0"/>
                <a:cs typeface="Times New Roman" panose="02020603050405020304" pitchFamily="18" charset="0"/>
              </a:rPr>
              <a:t>:……………………………</a:t>
            </a:r>
          </a:p>
          <a:p>
            <a:r>
              <a:rPr lang="en-US" sz="2800" dirty="0" err="1" smtClean="0">
                <a:solidFill>
                  <a:srgbClr val="FF0000"/>
                </a:solidFill>
                <a:latin typeface="Times New Roman" panose="02020603050405020304" pitchFamily="18" charset="0"/>
                <a:ea typeface="Tahoma" panose="020B0604030504040204" pitchFamily="34" charset="0"/>
                <a:cs typeface="Times New Roman" panose="02020603050405020304" pitchFamily="18" charset="0"/>
              </a:rPr>
              <a:t>Lớp</a:t>
            </a:r>
            <a:r>
              <a:rPr lang="en-US" sz="2800" dirty="0" smtClean="0">
                <a:latin typeface="Times New Roman" panose="02020603050405020304" pitchFamily="18" charset="0"/>
                <a:ea typeface="Tahoma" panose="020B0604030504040204" pitchFamily="34" charset="0"/>
                <a:cs typeface="Times New Roman" panose="02020603050405020304" pitchFamily="18" charset="0"/>
              </a:rPr>
              <a:t>:…………………</a:t>
            </a:r>
            <a:endParaRPr lang="en-US" sz="28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5" name="1" descr="Clipboard">
            <a:extLst>
              <a:ext uri="{FF2B5EF4-FFF2-40B4-BE49-F238E27FC236}">
                <a16:creationId xmlns="" xmlns:a16="http://schemas.microsoft.com/office/drawing/2014/main" id="{2A123BD8-A09C-49C0-98E8-54B55610A9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rot="631394">
            <a:off x="-475745" y="3883015"/>
            <a:ext cx="2395598" cy="3194131"/>
          </a:xfrm>
          <a:prstGeom prst="rect">
            <a:avLst/>
          </a:prstGeom>
        </p:spPr>
      </p:pic>
      <p:pic>
        <p:nvPicPr>
          <p:cNvPr id="19" name="Graphic 18" descr="Ruler">
            <a:extLst>
              <a:ext uri="{FF2B5EF4-FFF2-40B4-BE49-F238E27FC236}">
                <a16:creationId xmlns="" xmlns:a16="http://schemas.microsoft.com/office/drawing/2014/main" id="{39130E3C-1E93-4315-AE76-13C55147DCF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rot="18889495">
            <a:off x="7432056" y="342569"/>
            <a:ext cx="1574403" cy="1180802"/>
          </a:xfrm>
          <a:prstGeom prst="rect">
            <a:avLst/>
          </a:prstGeom>
        </p:spPr>
      </p:pic>
      <p:pic>
        <p:nvPicPr>
          <p:cNvPr id="21" name="Graphic 20" descr="Pencil">
            <a:extLst>
              <a:ext uri="{FF2B5EF4-FFF2-40B4-BE49-F238E27FC236}">
                <a16:creationId xmlns="" xmlns:a16="http://schemas.microsoft.com/office/drawing/2014/main" id="{FFEC1660-205F-490E-800A-0D57D250BAE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rot="20520790">
            <a:off x="8188258" y="783939"/>
            <a:ext cx="1116302" cy="1488402"/>
          </a:xfrm>
          <a:prstGeom prst="rect">
            <a:avLst/>
          </a:prstGeom>
        </p:spPr>
      </p:pic>
      <p:pic>
        <p:nvPicPr>
          <p:cNvPr id="6146" name="Picture 2" descr="Hoa Viền Trang Trí Hình ảnh | Định dạng hình ảnh AI 401016136|  vn.lovepik.co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21769" y="5641280"/>
            <a:ext cx="2021062" cy="1201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613480"/>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ownloads\Video\9602e410f5cda88aaa033d2658e2386a.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1981200" cy="160637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Rectangle 4"/>
              <p:cNvSpPr/>
              <p:nvPr/>
            </p:nvSpPr>
            <p:spPr>
              <a:xfrm>
                <a:off x="2057400" y="533400"/>
                <a:ext cx="7010400" cy="523220"/>
              </a:xfrm>
              <a:prstGeom prst="rect">
                <a:avLst/>
              </a:prstGeom>
            </p:spPr>
            <p:txBody>
              <a:bodyPr wrap="square">
                <a:spAutoFit/>
              </a:bodyPr>
              <a:lstStyle/>
              <a:p>
                <a14:m>
                  <m:oMath xmlns:m="http://schemas.openxmlformats.org/officeDocument/2006/math">
                    <m:r>
                      <a:rPr lang="pt-BR" sz="2800" i="1" smtClean="0">
                        <a:solidFill>
                          <a:srgbClr val="0000CC"/>
                        </a:solidFill>
                        <a:latin typeface="Cambria Math"/>
                        <a:cs typeface="Times New Roman" pitchFamily="18" charset="0"/>
                      </a:rPr>
                      <m:t>𝑥</m:t>
                    </m:r>
                  </m:oMath>
                </a14:m>
                <a:r>
                  <a:rPr lang="pt-BR" sz="2800" smtClean="0">
                    <a:solidFill>
                      <a:srgbClr val="0000CC"/>
                    </a:solidFill>
                    <a:latin typeface="Times New Roman" pitchFamily="18" charset="0"/>
                    <a:cs typeface="Times New Roman" pitchFamily="18" charset="0"/>
                  </a:rPr>
                  <a:t> thuộc tập hợp ước chung của </a:t>
                </a:r>
                <a14:m>
                  <m:oMath xmlns:m="http://schemas.openxmlformats.org/officeDocument/2006/math">
                    <m:r>
                      <a:rPr lang="pt-BR" sz="2800" i="1" smtClean="0">
                        <a:solidFill>
                          <a:srgbClr val="0000CC"/>
                        </a:solidFill>
                        <a:latin typeface="Cambria Math"/>
                        <a:cs typeface="Times New Roman" pitchFamily="18" charset="0"/>
                      </a:rPr>
                      <m:t>𝑎</m:t>
                    </m:r>
                  </m:oMath>
                </a14:m>
                <a:r>
                  <a:rPr lang="pt-BR" sz="2800" smtClean="0">
                    <a:solidFill>
                      <a:srgbClr val="0000CC"/>
                    </a:solidFill>
                    <a:latin typeface="Times New Roman" pitchFamily="18" charset="0"/>
                    <a:cs typeface="Times New Roman" pitchFamily="18" charset="0"/>
                  </a:rPr>
                  <a:t> và </a:t>
                </a:r>
                <a14:m>
                  <m:oMath xmlns:m="http://schemas.openxmlformats.org/officeDocument/2006/math">
                    <m:r>
                      <a:rPr lang="pt-BR" sz="2800" i="1" smtClean="0">
                        <a:solidFill>
                          <a:srgbClr val="0000CC"/>
                        </a:solidFill>
                        <a:latin typeface="Cambria Math"/>
                        <a:cs typeface="Times New Roman" pitchFamily="18" charset="0"/>
                      </a:rPr>
                      <m:t>𝑏</m:t>
                    </m:r>
                  </m:oMath>
                </a14:m>
                <a:r>
                  <a:rPr lang="pt-BR" sz="2800" smtClean="0">
                    <a:solidFill>
                      <a:srgbClr val="0000CC"/>
                    </a:solidFill>
                    <a:latin typeface="Times New Roman" pitchFamily="18" charset="0"/>
                    <a:cs typeface="Times New Roman" pitchFamily="18" charset="0"/>
                  </a:rPr>
                  <a:t> khi nào?</a:t>
                </a:r>
                <a:endParaRPr lang="en-US" sz="2800">
                  <a:solidFill>
                    <a:srgbClr val="0000CC"/>
                  </a:solidFill>
                  <a:latin typeface="Times New Roman" pitchFamily="18" charset="0"/>
                  <a:cs typeface="Times New Roman"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057400" y="533400"/>
                <a:ext cx="7010400" cy="523220"/>
              </a:xfrm>
              <a:prstGeom prst="rect">
                <a:avLst/>
              </a:prstGeom>
              <a:blipFill rotWithShape="1">
                <a:blip r:embed="rId3"/>
                <a:stretch>
                  <a:fillRect t="-11765" b="-317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524001" y="1570221"/>
                <a:ext cx="2895600" cy="523220"/>
              </a:xfrm>
              <a:prstGeom prst="rect">
                <a:avLst/>
              </a:prstGeom>
            </p:spPr>
            <p:txBody>
              <a:bodyPr wrap="square">
                <a:spAutoFit/>
              </a:bodyPr>
              <a:lstStyle/>
              <a:p>
                <a14:m>
                  <m:oMath xmlns:m="http://schemas.openxmlformats.org/officeDocument/2006/math">
                    <m:r>
                      <a:rPr lang="pt-BR" sz="2800" b="1" i="1" smtClean="0">
                        <a:solidFill>
                          <a:srgbClr val="FF0000"/>
                        </a:solidFill>
                        <a:latin typeface="Cambria Math"/>
                        <a:cs typeface="Times New Roman" pitchFamily="18" charset="0"/>
                      </a:rPr>
                      <m:t>𝒙</m:t>
                    </m:r>
                    <m:r>
                      <a:rPr lang="pt-BR" sz="2800" b="1" i="1" smtClean="0">
                        <a:solidFill>
                          <a:srgbClr val="FF0000"/>
                        </a:solidFill>
                        <a:latin typeface="Cambria Math"/>
                        <a:ea typeface="Cambria Math"/>
                        <a:cs typeface="Times New Roman" pitchFamily="18" charset="0"/>
                      </a:rPr>
                      <m:t>∈</m:t>
                    </m:r>
                    <m:r>
                      <a:rPr lang="en-US" sz="2800" b="1" i="1" smtClean="0">
                        <a:solidFill>
                          <a:srgbClr val="FF0000"/>
                        </a:solidFill>
                        <a:latin typeface="Cambria Math"/>
                        <a:ea typeface="Cambria Math"/>
                        <a:cs typeface="Times New Roman" pitchFamily="18" charset="0"/>
                      </a:rPr>
                      <m:t>Ư</m:t>
                    </m:r>
                    <m:r>
                      <a:rPr lang="en-US" sz="2800" b="1" i="1" smtClean="0">
                        <a:solidFill>
                          <a:srgbClr val="FF0000"/>
                        </a:solidFill>
                        <a:latin typeface="Cambria Math"/>
                        <a:ea typeface="Cambria Math"/>
                        <a:cs typeface="Times New Roman" pitchFamily="18" charset="0"/>
                      </a:rPr>
                      <m:t>𝑪</m:t>
                    </m:r>
                    <m:r>
                      <a:rPr lang="en-US" sz="2800" b="1" i="1" smtClean="0">
                        <a:solidFill>
                          <a:srgbClr val="FF0000"/>
                        </a:solidFill>
                        <a:latin typeface="Cambria Math"/>
                        <a:ea typeface="Cambria Math"/>
                        <a:cs typeface="Times New Roman" pitchFamily="18" charset="0"/>
                      </a:rPr>
                      <m:t>(</m:t>
                    </m:r>
                    <m:r>
                      <a:rPr lang="en-US" sz="2800" b="1" i="1" smtClean="0">
                        <a:solidFill>
                          <a:srgbClr val="FF0000"/>
                        </a:solidFill>
                        <a:latin typeface="Cambria Math"/>
                        <a:ea typeface="Cambria Math"/>
                        <a:cs typeface="Times New Roman" pitchFamily="18" charset="0"/>
                      </a:rPr>
                      <m:t>𝒂</m:t>
                    </m:r>
                    <m:r>
                      <a:rPr lang="en-US" sz="2800" b="1" i="1" smtClean="0">
                        <a:solidFill>
                          <a:srgbClr val="FF0000"/>
                        </a:solidFill>
                        <a:latin typeface="Cambria Math"/>
                        <a:ea typeface="Cambria Math"/>
                        <a:cs typeface="Times New Roman" pitchFamily="18" charset="0"/>
                      </a:rPr>
                      <m:t>;</m:t>
                    </m:r>
                    <m:r>
                      <a:rPr lang="en-US" sz="2800" b="1" i="1" smtClean="0">
                        <a:solidFill>
                          <a:srgbClr val="FF0000"/>
                        </a:solidFill>
                        <a:latin typeface="Cambria Math"/>
                        <a:ea typeface="Cambria Math"/>
                        <a:cs typeface="Times New Roman" pitchFamily="18" charset="0"/>
                      </a:rPr>
                      <m:t>𝒃</m:t>
                    </m:r>
                    <m:r>
                      <a:rPr lang="en-US" sz="2800" b="1" i="1" smtClean="0">
                        <a:solidFill>
                          <a:srgbClr val="FF0000"/>
                        </a:solidFill>
                        <a:latin typeface="Cambria Math"/>
                        <a:ea typeface="Cambria Math"/>
                        <a:cs typeface="Times New Roman" pitchFamily="18" charset="0"/>
                      </a:rPr>
                      <m:t>)</m:t>
                    </m:r>
                  </m:oMath>
                </a14:m>
                <a:r>
                  <a:rPr lang="en-US" sz="2800" b="1" smtClean="0">
                    <a:solidFill>
                      <a:srgbClr val="FF0000"/>
                    </a:solidFill>
                    <a:latin typeface="Times New Roman" pitchFamily="18" charset="0"/>
                    <a:cs typeface="Times New Roman" pitchFamily="18" charset="0"/>
                  </a:rPr>
                  <a:t> nếu </a:t>
                </a:r>
                <a:endParaRPr lang="en-US" sz="2800" b="1">
                  <a:solidFill>
                    <a:srgbClr val="FF0000"/>
                  </a:solidFill>
                  <a:latin typeface="Times New Roman" pitchFamily="18" charset="0"/>
                  <a:cs typeface="Times New Roman"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524001" y="1570221"/>
                <a:ext cx="2895600" cy="523220"/>
              </a:xfrm>
              <a:prstGeom prst="rect">
                <a:avLst/>
              </a:prstGeom>
              <a:blipFill rotWithShape="1">
                <a:blip r:embed="rId4"/>
                <a:stretch>
                  <a:fillRect t="-11765" r="-4842"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419600" y="1570221"/>
                <a:ext cx="2590800" cy="523220"/>
              </a:xfrm>
              <a:prstGeom prst="rect">
                <a:avLst/>
              </a:prstGeom>
            </p:spPr>
            <p:txBody>
              <a:bodyPr wrap="square">
                <a:spAutoFit/>
              </a:bodyPr>
              <a:lstStyle/>
              <a:p>
                <a14:m>
                  <m:oMath xmlns:m="http://schemas.openxmlformats.org/officeDocument/2006/math">
                    <m:r>
                      <a:rPr lang="en-US" sz="2800" b="1" i="1" smtClean="0">
                        <a:solidFill>
                          <a:srgbClr val="FF0000"/>
                        </a:solidFill>
                        <a:latin typeface="Cambria Math"/>
                        <a:cs typeface="Times New Roman" pitchFamily="18" charset="0"/>
                      </a:rPr>
                      <m:t>𝒂</m:t>
                    </m:r>
                    <m:r>
                      <a:rPr lang="en-US" sz="2800" b="1" i="1" smtClean="0">
                        <a:solidFill>
                          <a:srgbClr val="FF0000"/>
                        </a:solidFill>
                        <a:latin typeface="Cambria Math"/>
                        <a:ea typeface="Cambria Math"/>
                        <a:cs typeface="Times New Roman" pitchFamily="18" charset="0"/>
                      </a:rPr>
                      <m:t>⋮</m:t>
                    </m:r>
                    <m:r>
                      <a:rPr lang="en-US" sz="2800" b="1" i="1" smtClean="0">
                        <a:solidFill>
                          <a:srgbClr val="FF0000"/>
                        </a:solidFill>
                        <a:latin typeface="Cambria Math"/>
                        <a:ea typeface="Cambria Math"/>
                        <a:cs typeface="Times New Roman" pitchFamily="18" charset="0"/>
                      </a:rPr>
                      <m:t>𝒙</m:t>
                    </m:r>
                  </m:oMath>
                </a14:m>
                <a:r>
                  <a:rPr lang="en-US" sz="2800" b="1" smtClean="0">
                    <a:solidFill>
                      <a:srgbClr val="FF0000"/>
                    </a:solidFill>
                    <a:latin typeface="Times New Roman" pitchFamily="18" charset="0"/>
                    <a:cs typeface="Times New Roman" pitchFamily="18" charset="0"/>
                  </a:rPr>
                  <a:t> và  </a:t>
                </a:r>
                <a14:m>
                  <m:oMath xmlns:m="http://schemas.openxmlformats.org/officeDocument/2006/math">
                    <m:r>
                      <a:rPr lang="en-US" sz="2800" b="1" i="1">
                        <a:solidFill>
                          <a:srgbClr val="FF0000"/>
                        </a:solidFill>
                        <a:latin typeface="Cambria Math"/>
                        <a:ea typeface="Cambria Math"/>
                        <a:cs typeface="Times New Roman" pitchFamily="18" charset="0"/>
                      </a:rPr>
                      <m:t>𝐛</m:t>
                    </m:r>
                    <m:r>
                      <a:rPr lang="en-US" sz="2800" b="1" i="1">
                        <a:solidFill>
                          <a:srgbClr val="FF0000"/>
                        </a:solidFill>
                        <a:latin typeface="Cambria Math"/>
                        <a:ea typeface="Cambria Math"/>
                        <a:cs typeface="Times New Roman" pitchFamily="18" charset="0"/>
                      </a:rPr>
                      <m:t>⋮</m:t>
                    </m:r>
                    <m:r>
                      <a:rPr lang="en-US" sz="2800" b="1" i="1">
                        <a:solidFill>
                          <a:srgbClr val="FF0000"/>
                        </a:solidFill>
                        <a:latin typeface="Cambria Math"/>
                        <a:ea typeface="Cambria Math"/>
                        <a:cs typeface="Times New Roman" pitchFamily="18" charset="0"/>
                      </a:rPr>
                      <m:t>𝒙</m:t>
                    </m:r>
                  </m:oMath>
                </a14:m>
                <a:r>
                  <a:rPr lang="en-US" sz="2800" b="1">
                    <a:solidFill>
                      <a:srgbClr val="FF0000"/>
                    </a:solidFill>
                    <a:latin typeface="Times New Roman" pitchFamily="18" charset="0"/>
                    <a:cs typeface="Times New Roman" pitchFamily="18"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4419600" y="1570221"/>
                <a:ext cx="2590800" cy="523220"/>
              </a:xfrm>
              <a:prstGeom prst="rect">
                <a:avLst/>
              </a:prstGeom>
              <a:blipFill rotWithShape="1">
                <a:blip r:embed="rId5"/>
                <a:stretch>
                  <a:fillRect t="-11765"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524001" y="2332221"/>
                <a:ext cx="3200400" cy="523220"/>
              </a:xfrm>
              <a:prstGeom prst="rect">
                <a:avLst/>
              </a:prstGeom>
            </p:spPr>
            <p:txBody>
              <a:bodyPr wrap="square">
                <a:spAutoFit/>
              </a:bodyPr>
              <a:lstStyle/>
              <a:p>
                <a14:m>
                  <m:oMath xmlns:m="http://schemas.openxmlformats.org/officeDocument/2006/math">
                    <m:r>
                      <a:rPr lang="pt-BR" sz="2800" b="1" i="1" smtClean="0">
                        <a:solidFill>
                          <a:srgbClr val="FF0000"/>
                        </a:solidFill>
                        <a:latin typeface="Cambria Math"/>
                        <a:cs typeface="Times New Roman" pitchFamily="18" charset="0"/>
                      </a:rPr>
                      <m:t>𝒙</m:t>
                    </m:r>
                    <m:r>
                      <a:rPr lang="pt-BR" sz="2800" b="1" i="1" smtClean="0">
                        <a:solidFill>
                          <a:srgbClr val="FF0000"/>
                        </a:solidFill>
                        <a:latin typeface="Cambria Math"/>
                        <a:ea typeface="Cambria Math"/>
                        <a:cs typeface="Times New Roman" pitchFamily="18" charset="0"/>
                      </a:rPr>
                      <m:t>∈</m:t>
                    </m:r>
                    <m:r>
                      <a:rPr lang="en-US" sz="2800" b="1" i="1" smtClean="0">
                        <a:solidFill>
                          <a:srgbClr val="FF0000"/>
                        </a:solidFill>
                        <a:latin typeface="Cambria Math"/>
                        <a:ea typeface="Cambria Math"/>
                        <a:cs typeface="Times New Roman" pitchFamily="18" charset="0"/>
                      </a:rPr>
                      <m:t>Ư</m:t>
                    </m:r>
                    <m:r>
                      <a:rPr lang="en-US" sz="2800" b="1" i="1" smtClean="0">
                        <a:solidFill>
                          <a:srgbClr val="FF0000"/>
                        </a:solidFill>
                        <a:latin typeface="Cambria Math"/>
                        <a:ea typeface="Cambria Math"/>
                        <a:cs typeface="Times New Roman" pitchFamily="18" charset="0"/>
                      </a:rPr>
                      <m:t>𝑪</m:t>
                    </m:r>
                    <m:r>
                      <a:rPr lang="en-US" sz="2800" b="1" i="1" smtClean="0">
                        <a:solidFill>
                          <a:srgbClr val="FF0000"/>
                        </a:solidFill>
                        <a:latin typeface="Cambria Math"/>
                        <a:ea typeface="Cambria Math"/>
                        <a:cs typeface="Times New Roman" pitchFamily="18" charset="0"/>
                      </a:rPr>
                      <m:t>(</m:t>
                    </m:r>
                    <m:r>
                      <a:rPr lang="en-US" sz="2800" b="1" i="1" smtClean="0">
                        <a:solidFill>
                          <a:srgbClr val="FF0000"/>
                        </a:solidFill>
                        <a:latin typeface="Cambria Math"/>
                        <a:ea typeface="Cambria Math"/>
                        <a:cs typeface="Times New Roman" pitchFamily="18" charset="0"/>
                      </a:rPr>
                      <m:t>𝒂</m:t>
                    </m:r>
                    <m:r>
                      <a:rPr lang="en-US" sz="2800" b="1" i="1" smtClean="0">
                        <a:solidFill>
                          <a:srgbClr val="FF0000"/>
                        </a:solidFill>
                        <a:latin typeface="Cambria Math"/>
                        <a:ea typeface="Cambria Math"/>
                        <a:cs typeface="Times New Roman" pitchFamily="18" charset="0"/>
                      </a:rPr>
                      <m:t>;</m:t>
                    </m:r>
                    <m:r>
                      <a:rPr lang="en-US" sz="2800" b="1" i="1" smtClean="0">
                        <a:solidFill>
                          <a:srgbClr val="FF0000"/>
                        </a:solidFill>
                        <a:latin typeface="Cambria Math"/>
                        <a:ea typeface="Cambria Math"/>
                        <a:cs typeface="Times New Roman" pitchFamily="18" charset="0"/>
                      </a:rPr>
                      <m:t>𝒃</m:t>
                    </m:r>
                    <m:r>
                      <a:rPr lang="en-US" sz="2800" b="1" i="1" smtClean="0">
                        <a:solidFill>
                          <a:srgbClr val="FF0000"/>
                        </a:solidFill>
                        <a:latin typeface="Cambria Math"/>
                        <a:ea typeface="Cambria Math"/>
                        <a:cs typeface="Times New Roman" pitchFamily="18" charset="0"/>
                      </a:rPr>
                      <m:t>;</m:t>
                    </m:r>
                    <m:r>
                      <a:rPr lang="en-US" sz="2800" b="1" i="1" smtClean="0">
                        <a:solidFill>
                          <a:srgbClr val="FF0000"/>
                        </a:solidFill>
                        <a:latin typeface="Cambria Math"/>
                        <a:ea typeface="Cambria Math"/>
                        <a:cs typeface="Times New Roman" pitchFamily="18" charset="0"/>
                      </a:rPr>
                      <m:t>𝒄</m:t>
                    </m:r>
                    <m:r>
                      <a:rPr lang="en-US" sz="2800" b="1" i="1" smtClean="0">
                        <a:solidFill>
                          <a:srgbClr val="FF0000"/>
                        </a:solidFill>
                        <a:latin typeface="Cambria Math"/>
                        <a:ea typeface="Cambria Math"/>
                        <a:cs typeface="Times New Roman" pitchFamily="18" charset="0"/>
                      </a:rPr>
                      <m:t>)</m:t>
                    </m:r>
                  </m:oMath>
                </a14:m>
                <a:r>
                  <a:rPr lang="en-US" sz="2800" b="1" smtClean="0">
                    <a:solidFill>
                      <a:srgbClr val="FF0000"/>
                    </a:solidFill>
                    <a:latin typeface="Times New Roman" pitchFamily="18" charset="0"/>
                    <a:cs typeface="Times New Roman" pitchFamily="18" charset="0"/>
                  </a:rPr>
                  <a:t> nếu </a:t>
                </a:r>
                <a:endParaRPr lang="en-US" sz="2800" b="1">
                  <a:solidFill>
                    <a:srgbClr val="FF0000"/>
                  </a:solidFill>
                  <a:latin typeface="Times New Roman" pitchFamily="18" charset="0"/>
                  <a:cs typeface="Times New Roman"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524001" y="2332221"/>
                <a:ext cx="3200400" cy="523220"/>
              </a:xfrm>
              <a:prstGeom prst="rect">
                <a:avLst/>
              </a:prstGeom>
              <a:blipFill rotWithShape="1">
                <a:blip r:embed="rId6"/>
                <a:stretch>
                  <a:fillRect t="-11765" r="-5333"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724400" y="2332221"/>
                <a:ext cx="3276600" cy="523220"/>
              </a:xfrm>
              <a:prstGeom prst="rect">
                <a:avLst/>
              </a:prstGeom>
            </p:spPr>
            <p:txBody>
              <a:bodyPr wrap="square">
                <a:spAutoFit/>
              </a:bodyPr>
              <a:lstStyle/>
              <a:p>
                <a14:m>
                  <m:oMath xmlns:m="http://schemas.openxmlformats.org/officeDocument/2006/math">
                    <m:r>
                      <a:rPr lang="en-US" sz="2800" b="1" i="1" smtClean="0">
                        <a:solidFill>
                          <a:srgbClr val="FF0000"/>
                        </a:solidFill>
                        <a:latin typeface="Cambria Math"/>
                        <a:cs typeface="Times New Roman" pitchFamily="18" charset="0"/>
                      </a:rPr>
                      <m:t>𝒂</m:t>
                    </m:r>
                    <m:r>
                      <a:rPr lang="en-US" sz="2800" b="1" i="1" smtClean="0">
                        <a:solidFill>
                          <a:srgbClr val="FF0000"/>
                        </a:solidFill>
                        <a:latin typeface="Cambria Math"/>
                        <a:ea typeface="Cambria Math"/>
                        <a:cs typeface="Times New Roman" pitchFamily="18" charset="0"/>
                      </a:rPr>
                      <m:t>⋮</m:t>
                    </m:r>
                    <m:r>
                      <a:rPr lang="en-US" sz="2800" b="1" i="1" smtClean="0">
                        <a:solidFill>
                          <a:srgbClr val="FF0000"/>
                        </a:solidFill>
                        <a:latin typeface="Cambria Math"/>
                        <a:ea typeface="Cambria Math"/>
                        <a:cs typeface="Times New Roman" pitchFamily="18" charset="0"/>
                      </a:rPr>
                      <m:t>𝒙</m:t>
                    </m:r>
                  </m:oMath>
                </a14:m>
                <a:r>
                  <a:rPr lang="en-US" sz="2800" b="1" smtClean="0">
                    <a:solidFill>
                      <a:srgbClr val="FF0000"/>
                    </a:solidFill>
                    <a:latin typeface="Times New Roman" pitchFamily="18" charset="0"/>
                    <a:cs typeface="Times New Roman" pitchFamily="18" charset="0"/>
                  </a:rPr>
                  <a:t> ; </a:t>
                </a:r>
                <a14:m>
                  <m:oMath xmlns:m="http://schemas.openxmlformats.org/officeDocument/2006/math">
                    <m:r>
                      <a:rPr lang="en-US" sz="2800" b="1" i="1">
                        <a:solidFill>
                          <a:srgbClr val="FF0000"/>
                        </a:solidFill>
                        <a:latin typeface="Cambria Math"/>
                        <a:ea typeface="Cambria Math"/>
                        <a:cs typeface="Times New Roman" pitchFamily="18" charset="0"/>
                      </a:rPr>
                      <m:t>𝐛</m:t>
                    </m:r>
                    <m:r>
                      <a:rPr lang="en-US" sz="2800" b="1" i="1">
                        <a:solidFill>
                          <a:srgbClr val="FF0000"/>
                        </a:solidFill>
                        <a:latin typeface="Cambria Math"/>
                        <a:ea typeface="Cambria Math"/>
                        <a:cs typeface="Times New Roman" pitchFamily="18" charset="0"/>
                      </a:rPr>
                      <m:t>⋮</m:t>
                    </m:r>
                    <m:r>
                      <a:rPr lang="en-US" sz="2800" b="1" i="1">
                        <a:solidFill>
                          <a:srgbClr val="FF0000"/>
                        </a:solidFill>
                        <a:latin typeface="Cambria Math"/>
                        <a:ea typeface="Cambria Math"/>
                        <a:cs typeface="Times New Roman" pitchFamily="18" charset="0"/>
                      </a:rPr>
                      <m:t>𝒙</m:t>
                    </m:r>
                  </m:oMath>
                </a14:m>
                <a:r>
                  <a:rPr lang="en-US" sz="2800" b="1" smtClean="0">
                    <a:solidFill>
                      <a:srgbClr val="FF0000"/>
                    </a:solidFill>
                    <a:latin typeface="Times New Roman" pitchFamily="18" charset="0"/>
                    <a:cs typeface="Times New Roman" pitchFamily="18" charset="0"/>
                  </a:rPr>
                  <a:t> và </a:t>
                </a:r>
                <a14:m>
                  <m:oMath xmlns:m="http://schemas.openxmlformats.org/officeDocument/2006/math">
                    <m:r>
                      <a:rPr lang="en-US" sz="2800" b="1" i="1" smtClean="0">
                        <a:solidFill>
                          <a:srgbClr val="FF0000"/>
                        </a:solidFill>
                        <a:latin typeface="Cambria Math"/>
                        <a:ea typeface="Cambria Math"/>
                        <a:cs typeface="Times New Roman" pitchFamily="18" charset="0"/>
                      </a:rPr>
                      <m:t>𝒄</m:t>
                    </m:r>
                    <m:r>
                      <a:rPr lang="en-US" sz="2800" b="1" i="1">
                        <a:solidFill>
                          <a:srgbClr val="FF0000"/>
                        </a:solidFill>
                        <a:latin typeface="Cambria Math"/>
                        <a:ea typeface="Cambria Math"/>
                        <a:cs typeface="Times New Roman" pitchFamily="18" charset="0"/>
                      </a:rPr>
                      <m:t>⋮</m:t>
                    </m:r>
                    <m:r>
                      <a:rPr lang="en-US" sz="2800" b="1" i="1">
                        <a:solidFill>
                          <a:srgbClr val="FF0000"/>
                        </a:solidFill>
                        <a:latin typeface="Cambria Math"/>
                        <a:ea typeface="Cambria Math"/>
                        <a:cs typeface="Times New Roman" pitchFamily="18" charset="0"/>
                      </a:rPr>
                      <m:t>𝒙</m:t>
                    </m:r>
                  </m:oMath>
                </a14:m>
                <a:r>
                  <a:rPr lang="en-US" sz="2800" b="1" smtClean="0">
                    <a:solidFill>
                      <a:srgbClr val="FF0000"/>
                    </a:solidFill>
                    <a:latin typeface="Times New Roman" pitchFamily="18" charset="0"/>
                    <a:cs typeface="Times New Roman" pitchFamily="18" charset="0"/>
                  </a:rPr>
                  <a:t>  </a:t>
                </a:r>
                <a:endParaRPr lang="en-US" sz="2800" b="1">
                  <a:solidFill>
                    <a:srgbClr val="FF0000"/>
                  </a:solidFill>
                  <a:latin typeface="Times New Roman" pitchFamily="18" charset="0"/>
                  <a:cs typeface="Times New Roman"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724400" y="2332221"/>
                <a:ext cx="3276600" cy="523220"/>
              </a:xfrm>
              <a:prstGeom prst="rect">
                <a:avLst/>
              </a:prstGeom>
              <a:blipFill rotWithShape="1">
                <a:blip r:embed="rId7"/>
                <a:stretch>
                  <a:fillRect t="-11765" b="-32941"/>
                </a:stretch>
              </a:blipFill>
            </p:spPr>
            <p:txBody>
              <a:bodyPr/>
              <a:lstStyle/>
              <a:p>
                <a:r>
                  <a:rPr lang="en-US">
                    <a:noFill/>
                  </a:rPr>
                  <a:t> </a:t>
                </a:r>
              </a:p>
            </p:txBody>
          </p:sp>
        </mc:Fallback>
      </mc:AlternateContent>
      <p:sp>
        <p:nvSpPr>
          <p:cNvPr id="4" name="Rectangle 3"/>
          <p:cNvSpPr/>
          <p:nvPr/>
        </p:nvSpPr>
        <p:spPr>
          <a:xfrm>
            <a:off x="1143000" y="1447800"/>
            <a:ext cx="6858000" cy="171244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66799" y="3429000"/>
            <a:ext cx="762000" cy="6096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b="1" smtClean="0">
                <a:latin typeface="Times New Roman" pitchFamily="18" charset="0"/>
                <a:cs typeface="Times New Roman" pitchFamily="18" charset="0"/>
              </a:rPr>
              <a:t>?1</a:t>
            </a:r>
            <a:endParaRPr lang="en-US" sz="3200" b="1">
              <a:latin typeface="Times New Roman" pitchFamily="18" charset="0"/>
              <a:cs typeface="Times New Roman" pitchFamily="18" charset="0"/>
            </a:endParaRPr>
          </a:p>
        </p:txBody>
      </p:sp>
      <p:sp>
        <p:nvSpPr>
          <p:cNvPr id="12" name="Rectangle 11"/>
          <p:cNvSpPr/>
          <p:nvPr/>
        </p:nvSpPr>
        <p:spPr>
          <a:xfrm>
            <a:off x="1905000" y="3429000"/>
            <a:ext cx="4800600" cy="523220"/>
          </a:xfrm>
          <a:prstGeom prst="rect">
            <a:avLst/>
          </a:prstGeom>
        </p:spPr>
        <p:txBody>
          <a:bodyPr wrap="square">
            <a:spAutoFit/>
          </a:bodyPr>
          <a:lstStyle/>
          <a:p>
            <a:r>
              <a:rPr lang="en-US" sz="2800" smtClean="0">
                <a:latin typeface="Times New Roman" pitchFamily="18" charset="0"/>
                <a:cs typeface="Times New Roman" pitchFamily="18" charset="0"/>
              </a:rPr>
              <a:t>Khẳng định sau đúng hay sai?</a:t>
            </a:r>
            <a:endParaRPr lang="en-US" sz="280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graphicFrame>
            <p:nvGraphicFramePr>
              <p:cNvPr id="16" name="Table 15"/>
              <p:cNvGraphicFramePr>
                <a:graphicFrameLocks noGrp="1"/>
              </p:cNvGraphicFramePr>
              <p:nvPr>
                <p:extLst>
                  <p:ext uri="{D42A27DB-BD31-4B8C-83A1-F6EECF244321}">
                    <p14:modId xmlns:p14="http://schemas.microsoft.com/office/powerpoint/2010/main" val="1464094353"/>
                  </p:ext>
                </p:extLst>
              </p:nvPr>
            </p:nvGraphicFramePr>
            <p:xfrm>
              <a:off x="304805" y="4312920"/>
              <a:ext cx="8269213" cy="2164080"/>
            </p:xfrm>
            <a:graphic>
              <a:graphicData uri="http://schemas.openxmlformats.org/drawingml/2006/table">
                <a:tbl>
                  <a:tblPr firstRow="1" bandRow="1">
                    <a:tableStyleId>{5940675A-B579-460E-94D1-54222C63F5DA}</a:tableStyleId>
                  </a:tblPr>
                  <a:tblGrid>
                    <a:gridCol w="3006471"/>
                    <a:gridCol w="1147942"/>
                    <a:gridCol w="1219200"/>
                    <a:gridCol w="2895600"/>
                  </a:tblGrid>
                  <a:tr h="721360">
                    <a:tc>
                      <a:txBody>
                        <a:bodyPr/>
                        <a:lstStyle/>
                        <a:p>
                          <a:endParaRPr lang="en-US" sz="2800">
                            <a:latin typeface="Times New Roman" pitchFamily="18" charset="0"/>
                            <a:cs typeface="Times New Roman" pitchFamily="18" charset="0"/>
                          </a:endParaRPr>
                        </a:p>
                      </a:txBody>
                      <a:tcPr/>
                    </a:tc>
                    <a:tc>
                      <a:txBody>
                        <a:bodyPr/>
                        <a:lstStyle/>
                        <a:p>
                          <a:pPr algn="ctr"/>
                          <a:r>
                            <a:rPr lang="en-US" sz="2800" b="1" smtClean="0">
                              <a:latin typeface="Times New Roman" pitchFamily="18" charset="0"/>
                              <a:cs typeface="Times New Roman" pitchFamily="18" charset="0"/>
                            </a:rPr>
                            <a:t>Đúng</a:t>
                          </a:r>
                          <a:endParaRPr lang="en-US" sz="2800" b="1">
                            <a:latin typeface="Times New Roman" pitchFamily="18" charset="0"/>
                            <a:cs typeface="Times New Roman" pitchFamily="18" charset="0"/>
                          </a:endParaRPr>
                        </a:p>
                      </a:txBody>
                      <a:tcPr/>
                    </a:tc>
                    <a:tc>
                      <a:txBody>
                        <a:bodyPr/>
                        <a:lstStyle/>
                        <a:p>
                          <a:pPr algn="ctr"/>
                          <a:r>
                            <a:rPr lang="en-US" sz="2800" b="1" smtClean="0">
                              <a:latin typeface="Times New Roman" pitchFamily="18" charset="0"/>
                              <a:cs typeface="Times New Roman" pitchFamily="18" charset="0"/>
                            </a:rPr>
                            <a:t>Sai</a:t>
                          </a:r>
                          <a:endParaRPr lang="en-US" sz="2800" b="1">
                            <a:latin typeface="Times New Roman" pitchFamily="18" charset="0"/>
                            <a:cs typeface="Times New Roman" pitchFamily="18" charset="0"/>
                          </a:endParaRPr>
                        </a:p>
                      </a:txBody>
                      <a:tcPr/>
                    </a:tc>
                    <a:tc>
                      <a:txBody>
                        <a:bodyPr/>
                        <a:lstStyle/>
                        <a:p>
                          <a:pPr algn="ctr"/>
                          <a:r>
                            <a:rPr lang="en-US" sz="2800" b="1" smtClean="0">
                              <a:latin typeface="Times New Roman" pitchFamily="18" charset="0"/>
                              <a:cs typeface="Times New Roman" pitchFamily="18" charset="0"/>
                            </a:rPr>
                            <a:t>Giải</a:t>
                          </a:r>
                          <a:r>
                            <a:rPr lang="en-US" sz="2800" b="1" baseline="0" smtClean="0">
                              <a:latin typeface="Times New Roman" pitchFamily="18" charset="0"/>
                              <a:cs typeface="Times New Roman" pitchFamily="18" charset="0"/>
                            </a:rPr>
                            <a:t> thích</a:t>
                          </a:r>
                          <a:endParaRPr lang="en-US" sz="2800" b="1">
                            <a:latin typeface="Times New Roman" pitchFamily="18" charset="0"/>
                            <a:cs typeface="Times New Roman" pitchFamily="18" charset="0"/>
                          </a:endParaRPr>
                        </a:p>
                      </a:txBody>
                      <a:tcPr/>
                    </a:tc>
                  </a:tr>
                  <a:tr h="721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smtClean="0">
                              <a:solidFill>
                                <a:schemeClr val="tx1"/>
                              </a:solidFill>
                              <a:latin typeface="Times New Roman" pitchFamily="18" charset="0"/>
                              <a:cs typeface="Times New Roman" pitchFamily="18" charset="0"/>
                            </a:rPr>
                            <a:t>a) </a:t>
                          </a:r>
                          <a14:m>
                            <m:oMath xmlns:m="http://schemas.openxmlformats.org/officeDocument/2006/math">
                              <m:r>
                                <a:rPr lang="en-US" sz="2800" b="0" i="1" smtClean="0">
                                  <a:solidFill>
                                    <a:schemeClr val="tx1"/>
                                  </a:solidFill>
                                  <a:latin typeface="Cambria Math"/>
                                  <a:cs typeface="Times New Roman" pitchFamily="18" charset="0"/>
                                </a:rPr>
                                <m:t>8</m:t>
                              </m:r>
                              <m:r>
                                <a:rPr lang="pt-BR" sz="2800" b="0" i="1" smtClean="0">
                                  <a:solidFill>
                                    <a:schemeClr val="tx1"/>
                                  </a:solidFill>
                                  <a:latin typeface="Cambria Math"/>
                                  <a:ea typeface="Cambria Math"/>
                                  <a:cs typeface="Times New Roman" pitchFamily="18" charset="0"/>
                                </a:rPr>
                                <m:t>∈</m:t>
                              </m:r>
                              <m:r>
                                <a:rPr lang="en-US" sz="2800" b="0" i="1" smtClean="0">
                                  <a:solidFill>
                                    <a:schemeClr val="tx1"/>
                                  </a:solidFill>
                                  <a:latin typeface="Cambria Math"/>
                                  <a:ea typeface="Cambria Math"/>
                                  <a:cs typeface="Times New Roman" pitchFamily="18" charset="0"/>
                                </a:rPr>
                                <m:t>Ư</m:t>
                              </m:r>
                              <m:r>
                                <a:rPr lang="en-US" sz="2800" b="0" i="1" smtClean="0">
                                  <a:solidFill>
                                    <a:schemeClr val="tx1"/>
                                  </a:solidFill>
                                  <a:latin typeface="Cambria Math"/>
                                  <a:ea typeface="Cambria Math"/>
                                  <a:cs typeface="Times New Roman" pitchFamily="18" charset="0"/>
                                </a:rPr>
                                <m:t>𝐶</m:t>
                              </m:r>
                              <m:r>
                                <a:rPr lang="en-US" sz="2800" b="0" i="1" smtClean="0">
                                  <a:solidFill>
                                    <a:schemeClr val="tx1"/>
                                  </a:solidFill>
                                  <a:latin typeface="Cambria Math"/>
                                  <a:ea typeface="Cambria Math"/>
                                  <a:cs typeface="Times New Roman" pitchFamily="18" charset="0"/>
                                </a:rPr>
                                <m:t>(</m:t>
                              </m:r>
                              <m:r>
                                <a:rPr lang="en-US" sz="2800" b="0" i="1" smtClean="0">
                                  <a:solidFill>
                                    <a:schemeClr val="tx1"/>
                                  </a:solidFill>
                                  <a:latin typeface="Cambria Math"/>
                                  <a:ea typeface="Cambria Math"/>
                                  <a:cs typeface="Times New Roman" pitchFamily="18" charset="0"/>
                                </a:rPr>
                                <m:t>16</m:t>
                              </m:r>
                              <m:r>
                                <a:rPr lang="en-US" sz="2800" b="0" i="1" smtClean="0">
                                  <a:solidFill>
                                    <a:schemeClr val="tx1"/>
                                  </a:solidFill>
                                  <a:latin typeface="Cambria Math"/>
                                  <a:ea typeface="Cambria Math"/>
                                  <a:cs typeface="Times New Roman" pitchFamily="18" charset="0"/>
                                </a:rPr>
                                <m:t>;</m:t>
                              </m:r>
                              <m:r>
                                <a:rPr lang="en-US" sz="2800" b="0" i="1" smtClean="0">
                                  <a:solidFill>
                                    <a:schemeClr val="tx1"/>
                                  </a:solidFill>
                                  <a:latin typeface="Cambria Math"/>
                                  <a:ea typeface="Cambria Math"/>
                                  <a:cs typeface="Times New Roman" pitchFamily="18" charset="0"/>
                                </a:rPr>
                                <m:t>40</m:t>
                              </m:r>
                              <m:r>
                                <a:rPr lang="en-US" sz="2800" b="0" i="1" smtClean="0">
                                  <a:solidFill>
                                    <a:schemeClr val="tx1"/>
                                  </a:solidFill>
                                  <a:latin typeface="Cambria Math"/>
                                  <a:ea typeface="Cambria Math"/>
                                  <a:cs typeface="Times New Roman" pitchFamily="18" charset="0"/>
                                </a:rPr>
                                <m:t>)</m:t>
                              </m:r>
                            </m:oMath>
                          </a14:m>
                          <a:endParaRPr lang="en-US" sz="2800">
                            <a:solidFill>
                              <a:schemeClr val="tx1"/>
                            </a:solidFill>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tr>
                  <a:tr h="721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0" smtClean="0">
                              <a:solidFill>
                                <a:schemeClr val="tx1"/>
                              </a:solidFill>
                              <a:latin typeface="Times New Roman" pitchFamily="18" charset="0"/>
                              <a:cs typeface="Times New Roman" pitchFamily="18" charset="0"/>
                            </a:rPr>
                            <a:t>b) </a:t>
                          </a:r>
                          <a14:m>
                            <m:oMath xmlns:m="http://schemas.openxmlformats.org/officeDocument/2006/math">
                              <m:r>
                                <a:rPr lang="en-US" sz="2800" b="0" i="1" smtClean="0">
                                  <a:solidFill>
                                    <a:schemeClr val="tx1"/>
                                  </a:solidFill>
                                  <a:latin typeface="Cambria Math"/>
                                  <a:cs typeface="Times New Roman" pitchFamily="18" charset="0"/>
                                </a:rPr>
                                <m:t>8</m:t>
                              </m:r>
                              <m:r>
                                <a:rPr lang="pt-BR" sz="2800" b="0" i="1" smtClean="0">
                                  <a:solidFill>
                                    <a:schemeClr val="tx1"/>
                                  </a:solidFill>
                                  <a:latin typeface="Cambria Math"/>
                                  <a:ea typeface="Cambria Math"/>
                                  <a:cs typeface="Times New Roman" pitchFamily="18" charset="0"/>
                                </a:rPr>
                                <m:t>∈</m:t>
                              </m:r>
                              <m:r>
                                <a:rPr lang="en-US" sz="2800" b="0" i="1" smtClean="0">
                                  <a:solidFill>
                                    <a:schemeClr val="tx1"/>
                                  </a:solidFill>
                                  <a:latin typeface="Cambria Math"/>
                                  <a:ea typeface="Cambria Math"/>
                                  <a:cs typeface="Times New Roman" pitchFamily="18" charset="0"/>
                                </a:rPr>
                                <m:t>Ư</m:t>
                              </m:r>
                              <m:r>
                                <a:rPr lang="en-US" sz="2800" b="0" i="1" smtClean="0">
                                  <a:solidFill>
                                    <a:schemeClr val="tx1"/>
                                  </a:solidFill>
                                  <a:latin typeface="Cambria Math"/>
                                  <a:ea typeface="Cambria Math"/>
                                  <a:cs typeface="Times New Roman" pitchFamily="18" charset="0"/>
                                </a:rPr>
                                <m:t>𝐶</m:t>
                              </m:r>
                              <m:r>
                                <a:rPr lang="en-US" sz="2800" b="0" i="1" smtClean="0">
                                  <a:solidFill>
                                    <a:schemeClr val="tx1"/>
                                  </a:solidFill>
                                  <a:latin typeface="Cambria Math"/>
                                  <a:ea typeface="Cambria Math"/>
                                  <a:cs typeface="Times New Roman" pitchFamily="18" charset="0"/>
                                </a:rPr>
                                <m:t>(</m:t>
                              </m:r>
                              <m:r>
                                <a:rPr lang="en-US" sz="2800" b="0" i="1" smtClean="0">
                                  <a:solidFill>
                                    <a:schemeClr val="tx1"/>
                                  </a:solidFill>
                                  <a:latin typeface="Cambria Math"/>
                                  <a:ea typeface="Cambria Math"/>
                                  <a:cs typeface="Times New Roman" pitchFamily="18" charset="0"/>
                                </a:rPr>
                                <m:t>32</m:t>
                              </m:r>
                              <m:r>
                                <a:rPr lang="en-US" sz="2800" b="0" i="1" smtClean="0">
                                  <a:solidFill>
                                    <a:schemeClr val="tx1"/>
                                  </a:solidFill>
                                  <a:latin typeface="Cambria Math"/>
                                  <a:ea typeface="Cambria Math"/>
                                  <a:cs typeface="Times New Roman" pitchFamily="18" charset="0"/>
                                </a:rPr>
                                <m:t>;</m:t>
                              </m:r>
                              <m:r>
                                <a:rPr lang="en-US" sz="2800" b="0" i="1" smtClean="0">
                                  <a:solidFill>
                                    <a:schemeClr val="tx1"/>
                                  </a:solidFill>
                                  <a:latin typeface="Cambria Math"/>
                                  <a:ea typeface="Cambria Math"/>
                                  <a:cs typeface="Times New Roman" pitchFamily="18" charset="0"/>
                                </a:rPr>
                                <m:t>28</m:t>
                              </m:r>
                              <m:r>
                                <a:rPr lang="en-US" sz="2800" b="0" i="1" smtClean="0">
                                  <a:solidFill>
                                    <a:schemeClr val="tx1"/>
                                  </a:solidFill>
                                  <a:latin typeface="Cambria Math"/>
                                  <a:ea typeface="Cambria Math"/>
                                  <a:cs typeface="Times New Roman" pitchFamily="18" charset="0"/>
                                </a:rPr>
                                <m:t>)</m:t>
                              </m:r>
                            </m:oMath>
                          </a14:m>
                          <a:endParaRPr lang="en-US" sz="2800">
                            <a:solidFill>
                              <a:schemeClr val="tx1"/>
                            </a:solidFill>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tr>
                </a:tbl>
              </a:graphicData>
            </a:graphic>
          </p:graphicFrame>
        </mc:Choice>
        <mc:Fallback xmlns="">
          <p:graphicFrame>
            <p:nvGraphicFramePr>
              <p:cNvPr id="16" name="Table 15"/>
              <p:cNvGraphicFramePr>
                <a:graphicFrameLocks noGrp="1"/>
              </p:cNvGraphicFramePr>
              <p:nvPr>
                <p:extLst>
                  <p:ext uri="{D42A27DB-BD31-4B8C-83A1-F6EECF244321}">
                    <p14:modId xmlns:p14="http://schemas.microsoft.com/office/powerpoint/2010/main" val="1464094353"/>
                  </p:ext>
                </p:extLst>
              </p:nvPr>
            </p:nvGraphicFramePr>
            <p:xfrm>
              <a:off x="304800" y="4312920"/>
              <a:ext cx="8269213" cy="2164080"/>
            </p:xfrm>
            <a:graphic>
              <a:graphicData uri="http://schemas.openxmlformats.org/drawingml/2006/table">
                <a:tbl>
                  <a:tblPr firstRow="1" bandRow="1">
                    <a:tableStyleId>{5940675A-B579-460E-94D1-54222C63F5DA}</a:tableStyleId>
                  </a:tblPr>
                  <a:tblGrid>
                    <a:gridCol w="3006471"/>
                    <a:gridCol w="1147942"/>
                    <a:gridCol w="1219200"/>
                    <a:gridCol w="2895600"/>
                  </a:tblGrid>
                  <a:tr h="721360">
                    <a:tc>
                      <a:txBody>
                        <a:bodyPr/>
                        <a:lstStyle/>
                        <a:p>
                          <a:endParaRPr lang="en-US" sz="2800">
                            <a:latin typeface="Times New Roman" pitchFamily="18" charset="0"/>
                            <a:cs typeface="Times New Roman" pitchFamily="18" charset="0"/>
                          </a:endParaRPr>
                        </a:p>
                      </a:txBody>
                      <a:tcPr/>
                    </a:tc>
                    <a:tc>
                      <a:txBody>
                        <a:bodyPr/>
                        <a:lstStyle/>
                        <a:p>
                          <a:pPr algn="ctr"/>
                          <a:r>
                            <a:rPr lang="en-US" sz="2800" b="1" smtClean="0">
                              <a:latin typeface="Times New Roman" pitchFamily="18" charset="0"/>
                              <a:cs typeface="Times New Roman" pitchFamily="18" charset="0"/>
                            </a:rPr>
                            <a:t>Đúng</a:t>
                          </a:r>
                          <a:endParaRPr lang="en-US" sz="2800" b="1">
                            <a:latin typeface="Times New Roman" pitchFamily="18" charset="0"/>
                            <a:cs typeface="Times New Roman" pitchFamily="18" charset="0"/>
                          </a:endParaRPr>
                        </a:p>
                      </a:txBody>
                      <a:tcPr/>
                    </a:tc>
                    <a:tc>
                      <a:txBody>
                        <a:bodyPr/>
                        <a:lstStyle/>
                        <a:p>
                          <a:pPr algn="ctr"/>
                          <a:r>
                            <a:rPr lang="en-US" sz="2800" b="1" smtClean="0">
                              <a:latin typeface="Times New Roman" pitchFamily="18" charset="0"/>
                              <a:cs typeface="Times New Roman" pitchFamily="18" charset="0"/>
                            </a:rPr>
                            <a:t>Sai</a:t>
                          </a:r>
                          <a:endParaRPr lang="en-US" sz="2800" b="1">
                            <a:latin typeface="Times New Roman" pitchFamily="18" charset="0"/>
                            <a:cs typeface="Times New Roman" pitchFamily="18" charset="0"/>
                          </a:endParaRPr>
                        </a:p>
                      </a:txBody>
                      <a:tcPr/>
                    </a:tc>
                    <a:tc>
                      <a:txBody>
                        <a:bodyPr/>
                        <a:lstStyle/>
                        <a:p>
                          <a:pPr algn="ctr"/>
                          <a:r>
                            <a:rPr lang="en-US" sz="2800" b="1" smtClean="0">
                              <a:latin typeface="Times New Roman" pitchFamily="18" charset="0"/>
                              <a:cs typeface="Times New Roman" pitchFamily="18" charset="0"/>
                            </a:rPr>
                            <a:t>Giải</a:t>
                          </a:r>
                          <a:r>
                            <a:rPr lang="en-US" sz="2800" b="1" baseline="0" smtClean="0">
                              <a:latin typeface="Times New Roman" pitchFamily="18" charset="0"/>
                              <a:cs typeface="Times New Roman" pitchFamily="18" charset="0"/>
                            </a:rPr>
                            <a:t> thích</a:t>
                          </a:r>
                          <a:endParaRPr lang="en-US" sz="2800" b="1">
                            <a:latin typeface="Times New Roman" pitchFamily="18" charset="0"/>
                            <a:cs typeface="Times New Roman" pitchFamily="18" charset="0"/>
                          </a:endParaRPr>
                        </a:p>
                      </a:txBody>
                      <a:tcPr/>
                    </a:tc>
                  </a:tr>
                  <a:tr h="721360">
                    <a:tc>
                      <a:txBody>
                        <a:bodyPr/>
                        <a:lstStyle/>
                        <a:p>
                          <a:endParaRPr lang="en-US"/>
                        </a:p>
                      </a:txBody>
                      <a:tcPr>
                        <a:blipFill rotWithShape="1">
                          <a:blip r:embed="rId8"/>
                          <a:stretch>
                            <a:fillRect t="-107563" r="-175254" b="-99160"/>
                          </a:stretch>
                        </a:blipFill>
                      </a:tcPr>
                    </a:tc>
                    <a:tc>
                      <a:txBody>
                        <a:bodyPr/>
                        <a:lstStyle/>
                        <a:p>
                          <a:endParaRPr lang="en-US" sz="280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tr>
                  <a:tr h="721360">
                    <a:tc>
                      <a:txBody>
                        <a:bodyPr/>
                        <a:lstStyle/>
                        <a:p>
                          <a:endParaRPr lang="en-US"/>
                        </a:p>
                      </a:txBody>
                      <a:tcPr>
                        <a:blipFill rotWithShape="1">
                          <a:blip r:embed="rId8"/>
                          <a:stretch>
                            <a:fillRect t="-209322" r="-175254"/>
                          </a:stretch>
                        </a:blipFill>
                      </a:tcPr>
                    </a:tc>
                    <a:tc>
                      <a:txBody>
                        <a:bodyPr/>
                        <a:lstStyle/>
                        <a:p>
                          <a:endParaRPr lang="en-US" sz="280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tc>
                      <a:txBody>
                        <a:bodyPr/>
                        <a:lstStyle/>
                        <a:p>
                          <a:endParaRPr lang="en-US" sz="2800">
                            <a:latin typeface="Times New Roman" pitchFamily="18" charset="0"/>
                            <a:cs typeface="Times New Roman" pitchFamily="18" charset="0"/>
                          </a:endParaRPr>
                        </a:p>
                      </a:txBody>
                      <a:tcPr/>
                    </a:tc>
                  </a:tr>
                </a:tbl>
              </a:graphicData>
            </a:graphic>
          </p:graphicFrame>
        </mc:Fallback>
      </mc:AlternateContent>
      <p:pic>
        <p:nvPicPr>
          <p:cNvPr id="1027" name="Picture 3" descr="C:\Users\Administrator\Downloads\Video\tich-xanh-ico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81400" y="5105400"/>
            <a:ext cx="5715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istrator\Downloads\Video\tich-xanh-icon.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14900" y="5829300"/>
            <a:ext cx="571500" cy="5715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1" name="Rectangle 20"/>
              <p:cNvSpPr/>
              <p:nvPr/>
            </p:nvSpPr>
            <p:spPr>
              <a:xfrm>
                <a:off x="5867400" y="5129540"/>
                <a:ext cx="2590800" cy="523220"/>
              </a:xfrm>
              <a:prstGeom prst="rect">
                <a:avLst/>
              </a:prstGeom>
            </p:spPr>
            <p:txBody>
              <a:bodyPr wrap="square">
                <a:spAutoFit/>
              </a:bodyPr>
              <a:lstStyle/>
              <a:p>
                <a14:m>
                  <m:oMath xmlns:m="http://schemas.openxmlformats.org/officeDocument/2006/math">
                    <m:r>
                      <a:rPr lang="en-US" sz="2800" b="0" i="1" smtClean="0">
                        <a:solidFill>
                          <a:schemeClr val="tx1"/>
                        </a:solidFill>
                        <a:latin typeface="Cambria Math"/>
                        <a:cs typeface="Times New Roman" pitchFamily="18" charset="0"/>
                      </a:rPr>
                      <m:t>16</m:t>
                    </m:r>
                    <m:r>
                      <a:rPr lang="en-US" sz="2800" b="0" i="1" smtClean="0">
                        <a:solidFill>
                          <a:schemeClr val="tx1"/>
                        </a:solidFill>
                        <a:latin typeface="Cambria Math"/>
                        <a:ea typeface="Cambria Math"/>
                        <a:cs typeface="Times New Roman" pitchFamily="18" charset="0"/>
                      </a:rPr>
                      <m:t>⋮</m:t>
                    </m:r>
                    <m:r>
                      <a:rPr lang="en-US" sz="2800" b="0" i="1" smtClean="0">
                        <a:solidFill>
                          <a:schemeClr val="tx1"/>
                        </a:solidFill>
                        <a:latin typeface="Cambria Math"/>
                        <a:ea typeface="Cambria Math"/>
                        <a:cs typeface="Times New Roman" pitchFamily="18" charset="0"/>
                      </a:rPr>
                      <m:t>8</m:t>
                    </m:r>
                  </m:oMath>
                </a14:m>
                <a:r>
                  <a:rPr lang="en-US" sz="2800" smtClean="0">
                    <a:solidFill>
                      <a:schemeClr val="tx1"/>
                    </a:solidFill>
                    <a:latin typeface="Times New Roman" pitchFamily="18" charset="0"/>
                    <a:cs typeface="Times New Roman" pitchFamily="18" charset="0"/>
                  </a:rPr>
                  <a:t> và  40</a:t>
                </a:r>
                <a14:m>
                  <m:oMath xmlns:m="http://schemas.openxmlformats.org/officeDocument/2006/math">
                    <m:r>
                      <a:rPr lang="en-US" sz="2800" b="0" i="1">
                        <a:solidFill>
                          <a:schemeClr val="tx1"/>
                        </a:solidFill>
                        <a:latin typeface="Cambria Math"/>
                        <a:ea typeface="Cambria Math"/>
                        <a:cs typeface="Times New Roman" pitchFamily="18" charset="0"/>
                      </a:rPr>
                      <m:t>⋮</m:t>
                    </m:r>
                    <m:r>
                      <a:rPr lang="en-US" sz="2800" b="0" i="1" smtClean="0">
                        <a:solidFill>
                          <a:schemeClr val="tx1"/>
                        </a:solidFill>
                        <a:latin typeface="Cambria Math"/>
                        <a:ea typeface="Cambria Math"/>
                        <a:cs typeface="Times New Roman" pitchFamily="18" charset="0"/>
                      </a:rPr>
                      <m:t>8</m:t>
                    </m:r>
                  </m:oMath>
                </a14:m>
                <a:r>
                  <a:rPr lang="en-US" sz="2800">
                    <a:solidFill>
                      <a:schemeClr val="tx1"/>
                    </a:solidFill>
                    <a:latin typeface="Times New Roman" pitchFamily="18" charset="0"/>
                    <a:cs typeface="Times New Roman" pitchFamily="18" charset="0"/>
                  </a:rPr>
                  <a:t> </a:t>
                </a:r>
              </a:p>
            </p:txBody>
          </p:sp>
        </mc:Choice>
        <mc:Fallback xmlns="">
          <p:sp>
            <p:nvSpPr>
              <p:cNvPr id="21" name="Rectangle 20"/>
              <p:cNvSpPr>
                <a:spLocks noRot="1" noChangeAspect="1" noMove="1" noResize="1" noEditPoints="1" noAdjustHandles="1" noChangeArrowheads="1" noChangeShapeType="1" noTextEdit="1"/>
              </p:cNvSpPr>
              <p:nvPr/>
            </p:nvSpPr>
            <p:spPr>
              <a:xfrm>
                <a:off x="5867400" y="5129540"/>
                <a:ext cx="2590800" cy="523220"/>
              </a:xfrm>
              <a:prstGeom prst="rect">
                <a:avLst/>
              </a:prstGeom>
              <a:blipFill rotWithShape="1">
                <a:blip r:embed="rId10"/>
                <a:stretch>
                  <a:fillRect t="-11628" b="-31395"/>
                </a:stretch>
              </a:blipFill>
            </p:spPr>
            <p:txBody>
              <a:bodyPr/>
              <a:lstStyle/>
              <a:p>
                <a:r>
                  <a:rPr lang="en-US">
                    <a:noFill/>
                  </a:rPr>
                  <a:t> </a:t>
                </a:r>
              </a:p>
            </p:txBody>
          </p:sp>
        </mc:Fallback>
      </mc:AlternateContent>
      <p:grpSp>
        <p:nvGrpSpPr>
          <p:cNvPr id="25" name="Group 24"/>
          <p:cNvGrpSpPr/>
          <p:nvPr/>
        </p:nvGrpSpPr>
        <p:grpSpPr>
          <a:xfrm>
            <a:off x="5867400" y="5877580"/>
            <a:ext cx="2590800" cy="523220"/>
            <a:chOff x="5867400" y="5877580"/>
            <a:chExt cx="2590800" cy="523220"/>
          </a:xfrm>
        </p:grpSpPr>
        <mc:AlternateContent xmlns:mc="http://schemas.openxmlformats.org/markup-compatibility/2006" xmlns:a14="http://schemas.microsoft.com/office/drawing/2010/main">
          <mc:Choice Requires="a14">
            <p:sp>
              <p:nvSpPr>
                <p:cNvPr id="22" name="Rectangle 21"/>
                <p:cNvSpPr/>
                <p:nvPr/>
              </p:nvSpPr>
              <p:spPr>
                <a:xfrm>
                  <a:off x="5867400" y="5877580"/>
                  <a:ext cx="2590800" cy="523220"/>
                </a:xfrm>
                <a:prstGeom prst="rect">
                  <a:avLst/>
                </a:prstGeom>
              </p:spPr>
              <p:txBody>
                <a:bodyPr wrap="square">
                  <a:spAutoFit/>
                </a:bodyPr>
                <a:lstStyle/>
                <a:p>
                  <a:r>
                    <a:rPr lang="en-US" sz="2800" smtClean="0">
                      <a:solidFill>
                        <a:schemeClr val="tx1"/>
                      </a:solidFill>
                      <a:latin typeface="Times New Roman" pitchFamily="18" charset="0"/>
                      <a:ea typeface="Cambria Math"/>
                      <a:cs typeface="Times New Roman" pitchFamily="18" charset="0"/>
                    </a:rPr>
                    <a:t>32</a:t>
                  </a:r>
                  <a14:m>
                    <m:oMath xmlns:m="http://schemas.openxmlformats.org/officeDocument/2006/math">
                      <m:r>
                        <a:rPr lang="en-US" sz="2800" b="0" i="1" smtClean="0">
                          <a:solidFill>
                            <a:schemeClr val="tx1"/>
                          </a:solidFill>
                          <a:latin typeface="Cambria Math"/>
                          <a:ea typeface="Cambria Math"/>
                          <a:cs typeface="Times New Roman" pitchFamily="18" charset="0"/>
                        </a:rPr>
                        <m:t>⋮</m:t>
                      </m:r>
                      <m:r>
                        <a:rPr lang="en-US" sz="2800" b="0" i="1" smtClean="0">
                          <a:solidFill>
                            <a:schemeClr val="tx1"/>
                          </a:solidFill>
                          <a:latin typeface="Cambria Math"/>
                          <a:ea typeface="Cambria Math"/>
                          <a:cs typeface="Times New Roman" pitchFamily="18" charset="0"/>
                        </a:rPr>
                        <m:t>8</m:t>
                      </m:r>
                    </m:oMath>
                  </a14:m>
                  <a:r>
                    <a:rPr lang="en-US" sz="2800" smtClean="0">
                      <a:solidFill>
                        <a:schemeClr val="tx1"/>
                      </a:solidFill>
                      <a:latin typeface="Times New Roman" pitchFamily="18" charset="0"/>
                      <a:cs typeface="Times New Roman" pitchFamily="18" charset="0"/>
                    </a:rPr>
                    <a:t> và  28</a:t>
                  </a:r>
                  <a14:m>
                    <m:oMath xmlns:m="http://schemas.openxmlformats.org/officeDocument/2006/math">
                      <m:r>
                        <a:rPr lang="en-US" sz="2800" b="0" i="0" smtClean="0">
                          <a:solidFill>
                            <a:schemeClr val="tx1"/>
                          </a:solidFill>
                          <a:latin typeface="Cambria Math"/>
                          <a:ea typeface="Cambria Math"/>
                          <a:cs typeface="Times New Roman" pitchFamily="18" charset="0"/>
                        </a:rPr>
                        <m:t> </m:t>
                      </m:r>
                      <m:r>
                        <a:rPr lang="en-US" sz="2800" b="0" i="1" smtClean="0">
                          <a:solidFill>
                            <a:schemeClr val="tx1"/>
                          </a:solidFill>
                          <a:latin typeface="Cambria Math"/>
                          <a:ea typeface="Cambria Math"/>
                          <a:cs typeface="Times New Roman" pitchFamily="18" charset="0"/>
                        </a:rPr>
                        <m:t>⋮</m:t>
                      </m:r>
                      <m:r>
                        <a:rPr lang="en-US" sz="2800" b="0" i="1" smtClean="0">
                          <a:solidFill>
                            <a:schemeClr val="tx1"/>
                          </a:solidFill>
                          <a:latin typeface="Cambria Math"/>
                          <a:ea typeface="Cambria Math"/>
                          <a:cs typeface="Times New Roman" pitchFamily="18" charset="0"/>
                        </a:rPr>
                        <m:t>8</m:t>
                      </m:r>
                    </m:oMath>
                  </a14:m>
                  <a:r>
                    <a:rPr lang="en-US" sz="2800">
                      <a:solidFill>
                        <a:schemeClr val="tx1"/>
                      </a:solidFill>
                      <a:latin typeface="Times New Roman" pitchFamily="18" charset="0"/>
                      <a:cs typeface="Times New Roman" pitchFamily="18" charset="0"/>
                    </a:rPr>
                    <a:t> </a:t>
                  </a:r>
                </a:p>
              </p:txBody>
            </p:sp>
          </mc:Choice>
          <mc:Fallback xmlns="">
            <p:sp>
              <p:nvSpPr>
                <p:cNvPr id="22" name="Rectangle 21"/>
                <p:cNvSpPr>
                  <a:spLocks noRot="1" noChangeAspect="1" noMove="1" noResize="1" noEditPoints="1" noAdjustHandles="1" noChangeArrowheads="1" noChangeShapeType="1" noTextEdit="1"/>
                </p:cNvSpPr>
                <p:nvPr/>
              </p:nvSpPr>
              <p:spPr>
                <a:xfrm>
                  <a:off x="5867400" y="5877580"/>
                  <a:ext cx="2590800" cy="523220"/>
                </a:xfrm>
                <a:prstGeom prst="rect">
                  <a:avLst/>
                </a:prstGeom>
                <a:blipFill rotWithShape="1">
                  <a:blip r:embed="rId11"/>
                  <a:stretch>
                    <a:fillRect l="-4941" t="-11628" b="-31395"/>
                  </a:stretch>
                </a:blipFill>
              </p:spPr>
              <p:txBody>
                <a:bodyPr/>
                <a:lstStyle/>
                <a:p>
                  <a:r>
                    <a:rPr lang="en-US">
                      <a:noFill/>
                    </a:rPr>
                    <a:t> </a:t>
                  </a:r>
                </a:p>
              </p:txBody>
            </p:sp>
          </mc:Fallback>
        </mc:AlternateContent>
        <p:cxnSp>
          <p:nvCxnSpPr>
            <p:cNvPr id="19" name="Straight Connector 18"/>
            <p:cNvCxnSpPr/>
            <p:nvPr/>
          </p:nvCxnSpPr>
          <p:spPr>
            <a:xfrm flipH="1">
              <a:off x="7705725" y="6000750"/>
              <a:ext cx="247650" cy="274320"/>
            </a:xfrm>
            <a:prstGeom prst="line">
              <a:avLst/>
            </a:prstGeom>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53034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par>
                          <p:cTn id="33" fill="hold">
                            <p:stCondLst>
                              <p:cond delay="500"/>
                            </p:stCondLst>
                            <p:childTnLst>
                              <p:par>
                                <p:cTn id="34" presetID="10" presetClass="exit" presetSubtype="0" fill="hold" grpId="1" nodeType="after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026"/>
                                        </p:tgtEl>
                                      </p:cBhvr>
                                    </p:animEffect>
                                    <p:set>
                                      <p:cBhvr>
                                        <p:cTn id="39" dur="1" fill="hold">
                                          <p:stCondLst>
                                            <p:cond delay="499"/>
                                          </p:stCondLst>
                                        </p:cTn>
                                        <p:tgtEl>
                                          <p:spTgt spid="102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027"/>
                                        </p:tgtEl>
                                        <p:attrNameLst>
                                          <p:attrName>style.visibility</p:attrName>
                                        </p:attrNameLst>
                                      </p:cBhvr>
                                      <p:to>
                                        <p:strVal val="visible"/>
                                      </p:to>
                                    </p:set>
                                    <p:animEffect transition="in" filter="barn(inVertical)">
                                      <p:cBhvr>
                                        <p:cTn id="57" dur="500"/>
                                        <p:tgtEl>
                                          <p:spTgt spid="102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down)">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wipe(down)">
                                      <p:cBhvr>
                                        <p:cTn id="7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7" grpId="0"/>
      <p:bldP spid="8" grpId="0"/>
      <p:bldP spid="9" grpId="0"/>
      <p:bldP spid="4" grpId="0" animBg="1"/>
      <p:bldP spid="10" grpId="0" animBg="1"/>
      <p:bldP spid="12"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dministrator\Downloads\—Pngtree—annoyed little girl thinking about_5472967.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071" r="31309" b="8869"/>
          <a:stretch/>
        </p:blipFill>
        <p:spPr bwMode="auto">
          <a:xfrm>
            <a:off x="152401" y="685802"/>
            <a:ext cx="2289987" cy="39660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Administrator\Downloads\—Pngtree—annoyed little girl thinking about_5472967.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2958" r="14822" b="77187"/>
          <a:stretch/>
        </p:blipFill>
        <p:spPr bwMode="auto">
          <a:xfrm rot="16046083">
            <a:off x="1715672" y="216352"/>
            <a:ext cx="1115303" cy="114506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855723" y="1407891"/>
            <a:ext cx="5678677" cy="954107"/>
          </a:xfrm>
          <a:prstGeom prst="rect">
            <a:avLst/>
          </a:prstGeom>
        </p:spPr>
        <p:txBody>
          <a:bodyPr wrap="square">
            <a:spAutoFit/>
          </a:bodyPr>
          <a:lstStyle/>
          <a:p>
            <a:r>
              <a:rPr lang="pt-BR" sz="2800" smtClean="0">
                <a:solidFill>
                  <a:srgbClr val="0000CC"/>
                </a:solidFill>
                <a:latin typeface="Times New Roman" pitchFamily="18" charset="0"/>
                <a:cs typeface="Times New Roman" pitchFamily="18" charset="0"/>
              </a:rPr>
              <a:t>Muốn tìm ước chung của hai số tự nhiên khác 0 ta làm thế nào?</a:t>
            </a:r>
            <a:endParaRPr lang="en-US" sz="2800">
              <a:solidFill>
                <a:srgbClr val="0000CC"/>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2870237" y="2668814"/>
                <a:ext cx="4191000" cy="523220"/>
              </a:xfrm>
              <a:prstGeom prst="rect">
                <a:avLst/>
              </a:prstGeom>
            </p:spPr>
            <p:txBody>
              <a:bodyPr wrap="square">
                <a:spAutoFit/>
              </a:bodyPr>
              <a:lstStyle/>
              <a:p>
                <a:r>
                  <a:rPr lang="pt-BR" sz="2800" b="1" smtClean="0">
                    <a:latin typeface="Times New Roman" pitchFamily="18" charset="0"/>
                    <a:cs typeface="Times New Roman" pitchFamily="18" charset="0"/>
                  </a:rPr>
                  <a:t>Cách tìm </a:t>
                </a:r>
                <a14:m>
                  <m:oMath xmlns:m="http://schemas.openxmlformats.org/officeDocument/2006/math">
                    <m:r>
                      <a:rPr lang="en-US" sz="2800" b="1" i="0" smtClean="0">
                        <a:latin typeface="Cambria Math"/>
                        <a:cs typeface="Times New Roman" pitchFamily="18" charset="0"/>
                      </a:rPr>
                      <m:t>Ư</m:t>
                    </m:r>
                    <m:r>
                      <a:rPr lang="pt-BR" sz="2800" b="1" i="0" smtClean="0">
                        <a:latin typeface="Cambria Math"/>
                        <a:cs typeface="Times New Roman" pitchFamily="18" charset="0"/>
                      </a:rPr>
                      <m:t>𝐂</m:t>
                    </m:r>
                    <m:r>
                      <a:rPr lang="pt-BR" sz="2800" b="1" i="0" smtClean="0">
                        <a:latin typeface="Cambria Math"/>
                        <a:cs typeface="Times New Roman" pitchFamily="18" charset="0"/>
                      </a:rPr>
                      <m:t>(</m:t>
                    </m:r>
                    <m:r>
                      <a:rPr lang="pt-BR" sz="2800" b="1" i="0" smtClean="0">
                        <a:latin typeface="Cambria Math"/>
                        <a:cs typeface="Times New Roman" pitchFamily="18" charset="0"/>
                      </a:rPr>
                      <m:t>𝐚</m:t>
                    </m:r>
                    <m:r>
                      <a:rPr lang="pt-BR" sz="2800" b="1" i="0" smtClean="0">
                        <a:latin typeface="Cambria Math"/>
                        <a:cs typeface="Times New Roman" pitchFamily="18" charset="0"/>
                      </a:rPr>
                      <m:t>;</m:t>
                    </m:r>
                    <m:r>
                      <a:rPr lang="pt-BR" sz="2800" b="1" i="0" smtClean="0">
                        <a:latin typeface="Cambria Math"/>
                        <a:cs typeface="Times New Roman" pitchFamily="18" charset="0"/>
                      </a:rPr>
                      <m:t>𝐛</m:t>
                    </m:r>
                    <m:r>
                      <a:rPr lang="pt-BR" sz="2800" b="1" i="0" smtClean="0">
                        <a:latin typeface="Cambria Math"/>
                        <a:cs typeface="Times New Roman" pitchFamily="18" charset="0"/>
                      </a:rPr>
                      <m:t>)</m:t>
                    </m:r>
                  </m:oMath>
                </a14:m>
                <a:endParaRPr lang="en-US" sz="2800" b="1">
                  <a:latin typeface="Times New Roman" pitchFamily="18" charset="0"/>
                  <a:cs typeface="Times New Roman"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870237" y="2668814"/>
                <a:ext cx="4191000" cy="523220"/>
              </a:xfrm>
              <a:prstGeom prst="rect">
                <a:avLst/>
              </a:prstGeom>
              <a:blipFill rotWithShape="1">
                <a:blip r:embed="rId4"/>
                <a:stretch>
                  <a:fillRect l="-3057"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870237" y="3563257"/>
                <a:ext cx="4191000" cy="523220"/>
              </a:xfrm>
              <a:prstGeom prst="rect">
                <a:avLst/>
              </a:prstGeom>
            </p:spPr>
            <p:txBody>
              <a:bodyPr wrap="square">
                <a:spAutoFit/>
              </a:bodyPr>
              <a:lstStyle/>
              <a:p>
                <a:r>
                  <a:rPr lang="pt-BR" sz="2800" smtClean="0">
                    <a:latin typeface="Times New Roman" pitchFamily="18" charset="0"/>
                    <a:cs typeface="Times New Roman" pitchFamily="18" charset="0"/>
                  </a:rPr>
                  <a:t>- Tìm </a:t>
                </a:r>
                <a14:m>
                  <m:oMath xmlns:m="http://schemas.openxmlformats.org/officeDocument/2006/math">
                    <m:r>
                      <a:rPr lang="pt-BR" sz="2800" i="1" smtClean="0">
                        <a:latin typeface="Cambria Math"/>
                        <a:cs typeface="Times New Roman" pitchFamily="18" charset="0"/>
                      </a:rPr>
                      <m:t>Ư(</m:t>
                    </m:r>
                    <m:r>
                      <a:rPr lang="pt-BR" sz="2800" i="1" smtClean="0">
                        <a:latin typeface="Cambria Math"/>
                        <a:cs typeface="Times New Roman" pitchFamily="18" charset="0"/>
                      </a:rPr>
                      <m:t>𝑎</m:t>
                    </m:r>
                    <m:r>
                      <a:rPr lang="pt-BR" sz="2800" i="1" smtClean="0">
                        <a:latin typeface="Cambria Math"/>
                        <a:cs typeface="Times New Roman" pitchFamily="18" charset="0"/>
                      </a:rPr>
                      <m:t>)</m:t>
                    </m:r>
                  </m:oMath>
                </a14:m>
                <a:endParaRPr lang="en-US" sz="2800">
                  <a:latin typeface="Times New Roman" pitchFamily="18" charset="0"/>
                  <a:cs typeface="Times New Roman"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870237" y="3563257"/>
                <a:ext cx="4191000" cy="523220"/>
              </a:xfrm>
              <a:prstGeom prst="rect">
                <a:avLst/>
              </a:prstGeom>
              <a:blipFill rotWithShape="1">
                <a:blip r:embed="rId5"/>
                <a:stretch>
                  <a:fillRect l="-3057" t="-11765"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870237" y="4238877"/>
                <a:ext cx="4191000" cy="523220"/>
              </a:xfrm>
              <a:prstGeom prst="rect">
                <a:avLst/>
              </a:prstGeom>
            </p:spPr>
            <p:txBody>
              <a:bodyPr wrap="square">
                <a:spAutoFit/>
              </a:bodyPr>
              <a:lstStyle/>
              <a:p>
                <a:r>
                  <a:rPr lang="pt-BR" sz="2800" smtClean="0">
                    <a:latin typeface="Times New Roman" pitchFamily="18" charset="0"/>
                    <a:cs typeface="Times New Roman" pitchFamily="18" charset="0"/>
                  </a:rPr>
                  <a:t>- Tìm </a:t>
                </a:r>
                <a14:m>
                  <m:oMath xmlns:m="http://schemas.openxmlformats.org/officeDocument/2006/math">
                    <m:r>
                      <a:rPr lang="pt-BR" sz="2800" i="1" smtClean="0">
                        <a:latin typeface="Cambria Math"/>
                        <a:cs typeface="Times New Roman" pitchFamily="18" charset="0"/>
                      </a:rPr>
                      <m:t>Ư(</m:t>
                    </m:r>
                    <m:r>
                      <a:rPr lang="pt-BR" sz="2800" i="1" smtClean="0">
                        <a:latin typeface="Cambria Math"/>
                        <a:cs typeface="Times New Roman" pitchFamily="18" charset="0"/>
                      </a:rPr>
                      <m:t>𝑏</m:t>
                    </m:r>
                    <m:r>
                      <a:rPr lang="pt-BR" sz="2800" i="1" smtClean="0">
                        <a:latin typeface="Cambria Math"/>
                        <a:cs typeface="Times New Roman" pitchFamily="18" charset="0"/>
                      </a:rPr>
                      <m:t>)</m:t>
                    </m:r>
                  </m:oMath>
                </a14:m>
                <a:endParaRPr lang="en-US" sz="2800">
                  <a:latin typeface="Times New Roman" pitchFamily="18" charset="0"/>
                  <a:cs typeface="Times New Roman"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870237" y="4238877"/>
                <a:ext cx="4191000" cy="523220"/>
              </a:xfrm>
              <a:prstGeom prst="rect">
                <a:avLst/>
              </a:prstGeom>
              <a:blipFill rotWithShape="1">
                <a:blip r:embed="rId6"/>
                <a:stretch>
                  <a:fillRect l="-3057"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09601" y="5007926"/>
                <a:ext cx="8300499" cy="523220"/>
              </a:xfrm>
              <a:prstGeom prst="rect">
                <a:avLst/>
              </a:prstGeom>
            </p:spPr>
            <p:txBody>
              <a:bodyPr wrap="square">
                <a:spAutoFit/>
              </a:bodyPr>
              <a:lstStyle/>
              <a:p>
                <a:r>
                  <a:rPr lang="pt-BR" sz="2800" smtClean="0">
                    <a:latin typeface="Times New Roman" pitchFamily="18" charset="0"/>
                    <a:cs typeface="Times New Roman" pitchFamily="18" charset="0"/>
                  </a:rPr>
                  <a:t>- Tìm các phần tử chung của hai tập hợp </a:t>
                </a:r>
                <a14:m>
                  <m:oMath xmlns:m="http://schemas.openxmlformats.org/officeDocument/2006/math">
                    <m:r>
                      <a:rPr lang="pt-BR" sz="2800" i="1" smtClean="0">
                        <a:latin typeface="Cambria Math"/>
                        <a:cs typeface="Times New Roman" pitchFamily="18" charset="0"/>
                      </a:rPr>
                      <m:t>Ư(</m:t>
                    </m:r>
                    <m:r>
                      <a:rPr lang="pt-BR" sz="2800" i="1" smtClean="0">
                        <a:latin typeface="Cambria Math"/>
                        <a:cs typeface="Times New Roman" pitchFamily="18" charset="0"/>
                      </a:rPr>
                      <m:t>𝑎</m:t>
                    </m:r>
                    <m:r>
                      <a:rPr lang="pt-BR" sz="2800" i="1" smtClean="0">
                        <a:latin typeface="Cambria Math"/>
                        <a:cs typeface="Times New Roman" pitchFamily="18" charset="0"/>
                      </a:rPr>
                      <m:t>) </m:t>
                    </m:r>
                  </m:oMath>
                </a14:m>
                <a:r>
                  <a:rPr lang="pt-BR" sz="2800" smtClean="0">
                    <a:latin typeface="Times New Roman" pitchFamily="18" charset="0"/>
                    <a:cs typeface="Times New Roman" pitchFamily="18" charset="0"/>
                  </a:rPr>
                  <a:t>và </a:t>
                </a:r>
                <a14:m>
                  <m:oMath xmlns:m="http://schemas.openxmlformats.org/officeDocument/2006/math">
                    <m:r>
                      <a:rPr lang="pt-BR" sz="2800" i="1" smtClean="0">
                        <a:latin typeface="Cambria Math"/>
                        <a:cs typeface="Times New Roman" pitchFamily="18" charset="0"/>
                      </a:rPr>
                      <m:t>Ư(</m:t>
                    </m:r>
                    <m:r>
                      <a:rPr lang="pt-BR" sz="2800" i="1" smtClean="0">
                        <a:latin typeface="Cambria Math"/>
                        <a:cs typeface="Times New Roman" pitchFamily="18" charset="0"/>
                      </a:rPr>
                      <m:t>𝑏</m:t>
                    </m:r>
                    <m:r>
                      <a:rPr lang="pt-BR" sz="2800" i="1" smtClean="0">
                        <a:latin typeface="Cambria Math"/>
                        <a:cs typeface="Times New Roman" pitchFamily="18" charset="0"/>
                      </a:rPr>
                      <m:t>)</m:t>
                    </m:r>
                  </m:oMath>
                </a14:m>
                <a:endParaRPr lang="en-US" sz="2800">
                  <a:latin typeface="Times New Roman" pitchFamily="18" charset="0"/>
                  <a:cs typeface="Times New Roman"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09600" y="5007926"/>
                <a:ext cx="8300499" cy="523220"/>
              </a:xfrm>
              <a:prstGeom prst="rect">
                <a:avLst/>
              </a:prstGeom>
              <a:blipFill rotWithShape="1">
                <a:blip r:embed="rId7"/>
                <a:stretch>
                  <a:fillRect l="-1468" t="-11765"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812837" y="5801380"/>
                <a:ext cx="7645363" cy="523220"/>
              </a:xfrm>
              <a:prstGeom prst="rect">
                <a:avLst/>
              </a:prstGeom>
            </p:spPr>
            <p:txBody>
              <a:bodyPr wrap="square">
                <a:spAutoFit/>
              </a:bodyPr>
              <a:lstStyle/>
              <a:p>
                <a:r>
                  <a:rPr lang="pt-BR" sz="2800" smtClean="0">
                    <a:latin typeface="Times New Roman" pitchFamily="18" charset="0"/>
                    <a:cs typeface="Times New Roman" pitchFamily="18" charset="0"/>
                  </a:rPr>
                  <a:t>Tập hợp các phần tử chung đó chính là </a:t>
                </a:r>
                <a14:m>
                  <m:oMath xmlns:m="http://schemas.openxmlformats.org/officeDocument/2006/math">
                    <m:r>
                      <a:rPr lang="pt-BR" sz="2800" i="1" smtClean="0">
                        <a:latin typeface="Cambria Math"/>
                        <a:cs typeface="Times New Roman" pitchFamily="18" charset="0"/>
                      </a:rPr>
                      <m:t>Ư</m:t>
                    </m:r>
                    <m:r>
                      <a:rPr lang="pt-BR" sz="2800" i="1" smtClean="0">
                        <a:latin typeface="Cambria Math"/>
                        <a:cs typeface="Times New Roman" pitchFamily="18" charset="0"/>
                      </a:rPr>
                      <m:t>𝐶</m:t>
                    </m:r>
                    <m:r>
                      <a:rPr lang="pt-BR" sz="2800" i="1" smtClean="0">
                        <a:latin typeface="Cambria Math"/>
                        <a:cs typeface="Times New Roman" pitchFamily="18" charset="0"/>
                      </a:rPr>
                      <m:t>(</m:t>
                    </m:r>
                    <m:r>
                      <a:rPr lang="pt-BR" sz="2800" i="1" smtClean="0">
                        <a:latin typeface="Cambria Math"/>
                        <a:cs typeface="Times New Roman" pitchFamily="18" charset="0"/>
                      </a:rPr>
                      <m:t>𝑎</m:t>
                    </m:r>
                    <m:r>
                      <a:rPr lang="pt-BR" sz="2800" i="1" smtClean="0">
                        <a:latin typeface="Cambria Math"/>
                        <a:cs typeface="Times New Roman" pitchFamily="18" charset="0"/>
                      </a:rPr>
                      <m:t>;</m:t>
                    </m:r>
                    <m:r>
                      <a:rPr lang="pt-BR" sz="2800" i="1" smtClean="0">
                        <a:latin typeface="Cambria Math"/>
                        <a:cs typeface="Times New Roman" pitchFamily="18" charset="0"/>
                      </a:rPr>
                      <m:t>𝑏</m:t>
                    </m:r>
                    <m:r>
                      <a:rPr lang="pt-BR" sz="2800" i="1" smtClean="0">
                        <a:latin typeface="Cambria Math"/>
                        <a:cs typeface="Times New Roman" pitchFamily="18" charset="0"/>
                      </a:rPr>
                      <m:t>)</m:t>
                    </m:r>
                  </m:oMath>
                </a14:m>
                <a:endParaRPr lang="en-US" sz="2800">
                  <a:latin typeface="Times New Roman" pitchFamily="18" charset="0"/>
                  <a:cs typeface="Times New Roman"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812837" y="5801380"/>
                <a:ext cx="7645363" cy="523220"/>
              </a:xfrm>
              <a:prstGeom prst="rect">
                <a:avLst/>
              </a:prstGeom>
              <a:blipFill rotWithShape="1">
                <a:blip r:embed="rId8"/>
                <a:stretch>
                  <a:fillRect l="-1594" t="-11628" b="-31395"/>
                </a:stretch>
              </a:blipFill>
            </p:spPr>
            <p:txBody>
              <a:bodyPr/>
              <a:lstStyle/>
              <a:p>
                <a:r>
                  <a:rPr lang="en-US">
                    <a:noFill/>
                  </a:rPr>
                  <a:t> </a:t>
                </a:r>
              </a:p>
            </p:txBody>
          </p:sp>
        </mc:Fallback>
      </mc:AlternateContent>
    </p:spTree>
    <p:extLst>
      <p:ext uri="{BB962C8B-B14F-4D97-AF65-F5344CB8AC3E}">
        <p14:creationId xmlns:p14="http://schemas.microsoft.com/office/powerpoint/2010/main" val="142231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770" t="32652" r="17901" b="51394"/>
          <a:stretch/>
        </p:blipFill>
        <p:spPr bwMode="auto">
          <a:xfrm>
            <a:off x="152400" y="3276600"/>
            <a:ext cx="89154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95" t="-44" r="46918" b="45416"/>
          <a:stretch/>
        </p:blipFill>
        <p:spPr bwMode="auto">
          <a:xfrm>
            <a:off x="914400" y="-3302"/>
            <a:ext cx="6858000" cy="3127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161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518062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200" y="457200"/>
            <a:ext cx="926718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Administrator\Downloads\—Pngtree—group discussion learn life learning_381625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1312" y="2756709"/>
            <a:ext cx="3796493" cy="3796493"/>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5" y="3230621"/>
            <a:ext cx="3071867" cy="65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5"/>
          <p:cNvSpPr>
            <a:spLocks noChangeArrowheads="1"/>
          </p:cNvSpPr>
          <p:nvPr/>
        </p:nvSpPr>
        <p:spPr bwMode="auto">
          <a:xfrm>
            <a:off x="0" y="4110335"/>
            <a:ext cx="5486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400" b="0" i="0" u="none" strike="noStrike" cap="none" normalizeH="0" baseline="0" smtClean="0">
                <a:ln>
                  <a:noFill/>
                </a:ln>
                <a:solidFill>
                  <a:srgbClr val="0000CC"/>
                </a:solidFill>
                <a:effectLst/>
                <a:latin typeface="Times New Roman" pitchFamily="18" charset="0"/>
                <a:ea typeface="Arial" pitchFamily="34" charset="0"/>
                <a:cs typeface="Times New Roman" pitchFamily="18" charset="0"/>
              </a:rPr>
              <a:t> ƯCLN(90; 10) = 10, vì 90 chia</a:t>
            </a:r>
            <a:r>
              <a:rPr kumimoji="0" lang="vi-VN" sz="2400" b="0" i="0" u="none" strike="noStrike" cap="none" normalizeH="0" smtClean="0">
                <a:ln>
                  <a:noFill/>
                </a:ln>
                <a:solidFill>
                  <a:srgbClr val="0000CC"/>
                </a:solidFill>
                <a:effectLst/>
                <a:latin typeface="Times New Roman" pitchFamily="18" charset="0"/>
                <a:ea typeface="Arial" pitchFamily="34" charset="0"/>
                <a:cs typeface="Times New Roman" pitchFamily="18" charset="0"/>
              </a:rPr>
              <a:t> hết cho 10</a:t>
            </a:r>
            <a:endParaRPr kumimoji="0" lang="vi-VN" sz="3200" b="0" i="0" u="none" strike="noStrike" cap="none" normalizeH="0" baseline="0" smtClean="0">
              <a:ln>
                <a:noFill/>
              </a:ln>
              <a:solidFill>
                <a:srgbClr val="0000CC"/>
              </a:solidFill>
              <a:effectLst/>
              <a:latin typeface="Arial" pitchFamily="34" charset="0"/>
              <a:cs typeface="Arial" pitchFamily="34" charset="0"/>
            </a:endParaRPr>
          </a:p>
        </p:txBody>
      </p:sp>
      <p:graphicFrame>
        <p:nvGraphicFramePr>
          <p:cNvPr id="9" name="Object 8"/>
          <p:cNvGraphicFramePr>
            <a:graphicFrameLocks noChangeAspect="1"/>
          </p:cNvGraphicFramePr>
          <p:nvPr/>
        </p:nvGraphicFramePr>
        <p:xfrm>
          <a:off x="0" y="457200"/>
          <a:ext cx="76200" cy="190500"/>
        </p:xfrm>
        <a:graphic>
          <a:graphicData uri="http://schemas.openxmlformats.org/presentationml/2006/ole">
            <mc:AlternateContent xmlns:mc="http://schemas.openxmlformats.org/markup-compatibility/2006">
              <mc:Choice xmlns:v="urn:schemas-microsoft-com:vml" Requires="v">
                <p:oleObj spid="_x0000_s8207" name="Equation" r:id="rId6" imgW="76233" imgH="190583" progId="Equation.DSMT4">
                  <p:embed/>
                </p:oleObj>
              </mc:Choice>
              <mc:Fallback>
                <p:oleObj name="Equation" r:id="rId6" imgW="76233" imgH="190583" progId="Equation.DSMT4">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57200"/>
                        <a:ext cx="762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6"/>
          <p:cNvSpPr>
            <a:spLocks noChangeArrowheads="1"/>
          </p:cNvSpPr>
          <p:nvPr/>
        </p:nvSpPr>
        <p:spPr bwMode="auto">
          <a:xfrm>
            <a:off x="0" y="493815"/>
            <a:ext cx="36420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14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rPr>
              <a:t>10</a:t>
            </a: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51958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854200"/>
            <a:ext cx="990600" cy="508000"/>
          </a:xfrm>
        </p:spPr>
        <p:txBody>
          <a:bodyPr>
            <a:noAutofit/>
          </a:bodyPr>
          <a:lstStyle/>
          <a:p>
            <a:pPr algn="l"/>
            <a:r>
              <a:rPr lang="vi-VN" sz="2800" smtClean="0">
                <a:solidFill>
                  <a:srgbClr val="0000CC"/>
                </a:solidFill>
              </a:rPr>
              <a:t>Giải:</a:t>
            </a:r>
            <a:endParaRPr lang="vi-VN" sz="2800">
              <a:solidFill>
                <a:srgbClr val="0000CC"/>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296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228600" y="2438400"/>
            <a:ext cx="8229600" cy="2819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vi-VN" sz="2800" smtClean="0">
                <a:solidFill>
                  <a:srgbClr val="0000CC"/>
                </a:solidFill>
              </a:rPr>
              <a:t>Ta có: ƯCLN(12; 15) = 3.Nên:</a:t>
            </a:r>
            <a:br>
              <a:rPr lang="vi-VN" sz="2800" smtClean="0">
                <a:solidFill>
                  <a:srgbClr val="0000CC"/>
                </a:solidFill>
              </a:rPr>
            </a:br>
            <a:r>
              <a:rPr lang="vi-VN" sz="2800" smtClean="0">
                <a:solidFill>
                  <a:srgbClr val="0000CC"/>
                </a:solidFill>
              </a:rPr>
              <a:t>Mỗi bạn được bố chia cho:</a:t>
            </a:r>
            <a:br>
              <a:rPr lang="vi-VN" sz="2800" smtClean="0">
                <a:solidFill>
                  <a:srgbClr val="0000CC"/>
                </a:solidFill>
              </a:rPr>
            </a:br>
            <a:r>
              <a:rPr lang="vi-VN" sz="2800" smtClean="0">
                <a:solidFill>
                  <a:srgbClr val="0000CC"/>
                </a:solidFill>
              </a:rPr>
              <a:t> + 12:3 = 4 (quả bóng màu xanh)</a:t>
            </a:r>
            <a:br>
              <a:rPr lang="vi-VN" sz="2800" smtClean="0">
                <a:solidFill>
                  <a:srgbClr val="0000CC"/>
                </a:solidFill>
              </a:rPr>
            </a:br>
            <a:r>
              <a:rPr lang="vi-VN" sz="2800" smtClean="0">
                <a:solidFill>
                  <a:srgbClr val="0000CC"/>
                </a:solidFill>
              </a:rPr>
              <a:t> + 15 : 3 = 5 (quả bóng mầu đỏ)</a:t>
            </a:r>
            <a:br>
              <a:rPr lang="vi-VN" sz="2800" smtClean="0">
                <a:solidFill>
                  <a:srgbClr val="0000CC"/>
                </a:solidFill>
              </a:rPr>
            </a:br>
            <a:endParaRPr lang="vi-VN" sz="2800">
              <a:solidFill>
                <a:srgbClr val="0000CC"/>
              </a:solidFill>
            </a:endParaRPr>
          </a:p>
        </p:txBody>
      </p:sp>
    </p:spTree>
    <p:extLst>
      <p:ext uri="{BB962C8B-B14F-4D97-AF65-F5344CB8AC3E}">
        <p14:creationId xmlns:p14="http://schemas.microsoft.com/office/powerpoint/2010/main" val="319858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2667006"/>
            <a:ext cx="8229600" cy="4525963"/>
          </a:xfrm>
        </p:spPr>
        <p:txBody>
          <a:bodyPr>
            <a:normAutofit/>
          </a:bodyPr>
          <a:lstStyle/>
          <a:p>
            <a:r>
              <a:rPr lang="vi-VN" sz="2400" smtClean="0"/>
              <a:t>Ư(36</a:t>
            </a:r>
            <a:r>
              <a:rPr lang="vi-VN" sz="2400"/>
              <a:t>) = {1; 2; 3; 4; 6; 9;12;18;36}</a:t>
            </a:r>
          </a:p>
          <a:p>
            <a:r>
              <a:rPr lang="vi-VN" sz="2400"/>
              <a:t>Ư(40) = {1; 2; 4; 5; 8; 10; 20; 40}</a:t>
            </a:r>
          </a:p>
          <a:p>
            <a:r>
              <a:rPr lang="vi-VN" sz="2400"/>
              <a:t>ƯC(36; 40) = {1; 2; 4}</a:t>
            </a:r>
          </a:p>
          <a:p>
            <a:r>
              <a:rPr lang="vi-VN" sz="2400"/>
              <a:t>a) Có thể chia lớp thành 1; 2; 4 nhóm</a:t>
            </a:r>
          </a:p>
          <a:p>
            <a:r>
              <a:rPr lang="vi-VN" sz="2400"/>
              <a:t>b) Có thể chia nhiều nhất là 4 nhóm Hs, khi đó:</a:t>
            </a:r>
          </a:p>
          <a:p>
            <a:pPr marL="0" indent="0">
              <a:buNone/>
            </a:pPr>
            <a:endParaRPr lang="vi-VN" sz="2400" b="1"/>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200"/>
            <a:ext cx="9187544"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5" y="2510145"/>
            <a:ext cx="764953" cy="461665"/>
          </a:xfrm>
          <a:prstGeom prst="rect">
            <a:avLst/>
          </a:prstGeom>
        </p:spPr>
        <p:txBody>
          <a:bodyPr wrap="none">
            <a:spAutoFit/>
          </a:bodyPr>
          <a:lstStyle/>
          <a:p>
            <a:r>
              <a:rPr lang="vi-VN" sz="2400" b="1" smtClean="0">
                <a:solidFill>
                  <a:srgbClr val="FF0000"/>
                </a:solidFill>
              </a:rPr>
              <a:t>Giải</a:t>
            </a:r>
            <a:endParaRPr lang="vi-VN" sz="2400" b="1">
              <a:solidFill>
                <a:srgbClr val="FF0000"/>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1374431144"/>
              </p:ext>
            </p:extLst>
          </p:nvPr>
        </p:nvGraphicFramePr>
        <p:xfrm>
          <a:off x="609600" y="5029200"/>
          <a:ext cx="7772400" cy="1682496"/>
        </p:xfrm>
        <a:graphic>
          <a:graphicData uri="http://schemas.openxmlformats.org/drawingml/2006/table">
            <a:tbl>
              <a:tblPr firstRow="1" firstCol="1" bandRow="1">
                <a:tableStyleId>{5C22544A-7EE6-4342-B048-85BDC9FD1C3A}</a:tableStyleId>
              </a:tblPr>
              <a:tblGrid>
                <a:gridCol w="2590800"/>
                <a:gridCol w="2590800"/>
                <a:gridCol w="2590800"/>
              </a:tblGrid>
              <a:tr h="419100">
                <a:tc>
                  <a:txBody>
                    <a:bodyPr/>
                    <a:lstStyle/>
                    <a:p>
                      <a:pPr algn="ctr">
                        <a:lnSpc>
                          <a:spcPct val="115000"/>
                        </a:lnSpc>
                        <a:spcAft>
                          <a:spcPts val="0"/>
                        </a:spcAft>
                      </a:pPr>
                      <a:r>
                        <a:rPr lang="vi-VN" sz="2400">
                          <a:effectLst/>
                        </a:rPr>
                        <a:t>Số nhóm</a:t>
                      </a:r>
                      <a:endParaRPr lang="vi-VN" sz="1800">
                        <a:effectLst/>
                        <a:latin typeface="Arial"/>
                        <a:ea typeface="Arial"/>
                        <a:cs typeface="Times New Roman"/>
                      </a:endParaRPr>
                    </a:p>
                  </a:txBody>
                  <a:tcPr marL="68580" marR="68580" marT="0" marB="0"/>
                </a:tc>
                <a:tc>
                  <a:txBody>
                    <a:bodyPr/>
                    <a:lstStyle/>
                    <a:p>
                      <a:pPr algn="ctr">
                        <a:lnSpc>
                          <a:spcPct val="115000"/>
                        </a:lnSpc>
                        <a:spcAft>
                          <a:spcPts val="0"/>
                        </a:spcAft>
                      </a:pPr>
                      <a:r>
                        <a:rPr lang="vi-VN" sz="2400">
                          <a:effectLst/>
                        </a:rPr>
                        <a:t>Số nam</a:t>
                      </a:r>
                      <a:endParaRPr lang="vi-VN" sz="1800">
                        <a:effectLst/>
                        <a:latin typeface="Arial"/>
                        <a:ea typeface="Arial"/>
                        <a:cs typeface="Times New Roman"/>
                      </a:endParaRPr>
                    </a:p>
                  </a:txBody>
                  <a:tcPr marL="68580" marR="68580" marT="0" marB="0"/>
                </a:tc>
                <a:tc>
                  <a:txBody>
                    <a:bodyPr/>
                    <a:lstStyle/>
                    <a:p>
                      <a:pPr algn="ctr">
                        <a:lnSpc>
                          <a:spcPct val="115000"/>
                        </a:lnSpc>
                        <a:spcAft>
                          <a:spcPts val="0"/>
                        </a:spcAft>
                      </a:pPr>
                      <a:r>
                        <a:rPr lang="vi-VN" sz="2400">
                          <a:effectLst/>
                        </a:rPr>
                        <a:t>Số nữ</a:t>
                      </a:r>
                      <a:endParaRPr lang="vi-VN" sz="1800">
                        <a:effectLst/>
                        <a:latin typeface="Arial"/>
                        <a:ea typeface="Arial"/>
                        <a:cs typeface="Times New Roman"/>
                      </a:endParaRPr>
                    </a:p>
                  </a:txBody>
                  <a:tcPr marL="68580" marR="68580" marT="0" marB="0"/>
                </a:tc>
              </a:tr>
              <a:tr h="419100">
                <a:tc>
                  <a:txBody>
                    <a:bodyPr/>
                    <a:lstStyle/>
                    <a:p>
                      <a:pPr algn="ctr">
                        <a:lnSpc>
                          <a:spcPct val="115000"/>
                        </a:lnSpc>
                        <a:spcAft>
                          <a:spcPts val="0"/>
                        </a:spcAft>
                      </a:pPr>
                      <a:r>
                        <a:rPr lang="vi-VN" sz="2400">
                          <a:effectLst/>
                        </a:rPr>
                        <a:t>1</a:t>
                      </a:r>
                      <a:endParaRPr lang="vi-VN" sz="1800">
                        <a:effectLst/>
                        <a:latin typeface="Arial"/>
                        <a:ea typeface="Arial"/>
                        <a:cs typeface="Times New Roman"/>
                      </a:endParaRPr>
                    </a:p>
                  </a:txBody>
                  <a:tcPr marL="68580" marR="68580" marT="0" marB="0"/>
                </a:tc>
                <a:tc>
                  <a:txBody>
                    <a:bodyPr/>
                    <a:lstStyle/>
                    <a:p>
                      <a:pPr algn="ctr">
                        <a:lnSpc>
                          <a:spcPct val="115000"/>
                        </a:lnSpc>
                        <a:spcAft>
                          <a:spcPts val="0"/>
                        </a:spcAft>
                      </a:pPr>
                      <a:r>
                        <a:rPr lang="vi-VN" sz="2400">
                          <a:effectLst/>
                        </a:rPr>
                        <a:t>36</a:t>
                      </a:r>
                      <a:endParaRPr lang="vi-VN" sz="1800">
                        <a:effectLst/>
                        <a:latin typeface="Arial"/>
                        <a:ea typeface="Arial"/>
                        <a:cs typeface="Times New Roman"/>
                      </a:endParaRPr>
                    </a:p>
                  </a:txBody>
                  <a:tcPr marL="68580" marR="68580" marT="0" marB="0"/>
                </a:tc>
                <a:tc>
                  <a:txBody>
                    <a:bodyPr/>
                    <a:lstStyle/>
                    <a:p>
                      <a:pPr algn="ctr">
                        <a:lnSpc>
                          <a:spcPct val="115000"/>
                        </a:lnSpc>
                        <a:spcAft>
                          <a:spcPts val="0"/>
                        </a:spcAft>
                      </a:pPr>
                      <a:r>
                        <a:rPr lang="vi-VN" sz="2400">
                          <a:effectLst/>
                        </a:rPr>
                        <a:t>40</a:t>
                      </a:r>
                      <a:endParaRPr lang="vi-VN" sz="1800">
                        <a:effectLst/>
                        <a:latin typeface="Arial"/>
                        <a:ea typeface="Arial"/>
                        <a:cs typeface="Times New Roman"/>
                      </a:endParaRPr>
                    </a:p>
                  </a:txBody>
                  <a:tcPr marL="68580" marR="68580" marT="0" marB="0"/>
                </a:tc>
              </a:tr>
              <a:tr h="419100">
                <a:tc>
                  <a:txBody>
                    <a:bodyPr/>
                    <a:lstStyle/>
                    <a:p>
                      <a:pPr algn="ctr">
                        <a:lnSpc>
                          <a:spcPct val="115000"/>
                        </a:lnSpc>
                        <a:spcAft>
                          <a:spcPts val="0"/>
                        </a:spcAft>
                      </a:pPr>
                      <a:r>
                        <a:rPr lang="vi-VN" sz="2400">
                          <a:effectLst/>
                        </a:rPr>
                        <a:t>2</a:t>
                      </a:r>
                      <a:endParaRPr lang="vi-VN" sz="1800">
                        <a:effectLst/>
                        <a:latin typeface="Arial"/>
                        <a:ea typeface="Arial"/>
                        <a:cs typeface="Times New Roman"/>
                      </a:endParaRPr>
                    </a:p>
                  </a:txBody>
                  <a:tcPr marL="68580" marR="68580" marT="0" marB="0"/>
                </a:tc>
                <a:tc>
                  <a:txBody>
                    <a:bodyPr/>
                    <a:lstStyle/>
                    <a:p>
                      <a:pPr algn="ctr">
                        <a:lnSpc>
                          <a:spcPct val="115000"/>
                        </a:lnSpc>
                        <a:spcAft>
                          <a:spcPts val="0"/>
                        </a:spcAft>
                      </a:pPr>
                      <a:r>
                        <a:rPr lang="vi-VN" sz="2400">
                          <a:effectLst/>
                        </a:rPr>
                        <a:t>18</a:t>
                      </a:r>
                      <a:endParaRPr lang="vi-VN" sz="1800">
                        <a:effectLst/>
                        <a:latin typeface="Arial"/>
                        <a:ea typeface="Arial"/>
                        <a:cs typeface="Times New Roman"/>
                      </a:endParaRPr>
                    </a:p>
                  </a:txBody>
                  <a:tcPr marL="68580" marR="68580" marT="0" marB="0"/>
                </a:tc>
                <a:tc>
                  <a:txBody>
                    <a:bodyPr/>
                    <a:lstStyle/>
                    <a:p>
                      <a:pPr algn="ctr">
                        <a:lnSpc>
                          <a:spcPct val="115000"/>
                        </a:lnSpc>
                        <a:spcAft>
                          <a:spcPts val="0"/>
                        </a:spcAft>
                      </a:pPr>
                      <a:r>
                        <a:rPr lang="vi-VN" sz="2400">
                          <a:effectLst/>
                        </a:rPr>
                        <a:t>20</a:t>
                      </a:r>
                      <a:endParaRPr lang="vi-VN" sz="1800">
                        <a:effectLst/>
                        <a:latin typeface="Arial"/>
                        <a:ea typeface="Arial"/>
                        <a:cs typeface="Times New Roman"/>
                      </a:endParaRPr>
                    </a:p>
                  </a:txBody>
                  <a:tcPr marL="68580" marR="68580" marT="0" marB="0"/>
                </a:tc>
              </a:tr>
              <a:tr h="419100">
                <a:tc>
                  <a:txBody>
                    <a:bodyPr/>
                    <a:lstStyle/>
                    <a:p>
                      <a:pPr algn="ctr">
                        <a:lnSpc>
                          <a:spcPct val="115000"/>
                        </a:lnSpc>
                        <a:spcAft>
                          <a:spcPts val="0"/>
                        </a:spcAft>
                      </a:pPr>
                      <a:r>
                        <a:rPr lang="vi-VN" sz="2400">
                          <a:effectLst/>
                        </a:rPr>
                        <a:t>4</a:t>
                      </a:r>
                      <a:endParaRPr lang="vi-VN" sz="1800">
                        <a:effectLst/>
                        <a:latin typeface="Arial"/>
                        <a:ea typeface="Arial"/>
                        <a:cs typeface="Times New Roman"/>
                      </a:endParaRPr>
                    </a:p>
                  </a:txBody>
                  <a:tcPr marL="68580" marR="68580" marT="0" marB="0"/>
                </a:tc>
                <a:tc>
                  <a:txBody>
                    <a:bodyPr/>
                    <a:lstStyle/>
                    <a:p>
                      <a:pPr algn="ctr">
                        <a:lnSpc>
                          <a:spcPct val="115000"/>
                        </a:lnSpc>
                        <a:spcAft>
                          <a:spcPts val="0"/>
                        </a:spcAft>
                      </a:pPr>
                      <a:r>
                        <a:rPr lang="vi-VN" sz="2400">
                          <a:effectLst/>
                        </a:rPr>
                        <a:t>9</a:t>
                      </a:r>
                      <a:endParaRPr lang="vi-VN" sz="1800">
                        <a:effectLst/>
                        <a:latin typeface="Arial"/>
                        <a:ea typeface="Arial"/>
                        <a:cs typeface="Times New Roman"/>
                      </a:endParaRPr>
                    </a:p>
                  </a:txBody>
                  <a:tcPr marL="68580" marR="68580" marT="0" marB="0"/>
                </a:tc>
                <a:tc>
                  <a:txBody>
                    <a:bodyPr/>
                    <a:lstStyle/>
                    <a:p>
                      <a:pPr algn="ctr">
                        <a:lnSpc>
                          <a:spcPct val="115000"/>
                        </a:lnSpc>
                        <a:spcAft>
                          <a:spcPts val="0"/>
                        </a:spcAft>
                      </a:pPr>
                      <a:r>
                        <a:rPr lang="vi-VN" sz="2400">
                          <a:effectLst/>
                        </a:rPr>
                        <a:t>10</a:t>
                      </a:r>
                      <a:endParaRPr lang="vi-VN" sz="1800">
                        <a:effectLst/>
                        <a:latin typeface="Arial"/>
                        <a:ea typeface="Arial"/>
                        <a:cs typeface="Times New Roman"/>
                      </a:endParaRPr>
                    </a:p>
                  </a:txBody>
                  <a:tcPr marL="68580" marR="68580" marT="0" marB="0"/>
                </a:tc>
              </a:tr>
            </a:tbl>
          </a:graphicData>
        </a:graphic>
      </p:graphicFrame>
    </p:spTree>
    <p:extLst>
      <p:ext uri="{BB962C8B-B14F-4D97-AF65-F5344CB8AC3E}">
        <p14:creationId xmlns:p14="http://schemas.microsoft.com/office/powerpoint/2010/main" val="348524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Tinh Tế">
            <a:extLst>
              <a:ext uri="{FF2B5EF4-FFF2-40B4-BE49-F238E27FC236}">
                <a16:creationId xmlns="" xmlns:a16="http://schemas.microsoft.com/office/drawing/2014/main" id="{5CBA7119-082E-402C-8867-007ECEEFD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6638491B-E4F8-4DC3-9DEE-AAB83EDA8A0D}"/>
              </a:ext>
            </a:extLst>
          </p:cNvPr>
          <p:cNvPicPr>
            <a:picLocks noChangeAspect="1"/>
          </p:cNvPicPr>
          <p:nvPr/>
        </p:nvPicPr>
        <p:blipFill>
          <a:blip r:embed="rId3"/>
          <a:stretch>
            <a:fillRect/>
          </a:stretch>
        </p:blipFill>
        <p:spPr>
          <a:xfrm>
            <a:off x="1422530" y="804441"/>
            <a:ext cx="6298941" cy="52491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 xmlns:a16="http://schemas.microsoft.com/office/drawing/2014/main" id="{1CA2A813-2228-4B8F-B454-D1A2A99A0EB9}"/>
              </a:ext>
            </a:extLst>
          </p:cNvPr>
          <p:cNvSpPr txBox="1"/>
          <p:nvPr/>
        </p:nvSpPr>
        <p:spPr>
          <a:xfrm>
            <a:off x="1380695" y="2828839"/>
            <a:ext cx="6382621" cy="2308324"/>
          </a:xfrm>
          <a:prstGeom prst="rect">
            <a:avLst/>
          </a:prstGeom>
          <a:noFill/>
        </p:spPr>
        <p:txBody>
          <a:bodyPr>
            <a:spAutoFit/>
          </a:bodyPr>
          <a:lstStyle/>
          <a:p>
            <a:pPr algn="ctr">
              <a:defRPr/>
            </a:pPr>
            <a:r>
              <a:rPr lang="en-US" sz="7200" b="1">
                <a:ln w="38100">
                  <a:solidFill>
                    <a:prstClr val="black"/>
                  </a:solidFill>
                </a:ln>
                <a:solidFill>
                  <a:srgbClr val="FFFF00"/>
                </a:solidFill>
                <a:latin typeface="Tahoma" panose="020B0604030504040204" pitchFamily="34" charset="0"/>
                <a:ea typeface="Tahoma" panose="020B0604030504040204" pitchFamily="34" charset="0"/>
                <a:cs typeface="Tahoma" panose="020B0604030504040204" pitchFamily="34" charset="0"/>
              </a:rPr>
              <a:t>CỨU LẤY CÁ VOI</a:t>
            </a:r>
          </a:p>
        </p:txBody>
      </p:sp>
      <p:pic>
        <p:nvPicPr>
          <p:cNvPr id="6" name="Row_Row_Row_Your_Boat">
            <a:hlinkClick r:id="" action="ppaction://media"/>
            <a:extLst>
              <a:ext uri="{FF2B5EF4-FFF2-40B4-BE49-F238E27FC236}">
                <a16:creationId xmlns="" xmlns:a16="http://schemas.microsoft.com/office/drawing/2014/main" id="{55061827-0B13-432D-952A-9414359739B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0508" y="-669925"/>
            <a:ext cx="36552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32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5"/>
                                        </p:tgtEl>
                                        <p:attrNameLst>
                                          <p:attrName>style.color</p:attrName>
                                        </p:attrNameLst>
                                      </p:cBhvr>
                                      <p:by>
                                        <p:hsl h="0" s="-12549" l="-25098"/>
                                      </p:by>
                                    </p:animClr>
                                    <p:animClr clrSpc="hsl" dir="cw">
                                      <p:cBhvr>
                                        <p:cTn id="7" dur="500" fill="hold"/>
                                        <p:tgtEl>
                                          <p:spTgt spid="5"/>
                                        </p:tgtEl>
                                        <p:attrNameLst>
                                          <p:attrName>fillcolor</p:attrName>
                                        </p:attrNameLst>
                                      </p:cBhvr>
                                      <p:by>
                                        <p:hsl h="0" s="-12549" l="-25098"/>
                                      </p:by>
                                    </p:animClr>
                                    <p:animClr clrSpc="hsl" dir="cw">
                                      <p:cBhvr>
                                        <p:cTn id="8" dur="500" fill="hold"/>
                                        <p:tgtEl>
                                          <p:spTgt spid="5"/>
                                        </p:tgtEl>
                                        <p:attrNameLst>
                                          <p:attrName>stroke.color</p:attrName>
                                        </p:attrNameLst>
                                      </p:cBhvr>
                                      <p:by>
                                        <p:hsl h="0" s="-12549" l="-25098"/>
                                      </p:by>
                                    </p:animClr>
                                    <p:set>
                                      <p:cBhvr>
                                        <p:cTn id="9"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Tinh Tế">
            <a:extLst>
              <a:ext uri="{FF2B5EF4-FFF2-40B4-BE49-F238E27FC236}">
                <a16:creationId xmlns="" xmlns:a16="http://schemas.microsoft.com/office/drawing/2014/main" id="{5CBA7119-082E-402C-8867-007ECEEFD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ADBCDD12-C4A0-4BC4-A22F-BABCEA78B9DE}"/>
              </a:ext>
            </a:extLst>
          </p:cNvPr>
          <p:cNvPicPr>
            <a:picLocks noChangeAspect="1"/>
          </p:cNvPicPr>
          <p:nvPr/>
        </p:nvPicPr>
        <p:blipFill>
          <a:blip r:embed="rId3"/>
          <a:stretch>
            <a:fillRect/>
          </a:stretch>
        </p:blipFill>
        <p:spPr>
          <a:xfrm>
            <a:off x="176211" y="122991"/>
            <a:ext cx="3866512"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 xmlns:a16="http://schemas.microsoft.com/office/drawing/2014/main" id="{4E5C8159-2646-440B-9001-60BE2E3EE031}"/>
              </a:ext>
            </a:extLst>
          </p:cNvPr>
          <p:cNvPicPr>
            <a:picLocks noChangeAspect="1"/>
          </p:cNvPicPr>
          <p:nvPr/>
        </p:nvPicPr>
        <p:blipFill rotWithShape="1">
          <a:blip r:embed="rId4"/>
          <a:srcRect l="18583" t="59154" r="35431" b="-1"/>
          <a:stretch/>
        </p:blipFill>
        <p:spPr>
          <a:xfrm>
            <a:off x="4277443" y="122991"/>
            <a:ext cx="4836728"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 xmlns:a16="http://schemas.microsoft.com/office/drawing/2014/main" id="{9159352C-9081-421F-A871-2F889E537AD3}"/>
              </a:ext>
            </a:extLst>
          </p:cNvPr>
          <p:cNvSpPr txBox="1"/>
          <p:nvPr/>
        </p:nvSpPr>
        <p:spPr>
          <a:xfrm>
            <a:off x="151725" y="122991"/>
            <a:ext cx="3866512" cy="1015663"/>
          </a:xfrm>
          <a:prstGeom prst="rect">
            <a:avLst/>
          </a:prstGeom>
          <a:noFill/>
        </p:spPr>
        <p:txBody>
          <a:bodyPr>
            <a:spAutoFit/>
          </a:bodyPr>
          <a:lstStyle/>
          <a:p>
            <a:pPr>
              <a:defRPr/>
            </a:pPr>
            <a:r>
              <a:rPr lang="en-US" sz="2000" b="1" dirty="0">
                <a:solidFill>
                  <a:srgbClr val="FFFF00"/>
                </a:solidFill>
                <a:highlight>
                  <a:srgbClr val="000000"/>
                </a:highlight>
                <a:latin typeface="Times New Roman" pitchFamily="18" charset="0"/>
                <a:ea typeface="Tahoma" panose="020B0604030504040204" pitchFamily="34" charset="0"/>
                <a:cs typeface="Times New Roman" pitchFamily="18" charset="0"/>
              </a:rPr>
              <a:t>ĐÊM QUA, MỘT C</a:t>
            </a:r>
            <a:r>
              <a:rPr lang="vi-VN" sz="2000" b="1" dirty="0">
                <a:solidFill>
                  <a:srgbClr val="FFFF00"/>
                </a:solidFill>
                <a:highlight>
                  <a:srgbClr val="000000"/>
                </a:highlight>
                <a:latin typeface="Times New Roman" pitchFamily="18" charset="0"/>
                <a:ea typeface="Tahoma" panose="020B0604030504040204" pitchFamily="34" charset="0"/>
                <a:cs typeface="Times New Roman" pitchFamily="18" charset="0"/>
              </a:rPr>
              <a:t>Ơ</a:t>
            </a:r>
            <a:r>
              <a:rPr lang="en-US" sz="2000" b="1" dirty="0">
                <a:solidFill>
                  <a:srgbClr val="FFFF00"/>
                </a:solidFill>
                <a:highlight>
                  <a:srgbClr val="000000"/>
                </a:highlight>
                <a:latin typeface="Times New Roman" pitchFamily="18" charset="0"/>
                <a:ea typeface="Tahoma" panose="020B0604030504040204" pitchFamily="34" charset="0"/>
                <a:cs typeface="Times New Roman" pitchFamily="18" charset="0"/>
              </a:rPr>
              <a:t>N BÃO LỚN ĐÃ XẢY RA N</a:t>
            </a:r>
            <a:r>
              <a:rPr lang="vi-VN" sz="2000" b="1" dirty="0">
                <a:solidFill>
                  <a:srgbClr val="FFFF00"/>
                </a:solidFill>
                <a:highlight>
                  <a:srgbClr val="000000"/>
                </a:highlight>
                <a:latin typeface="Times New Roman" pitchFamily="18" charset="0"/>
                <a:ea typeface="Tahoma" panose="020B0604030504040204" pitchFamily="34" charset="0"/>
                <a:cs typeface="Times New Roman" pitchFamily="18" charset="0"/>
              </a:rPr>
              <a:t>Ơ</a:t>
            </a:r>
            <a:r>
              <a:rPr lang="en-US" sz="2000" b="1" dirty="0">
                <a:solidFill>
                  <a:srgbClr val="FFFF00"/>
                </a:solidFill>
                <a:highlight>
                  <a:srgbClr val="000000"/>
                </a:highlight>
                <a:latin typeface="Times New Roman" pitchFamily="18" charset="0"/>
                <a:ea typeface="Tahoma" panose="020B0604030504040204" pitchFamily="34" charset="0"/>
                <a:cs typeface="Times New Roman" pitchFamily="18" charset="0"/>
              </a:rPr>
              <a:t>I VÙNG BIỂN CỦA CHÚ CÁ VOI </a:t>
            </a:r>
          </a:p>
        </p:txBody>
      </p:sp>
      <p:sp>
        <p:nvSpPr>
          <p:cNvPr id="7" name="TextBox 6">
            <a:extLst>
              <a:ext uri="{FF2B5EF4-FFF2-40B4-BE49-F238E27FC236}">
                <a16:creationId xmlns="" xmlns:a16="http://schemas.microsoft.com/office/drawing/2014/main" id="{DFBDF037-2DA5-42E3-83CE-0E65DD820D8A}"/>
              </a:ext>
            </a:extLst>
          </p:cNvPr>
          <p:cNvSpPr txBox="1"/>
          <p:nvPr/>
        </p:nvSpPr>
        <p:spPr>
          <a:xfrm>
            <a:off x="4183290" y="122991"/>
            <a:ext cx="3866512" cy="923330"/>
          </a:xfrm>
          <a:prstGeom prst="rect">
            <a:avLst/>
          </a:prstGeom>
          <a:noFill/>
        </p:spPr>
        <p:txBody>
          <a:bodyPr>
            <a:spAutoFit/>
          </a:bodyPr>
          <a:lstStyle/>
          <a:p>
            <a:pPr>
              <a:defRPr/>
            </a:pPr>
            <a:r>
              <a:rPr lang="en-US" b="1" dirty="0">
                <a:solidFill>
                  <a:srgbClr val="FFFF00"/>
                </a:solidFill>
                <a:highlight>
                  <a:srgbClr val="000000"/>
                </a:highlight>
                <a:latin typeface="Times New Roman" pitchFamily="18" charset="0"/>
                <a:ea typeface="Tahoma" panose="020B0604030504040204" pitchFamily="34" charset="0"/>
                <a:cs typeface="Times New Roman" pitchFamily="18" charset="0"/>
              </a:rPr>
              <a:t>CƠN BÃO ĐÃ CUỐN CHÚ CÁ VOI ĐI XA VÀ SÁNG DẬY CHÚ BỊ MẮC CẠN TRÊN BÃI BIỂN</a:t>
            </a:r>
          </a:p>
        </p:txBody>
      </p:sp>
      <p:sp>
        <p:nvSpPr>
          <p:cNvPr id="8" name="Rectangle 7">
            <a:extLst>
              <a:ext uri="{FF2B5EF4-FFF2-40B4-BE49-F238E27FC236}">
                <a16:creationId xmlns="" xmlns:a16="http://schemas.microsoft.com/office/drawing/2014/main" id="{D2A240A5-4BA7-4AFF-BC06-CBDA06BB32EB}"/>
              </a:ext>
            </a:extLst>
          </p:cNvPr>
          <p:cNvSpPr/>
          <p:nvPr/>
        </p:nvSpPr>
        <p:spPr>
          <a:xfrm rot="20914512">
            <a:off x="4580335" y="4089401"/>
            <a:ext cx="3055144" cy="2087563"/>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fontAlgn="base" hangingPunct="1">
              <a:lnSpc>
                <a:spcPct val="100000"/>
              </a:lnSpc>
              <a:spcBef>
                <a:spcPct val="0"/>
              </a:spcBef>
              <a:spcAft>
                <a:spcPct val="0"/>
              </a:spcAft>
              <a:buFontTx/>
              <a:buNone/>
              <a:defRPr/>
            </a:pPr>
            <a:r>
              <a:rPr lang="en-US" altLang="en-US" sz="1800" b="1">
                <a:solidFill>
                  <a:srgbClr val="FFFFFF"/>
                </a:solidFill>
                <a:latin typeface="Times New Roman" pitchFamily="18" charset="0"/>
                <a:cs typeface="Tahoma" pitchFamily="34" charset="0"/>
              </a:rPr>
              <a:t>CÁC EM TRẢ LỜI THẬT ĐÚNG ĐỂ GIÚP CHÚ CÁ VOI TỘI NGHIỆP VỀ NHÀ NHÉ </a:t>
            </a:r>
            <a:r>
              <a:rPr lang="en-US" altLang="en-US" sz="1800">
                <a:solidFill>
                  <a:srgbClr val="FFFFFF"/>
                </a:solidFill>
                <a:latin typeface="Tahoma" pitchFamily="34" charset="0"/>
                <a:cs typeface="Tahoma" pitchFamily="34" charset="0"/>
              </a:rPr>
              <a:t>!</a:t>
            </a:r>
          </a:p>
        </p:txBody>
      </p:sp>
      <p:sp>
        <p:nvSpPr>
          <p:cNvPr id="9" name="Heart 8">
            <a:extLst>
              <a:ext uri="{FF2B5EF4-FFF2-40B4-BE49-F238E27FC236}">
                <a16:creationId xmlns="" xmlns:a16="http://schemas.microsoft.com/office/drawing/2014/main" id="{AF479A84-9D5B-4145-9D21-682B2DE3ACCE}"/>
              </a:ext>
            </a:extLst>
          </p:cNvPr>
          <p:cNvSpPr/>
          <p:nvPr/>
        </p:nvSpPr>
        <p:spPr>
          <a:xfrm>
            <a:off x="7784308" y="4654561"/>
            <a:ext cx="719138" cy="957263"/>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0" name="Picture 2">
            <a:extLst>
              <a:ext uri="{FF2B5EF4-FFF2-40B4-BE49-F238E27FC236}">
                <a16:creationId xmlns="" xmlns:a16="http://schemas.microsoft.com/office/drawing/2014/main" id="{16E2BA55-A2F0-43C5-9628-1F077E2ECF68}"/>
              </a:ext>
            </a:extLst>
          </p:cNvPr>
          <p:cNvPicPr>
            <a:picLocks noChangeAspect="1" noChangeArrowheads="1"/>
          </p:cNvPicPr>
          <p:nvPr/>
        </p:nvPicPr>
        <p:blipFill>
          <a:blip r:embed="rId5"/>
          <a:srcRect/>
          <a:stretch>
            <a:fillRect/>
          </a:stretch>
        </p:blipFill>
        <p:spPr bwMode="auto">
          <a:xfrm>
            <a:off x="164016" y="3509553"/>
            <a:ext cx="3866512" cy="3094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 xmlns:a16="http://schemas.microsoft.com/office/drawing/2014/main" id="{3F7B1E9B-D27F-472A-A2C5-45D91BA001A0}"/>
              </a:ext>
            </a:extLst>
          </p:cNvPr>
          <p:cNvSpPr txBox="1"/>
          <p:nvPr/>
        </p:nvSpPr>
        <p:spPr>
          <a:xfrm>
            <a:off x="151822" y="3465603"/>
            <a:ext cx="3890900" cy="923330"/>
          </a:xfrm>
          <a:prstGeom prst="rect">
            <a:avLst/>
          </a:prstGeom>
          <a:noFill/>
        </p:spPr>
        <p:txBody>
          <a:bodyPr>
            <a:spAutoFit/>
          </a:bodyPr>
          <a:lstStyle/>
          <a:p>
            <a:pPr>
              <a:defRPr/>
            </a:pPr>
            <a:r>
              <a:rPr lang="en-US" b="1" dirty="0">
                <a:solidFill>
                  <a:srgbClr val="FFFF00"/>
                </a:solidFill>
                <a:highlight>
                  <a:srgbClr val="000000"/>
                </a:highlight>
                <a:latin typeface="Times New Roman" pitchFamily="18" charset="0"/>
                <a:ea typeface="Tahoma" panose="020B0604030504040204" pitchFamily="34" charset="0"/>
                <a:cs typeface="Times New Roman" pitchFamily="18" charset="0"/>
              </a:rPr>
              <a:t>MỘT ĐÁM MÂY MƯA HỨA SẼ GIÚP CHÚ NẾU CÓ NGƯỜI GIẢI ĐƯỢC CÂU ĐỐ CỦA MÂY MƯA</a:t>
            </a:r>
          </a:p>
        </p:txBody>
      </p:sp>
    </p:spTree>
    <p:extLst>
      <p:ext uri="{BB962C8B-B14F-4D97-AF65-F5344CB8AC3E}">
        <p14:creationId xmlns:p14="http://schemas.microsoft.com/office/powerpoint/2010/main" val="93524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2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3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750"/>
                                        <p:tgtEl>
                                          <p:spTgt spid="8"/>
                                        </p:tgtEl>
                                      </p:cBhvr>
                                    </p:animEffect>
                                    <p:anim calcmode="lin" valueType="num">
                                      <p:cBhvr>
                                        <p:cTn id="28" dur="2750" fill="hold"/>
                                        <p:tgtEl>
                                          <p:spTgt spid="8"/>
                                        </p:tgtEl>
                                        <p:attrNameLst>
                                          <p:attrName>ppt_x</p:attrName>
                                        </p:attrNameLst>
                                      </p:cBhvr>
                                      <p:tavLst>
                                        <p:tav tm="0">
                                          <p:val>
                                            <p:strVal val="#ppt_x"/>
                                          </p:val>
                                        </p:tav>
                                        <p:tav tm="100000">
                                          <p:val>
                                            <p:strVal val="#ppt_x"/>
                                          </p:val>
                                        </p:tav>
                                      </p:tavLst>
                                    </p:anim>
                                    <p:anim calcmode="lin" valueType="num">
                                      <p:cBhvr>
                                        <p:cTn id="29" dur="2750" fill="hold"/>
                                        <p:tgtEl>
                                          <p:spTgt spid="8"/>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000"/>
                                        <p:tgtEl>
                                          <p:spTgt spid="9"/>
                                        </p:tgtEl>
                                      </p:cBhvr>
                                    </p:animEffect>
                                  </p:childTnLst>
                                </p:cTn>
                              </p:par>
                              <p:par>
                                <p:cTn id="33" presetID="26" presetClass="emph" presetSubtype="0" repeatCount="indefinite" fill="hold" nodeType="withEffect">
                                  <p:stCondLst>
                                    <p:cond delay="0"/>
                                  </p:stCondLst>
                                  <p:childTnLst>
                                    <p:animEffect transition="out" filter="fade">
                                      <p:cBhvr>
                                        <p:cTn id="34" dur="500" tmFilter="0, 0; .2, .5; .8, .5; 1, 0"/>
                                        <p:tgtEl>
                                          <p:spTgt spid="9"/>
                                        </p:tgtEl>
                                      </p:cBhvr>
                                    </p:animEffect>
                                    <p:animScale>
                                      <p:cBhvr>
                                        <p:cTn id="3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Tinh Tế">
            <a:extLst>
              <a:ext uri="{FF2B5EF4-FFF2-40B4-BE49-F238E27FC236}">
                <a16:creationId xmlns="" xmlns:a16="http://schemas.microsoft.com/office/drawing/2014/main" id="{5CBA7119-082E-402C-8867-007ECEEFD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 xmlns:a16="http://schemas.microsoft.com/office/drawing/2014/main" id="{F99697C5-BAE0-41BA-926A-7D8EC7639FF7}"/>
              </a:ext>
            </a:extLst>
          </p:cNvPr>
          <p:cNvSpPr/>
          <p:nvPr/>
        </p:nvSpPr>
        <p:spPr>
          <a:xfrm>
            <a:off x="791771" y="1055690"/>
            <a:ext cx="7560469" cy="4746625"/>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TextBox 3">
            <a:extLst>
              <a:ext uri="{FF2B5EF4-FFF2-40B4-BE49-F238E27FC236}">
                <a16:creationId xmlns="" xmlns:a16="http://schemas.microsoft.com/office/drawing/2014/main" id="{11B1591D-F198-4547-818F-7A35149A7872}"/>
              </a:ext>
            </a:extLst>
          </p:cNvPr>
          <p:cNvSpPr txBox="1">
            <a:spLocks noChangeArrowheads="1"/>
          </p:cNvSpPr>
          <p:nvPr/>
        </p:nvSpPr>
        <p:spPr bwMode="auto">
          <a:xfrm>
            <a:off x="975123" y="1800231"/>
            <a:ext cx="7292578"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base">
              <a:lnSpc>
                <a:spcPct val="100000"/>
              </a:lnSpc>
              <a:spcBef>
                <a:spcPct val="0"/>
              </a:spcBef>
              <a:spcAft>
                <a:spcPct val="0"/>
              </a:spcAft>
              <a:buFontTx/>
              <a:buNone/>
              <a:defRPr/>
            </a:pPr>
            <a:r>
              <a:rPr lang="en-US" altLang="en-US" b="1">
                <a:solidFill>
                  <a:prstClr val="black"/>
                </a:solidFill>
                <a:latin typeface="Times New Roman" panose="02020603050405020304" pitchFamily="18" charset="0"/>
                <a:cs typeface="Tahoma" panose="020B0604030504040204" pitchFamily="34" charset="0"/>
              </a:rPr>
              <a:t>Có 4 câu hỏi, mỗi câu trả lời đúng thì m</a:t>
            </a:r>
            <a:r>
              <a:rPr lang="vi-VN" altLang="en-US" b="1">
                <a:solidFill>
                  <a:prstClr val="black"/>
                </a:solidFill>
                <a:latin typeface="Times New Roman" panose="02020603050405020304" pitchFamily="18" charset="0"/>
                <a:cs typeface="Tahoma" panose="020B0604030504040204" pitchFamily="34" charset="0"/>
              </a:rPr>
              <a:t>ư</a:t>
            </a:r>
            <a:r>
              <a:rPr lang="en-US" altLang="en-US" b="1">
                <a:solidFill>
                  <a:prstClr val="black"/>
                </a:solidFill>
                <a:latin typeface="Times New Roman" panose="02020603050405020304" pitchFamily="18" charset="0"/>
                <a:cs typeface="Tahoma" panose="020B0604030504040204" pitchFamily="34" charset="0"/>
              </a:rPr>
              <a:t>a sẽ đổ xuống và n</a:t>
            </a:r>
            <a:r>
              <a:rPr lang="vi-VN" altLang="en-US" b="1">
                <a:solidFill>
                  <a:prstClr val="black"/>
                </a:solidFill>
                <a:latin typeface="Times New Roman" panose="02020603050405020304" pitchFamily="18" charset="0"/>
                <a:cs typeface="Tahoma" panose="020B0604030504040204" pitchFamily="34" charset="0"/>
              </a:rPr>
              <a:t>ư</a:t>
            </a:r>
            <a:r>
              <a:rPr lang="en-US" altLang="en-US" b="1">
                <a:solidFill>
                  <a:prstClr val="black"/>
                </a:solidFill>
                <a:latin typeface="Times New Roman" panose="02020603050405020304" pitchFamily="18" charset="0"/>
                <a:cs typeface="Tahoma" panose="020B0604030504040204" pitchFamily="34" charset="0"/>
              </a:rPr>
              <a:t>ớc biển dâng lên, hoàn thành xong 4 câu sẽ cứu đ</a:t>
            </a:r>
            <a:r>
              <a:rPr lang="vi-VN" altLang="en-US" b="1">
                <a:solidFill>
                  <a:prstClr val="black"/>
                </a:solidFill>
                <a:latin typeface="Times New Roman" panose="02020603050405020304" pitchFamily="18" charset="0"/>
                <a:cs typeface="Tahoma" panose="020B0604030504040204" pitchFamily="34" charset="0"/>
              </a:rPr>
              <a:t>ư</a:t>
            </a:r>
            <a:r>
              <a:rPr lang="en-US" altLang="en-US" b="1">
                <a:solidFill>
                  <a:prstClr val="black"/>
                </a:solidFill>
                <a:latin typeface="Times New Roman" panose="02020603050405020304" pitchFamily="18" charset="0"/>
                <a:cs typeface="Tahoma" panose="020B0604030504040204" pitchFamily="34" charset="0"/>
              </a:rPr>
              <a:t>ợc cá voi.</a:t>
            </a:r>
          </a:p>
          <a:p>
            <a:pPr algn="just" fontAlgn="base">
              <a:lnSpc>
                <a:spcPct val="100000"/>
              </a:lnSpc>
              <a:spcBef>
                <a:spcPct val="0"/>
              </a:spcBef>
              <a:spcAft>
                <a:spcPct val="0"/>
              </a:spcAft>
              <a:buFontTx/>
              <a:buNone/>
              <a:defRPr/>
            </a:pPr>
            <a:endParaRPr lang="en-US" altLang="en-US" b="1">
              <a:solidFill>
                <a:prstClr val="black"/>
              </a:solidFill>
              <a:latin typeface="Times New Roman" panose="02020603050405020304" pitchFamily="18" charset="0"/>
              <a:cs typeface="Tahoma" panose="020B0604030504040204" pitchFamily="34" charset="0"/>
            </a:endParaRPr>
          </a:p>
          <a:p>
            <a:pPr algn="just" fontAlgn="base">
              <a:lnSpc>
                <a:spcPct val="100000"/>
              </a:lnSpc>
              <a:spcBef>
                <a:spcPct val="0"/>
              </a:spcBef>
              <a:spcAft>
                <a:spcPct val="0"/>
              </a:spcAft>
              <a:buFontTx/>
              <a:buNone/>
              <a:defRPr/>
            </a:pPr>
            <a:r>
              <a:rPr lang="en-US" altLang="en-US" b="1">
                <a:solidFill>
                  <a:prstClr val="black"/>
                </a:solidFill>
                <a:latin typeface="Times New Roman" panose="02020603050405020304" pitchFamily="18" charset="0"/>
                <a:cs typeface="Tahoma" panose="020B0604030504040204" pitchFamily="34" charset="0"/>
              </a:rPr>
              <a:t>Chú ý vì đây là trò ch</a:t>
            </a:r>
            <a:r>
              <a:rPr lang="vi-VN" altLang="en-US" b="1">
                <a:solidFill>
                  <a:prstClr val="black"/>
                </a:solidFill>
                <a:latin typeface="Times New Roman" panose="02020603050405020304" pitchFamily="18" charset="0"/>
                <a:cs typeface="Tahoma" panose="020B0604030504040204" pitchFamily="34" charset="0"/>
              </a:rPr>
              <a:t>ơ</a:t>
            </a:r>
            <a:r>
              <a:rPr lang="en-US" altLang="en-US" b="1">
                <a:solidFill>
                  <a:prstClr val="black"/>
                </a:solidFill>
                <a:latin typeface="Times New Roman" panose="02020603050405020304" pitchFamily="18" charset="0"/>
                <a:cs typeface="Tahoma" panose="020B0604030504040204" pitchFamily="34" charset="0"/>
              </a:rPr>
              <a:t>i nhân văn nên học sinh không trả lời đ</a:t>
            </a:r>
            <a:r>
              <a:rPr lang="vi-VN" altLang="en-US" b="1">
                <a:solidFill>
                  <a:prstClr val="black"/>
                </a:solidFill>
                <a:latin typeface="Times New Roman" panose="02020603050405020304" pitchFamily="18" charset="0"/>
                <a:cs typeface="Tahoma" panose="020B0604030504040204" pitchFamily="34" charset="0"/>
              </a:rPr>
              <a:t>ư</a:t>
            </a:r>
            <a:r>
              <a:rPr lang="en-US" altLang="en-US" b="1">
                <a:solidFill>
                  <a:prstClr val="black"/>
                </a:solidFill>
                <a:latin typeface="Times New Roman" panose="02020603050405020304" pitchFamily="18" charset="0"/>
                <a:cs typeface="Tahoma" panose="020B0604030504040204" pitchFamily="34" charset="0"/>
              </a:rPr>
              <a:t>ợc thì mời bạn học sinh khác trả lời cho đến khi có đáp án đúng. Vì nhiệm vụ là cùng giúp nhau giải cứu cá voi nên việc bỏ qua câu hỏi thì ý nghĩa giáo dục không tốt.</a:t>
            </a:r>
          </a:p>
        </p:txBody>
      </p:sp>
    </p:spTree>
    <p:extLst>
      <p:ext uri="{BB962C8B-B14F-4D97-AF65-F5344CB8AC3E}">
        <p14:creationId xmlns:p14="http://schemas.microsoft.com/office/powerpoint/2010/main" val="2341780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ởi động trước khi bơi | Kênh sức khỏe | Sài Gòn Tiếp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447" y="2649819"/>
            <a:ext cx="7197725" cy="33509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9839" y="509886"/>
            <a:ext cx="6312947" cy="1323439"/>
          </a:xfrm>
          <a:prstGeom prst="rect">
            <a:avLst/>
          </a:prstGeom>
          <a:noFill/>
        </p:spPr>
        <p:txBody>
          <a:bodyPr wrap="none" lIns="91440" tIns="45720" rIns="91440" bIns="45720">
            <a:spAutoFit/>
          </a:bodyPr>
          <a:lstStyle/>
          <a:p>
            <a:pPr algn="ctr"/>
            <a:r>
              <a:rPr lang="en-US" sz="8000" b="1"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KHỞI ĐỘNG</a:t>
            </a:r>
            <a:endParaRPr lang="en-US" sz="80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41026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Tinh Tế">
            <a:extLst>
              <a:ext uri="{FF2B5EF4-FFF2-40B4-BE49-F238E27FC236}">
                <a16:creationId xmlns="" xmlns:a16="http://schemas.microsoft.com/office/drawing/2014/main" id="{5CBA7119-082E-402C-8867-007ECEEFD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logo&#10;&#10;Description automatically generated">
            <a:extLst>
              <a:ext uri="{FF2B5EF4-FFF2-40B4-BE49-F238E27FC236}">
                <a16:creationId xmlns="" xmlns:a16="http://schemas.microsoft.com/office/drawing/2014/main" id="{8EEA2015-12CD-46D7-9320-D9CE888093D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60108" y="4397375"/>
            <a:ext cx="775692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0" descr="A picture containing leaf, fern&#10;&#10;Description automatically generated">
            <a:extLst>
              <a:ext uri="{FF2B5EF4-FFF2-40B4-BE49-F238E27FC236}">
                <a16:creationId xmlns="" xmlns:a16="http://schemas.microsoft.com/office/drawing/2014/main" id="{F2696427-D4C8-4ACA-8066-C777D82B1B2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6411516" y="2328874"/>
            <a:ext cx="14287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9" descr="A picture containing leaf, fern&#10;&#10;Description automatically generated">
            <a:extLst>
              <a:ext uri="{FF2B5EF4-FFF2-40B4-BE49-F238E27FC236}">
                <a16:creationId xmlns="" xmlns:a16="http://schemas.microsoft.com/office/drawing/2014/main" id="{CD738ABA-40C0-42B4-8AC2-C0DCD4763FA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74206" y="2095504"/>
            <a:ext cx="14287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2" descr="A picture containing animal, invertebrate, arthropod&#10;&#10;Description automatically generated">
            <a:extLst>
              <a:ext uri="{FF2B5EF4-FFF2-40B4-BE49-F238E27FC236}">
                <a16:creationId xmlns="" xmlns:a16="http://schemas.microsoft.com/office/drawing/2014/main" id="{92A5D20E-ADDB-4DDF-8FA2-F28C2E5C896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728411">
            <a:off x="8523686" y="4662488"/>
            <a:ext cx="398859"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3">
            <a:extLst>
              <a:ext uri="{FF2B5EF4-FFF2-40B4-BE49-F238E27FC236}">
                <a16:creationId xmlns="" xmlns:a16="http://schemas.microsoft.com/office/drawing/2014/main" id="{E80A9EA7-224C-405F-95F1-10F25D92EE4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04347" y="3876675"/>
            <a:ext cx="5619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 xmlns:a16="http://schemas.microsoft.com/office/drawing/2014/main" id="{90438C58-BEA7-4AAF-8220-2505380D589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851549" y="4516438"/>
            <a:ext cx="2393156"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picture containing outdoor&#10;&#10;Description automatically generated">
            <a:extLst>
              <a:ext uri="{FF2B5EF4-FFF2-40B4-BE49-F238E27FC236}">
                <a16:creationId xmlns="" xmlns:a16="http://schemas.microsoft.com/office/drawing/2014/main" id="{2E5509A2-16AB-48FA-8FF0-1D0B2289E39B}"/>
              </a:ext>
            </a:extLst>
          </p:cNvPr>
          <p:cNvPicPr>
            <a:picLocks noChangeAspect="1"/>
          </p:cNvPicPr>
          <p:nvPr/>
        </p:nvPicPr>
        <p:blipFill>
          <a:blip r:embed="rId10">
            <a:duotone>
              <a:schemeClr val="accent5">
                <a:shade val="45000"/>
                <a:satMod val="135000"/>
              </a:schemeClr>
              <a:prstClr val="white"/>
            </a:duotone>
          </a:blip>
          <a:stretch>
            <a:fillRect/>
          </a:stretch>
        </p:blipFill>
        <p:spPr>
          <a:xfrm>
            <a:off x="6359971" y="1582969"/>
            <a:ext cx="2525906" cy="4774365"/>
          </a:xfrm>
          <a:prstGeom prst="rect">
            <a:avLst/>
          </a:prstGeom>
        </p:spPr>
      </p:pic>
      <p:grpSp>
        <p:nvGrpSpPr>
          <p:cNvPr id="11" name="Group 10">
            <a:extLst>
              <a:ext uri="{FF2B5EF4-FFF2-40B4-BE49-F238E27FC236}">
                <a16:creationId xmlns="" xmlns:a16="http://schemas.microsoft.com/office/drawing/2014/main" id="{E8C549B6-1621-426D-8A8C-E8051A31B5A1}"/>
              </a:ext>
            </a:extLst>
          </p:cNvPr>
          <p:cNvGrpSpPr>
            <a:grpSpLocks/>
          </p:cNvGrpSpPr>
          <p:nvPr/>
        </p:nvGrpSpPr>
        <p:grpSpPr bwMode="auto">
          <a:xfrm>
            <a:off x="5928123" y="52388"/>
            <a:ext cx="3150394" cy="2692400"/>
            <a:chOff x="7367240" y="-61157"/>
            <a:chExt cx="5008074" cy="3210791"/>
          </a:xfrm>
        </p:grpSpPr>
        <p:pic>
          <p:nvPicPr>
            <p:cNvPr id="12" name="Picture 10">
              <a:extLst>
                <a:ext uri="{FF2B5EF4-FFF2-40B4-BE49-F238E27FC236}">
                  <a16:creationId xmlns="" xmlns:a16="http://schemas.microsoft.com/office/drawing/2014/main" id="{5E37F14D-2E3A-4E59-938C-415FC82B120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3">
              <a:extLst>
                <a:ext uri="{FF2B5EF4-FFF2-40B4-BE49-F238E27FC236}">
                  <a16:creationId xmlns="" xmlns:a16="http://schemas.microsoft.com/office/drawing/2014/main" id="{DEB706FC-614F-4E43-8D92-3E0CC4A2E55D}"/>
                </a:ext>
              </a:extLst>
            </p:cNvPr>
            <p:cNvSpPr txBox="1">
              <a:spLocks noChangeArrowheads="1"/>
            </p:cNvSpPr>
            <p:nvPr/>
          </p:nvSpPr>
          <p:spPr bwMode="auto">
            <a:xfrm>
              <a:off x="9280204" y="1113711"/>
              <a:ext cx="1795739" cy="990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sz="2400" b="1" dirty="0">
                  <a:solidFill>
                    <a:prstClr val="white"/>
                  </a:solidFill>
                  <a:latin typeface="Arial" panose="020B0604020202020204" pitchFamily="34" charset="0"/>
                  <a:cs typeface="Arial" panose="020B0604020202020204" pitchFamily="34" charset="0"/>
                </a:rPr>
                <a:t>B. </a:t>
              </a:r>
              <a:r>
                <a:rPr lang="en-US" altLang="en-US" sz="2400" b="1" dirty="0" err="1">
                  <a:solidFill>
                    <a:prstClr val="white"/>
                  </a:solidFill>
                  <a:latin typeface="Arial" panose="020B0604020202020204" pitchFamily="34" charset="0"/>
                  <a:cs typeface="Arial" panose="020B0604020202020204" pitchFamily="34" charset="0"/>
                </a:rPr>
                <a:t>Đúng</a:t>
              </a:r>
              <a:endParaRPr lang="en-US" altLang="en-US" sz="2400" dirty="0">
                <a:solidFill>
                  <a:prstClr val="white"/>
                </a:solidFill>
                <a:latin typeface="Arial" panose="020B0604020202020204" pitchFamily="34" charset="0"/>
                <a:cs typeface="Arial" panose="020B0604020202020204" pitchFamily="34" charset="0"/>
              </a:endParaRPr>
            </a:p>
          </p:txBody>
        </p:sp>
      </p:grpSp>
      <p:sp>
        <p:nvSpPr>
          <p:cNvPr id="14" name="Rectangle: Rounded Corners 13">
            <a:extLst>
              <a:ext uri="{FF2B5EF4-FFF2-40B4-BE49-F238E27FC236}">
                <a16:creationId xmlns="" xmlns:a16="http://schemas.microsoft.com/office/drawing/2014/main" id="{FD8145E0-B0A7-4DEE-A502-7B9D697B5585}"/>
              </a:ext>
            </a:extLst>
          </p:cNvPr>
          <p:cNvSpPr/>
          <p:nvPr/>
        </p:nvSpPr>
        <p:spPr>
          <a:xfrm>
            <a:off x="165498" y="6157924"/>
            <a:ext cx="2091928"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defRPr/>
            </a:pPr>
            <a:r>
              <a:rPr lang="en-US" altLang="en-US">
                <a:solidFill>
                  <a:prstClr val="black"/>
                </a:solidFill>
                <a:latin typeface="Tahoma" pitchFamily="34" charset="0"/>
                <a:cs typeface="Tahoma" pitchFamily="34" charset="0"/>
              </a:rPr>
              <a:t>CƠN M</a:t>
            </a:r>
            <a:r>
              <a:rPr lang="vi-VN" altLang="en-US">
                <a:solidFill>
                  <a:prstClr val="black"/>
                </a:solidFill>
                <a:latin typeface="Tahoma" pitchFamily="34" charset="0"/>
                <a:cs typeface="Tahoma" pitchFamily="34" charset="0"/>
              </a:rPr>
              <a:t>Ư</a:t>
            </a:r>
            <a:r>
              <a:rPr lang="en-US" altLang="en-US">
                <a:solidFill>
                  <a:prstClr val="black"/>
                </a:solidFill>
                <a:latin typeface="Tahoma" pitchFamily="34" charset="0"/>
                <a:cs typeface="Tahoma" pitchFamily="34" charset="0"/>
              </a:rPr>
              <a:t>A SỐ 1 …</a:t>
            </a:r>
          </a:p>
        </p:txBody>
      </p:sp>
      <p:grpSp>
        <p:nvGrpSpPr>
          <p:cNvPr id="15" name="Group 35">
            <a:extLst>
              <a:ext uri="{FF2B5EF4-FFF2-40B4-BE49-F238E27FC236}">
                <a16:creationId xmlns="" xmlns:a16="http://schemas.microsoft.com/office/drawing/2014/main" id="{A75F3F91-9777-4FCA-BCEF-BF1AB46DD407}"/>
              </a:ext>
            </a:extLst>
          </p:cNvPr>
          <p:cNvGrpSpPr>
            <a:grpSpLocks/>
          </p:cNvGrpSpPr>
          <p:nvPr/>
        </p:nvGrpSpPr>
        <p:grpSpPr bwMode="auto">
          <a:xfrm>
            <a:off x="1" y="3"/>
            <a:ext cx="5138612" cy="2487613"/>
            <a:chOff x="0" y="41007"/>
            <a:chExt cx="6980525" cy="2487384"/>
          </a:xfrm>
        </p:grpSpPr>
        <p:pic>
          <p:nvPicPr>
            <p:cNvPr id="16" name="Picture 34">
              <a:extLst>
                <a:ext uri="{FF2B5EF4-FFF2-40B4-BE49-F238E27FC236}">
                  <a16:creationId xmlns="" xmlns:a16="http://schemas.microsoft.com/office/drawing/2014/main" id="{62ABEB5C-88AC-4997-803D-F2E96B97BBB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41">
              <a:extLst>
                <a:ext uri="{FF2B5EF4-FFF2-40B4-BE49-F238E27FC236}">
                  <a16:creationId xmlns="" xmlns:a16="http://schemas.microsoft.com/office/drawing/2014/main" id="{F8D4B7AE-BA57-4182-A9A0-5B4855FB04DB}"/>
                </a:ext>
              </a:extLst>
            </p:cNvPr>
            <p:cNvSpPr txBox="1">
              <a:spLocks noChangeArrowheads="1"/>
            </p:cNvSpPr>
            <p:nvPr/>
          </p:nvSpPr>
          <p:spPr bwMode="auto">
            <a:xfrm>
              <a:off x="407108" y="564803"/>
              <a:ext cx="6214992" cy="1569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sz="2400" b="1" i="1" dirty="0" err="1">
                  <a:solidFill>
                    <a:srgbClr val="1F4E79"/>
                  </a:solidFill>
                  <a:latin typeface="Arial" panose="020B0604020202020204" pitchFamily="34" charset="0"/>
                  <a:cs typeface="Arial" panose="020B0604020202020204" pitchFamily="34" charset="0"/>
                </a:rPr>
                <a:t>Câu</a:t>
              </a:r>
              <a:r>
                <a:rPr lang="en-US" altLang="en-US" sz="2400" b="1" i="1" dirty="0">
                  <a:solidFill>
                    <a:srgbClr val="1F4E79"/>
                  </a:solidFill>
                  <a:latin typeface="Arial" panose="020B0604020202020204" pitchFamily="34" charset="0"/>
                  <a:cs typeface="Arial" panose="020B0604020202020204" pitchFamily="34" charset="0"/>
                </a:rPr>
                <a:t> 1</a:t>
              </a:r>
              <a:r>
                <a:rPr lang="en-US" altLang="en-US" sz="2400" b="1" dirty="0">
                  <a:solidFill>
                    <a:srgbClr val="1F4E79"/>
                  </a:solidFill>
                  <a:latin typeface="Arial" panose="020B0604020202020204" pitchFamily="34" charset="0"/>
                  <a:cs typeface="Arial" panose="020B0604020202020204" pitchFamily="34" charset="0"/>
                </a:rPr>
                <a:t>.</a:t>
              </a:r>
              <a:r>
                <a:rPr lang="en-US" altLang="en-US" sz="2400" b="1" dirty="0">
                  <a:solidFill>
                    <a:srgbClr val="FF0000"/>
                  </a:solidFill>
                  <a:latin typeface="Arial" panose="020B0604020202020204" pitchFamily="34" charset="0"/>
                  <a:cs typeface="Arial" panose="020B0604020202020204" pitchFamily="34" charset="0"/>
                </a:rPr>
                <a:t> ƯCLN(12, 60) = 12 </a:t>
              </a:r>
              <a:r>
                <a:rPr lang="en-US" altLang="en-US" sz="2400" b="1" dirty="0" err="1">
                  <a:solidFill>
                    <a:srgbClr val="FF0000"/>
                  </a:solidFill>
                  <a:latin typeface="Arial" panose="020B0604020202020204" pitchFamily="34" charset="0"/>
                  <a:cs typeface="Arial" panose="020B0604020202020204" pitchFamily="34" charset="0"/>
                </a:rPr>
                <a:t>đúng</a:t>
              </a:r>
              <a:r>
                <a:rPr lang="en-US" altLang="en-US" sz="2400" b="1" dirty="0">
                  <a:solidFill>
                    <a:srgbClr val="FF0000"/>
                  </a:solidFill>
                  <a:latin typeface="Arial" panose="020B0604020202020204" pitchFamily="34" charset="0"/>
                  <a:cs typeface="Arial" panose="020B0604020202020204" pitchFamily="34" charset="0"/>
                </a:rPr>
                <a:t> hay </a:t>
              </a:r>
              <a:r>
                <a:rPr lang="en-US" altLang="en-US" sz="2400" b="1" dirty="0" err="1">
                  <a:solidFill>
                    <a:srgbClr val="FF0000"/>
                  </a:solidFill>
                  <a:latin typeface="Arial" panose="020B0604020202020204" pitchFamily="34" charset="0"/>
                  <a:cs typeface="Arial" panose="020B0604020202020204" pitchFamily="34" charset="0"/>
                </a:rPr>
                <a:t>sai</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0070C0"/>
                  </a:solidFill>
                  <a:latin typeface="Arial" panose="020B0604020202020204" pitchFamily="34" charset="0"/>
                  <a:cs typeface="Arial" panose="020B0604020202020204" pitchFamily="34" charset="0"/>
                </a:rPr>
                <a:t>   </a:t>
              </a:r>
            </a:p>
            <a:p>
              <a:pPr algn="ctr" fontAlgn="base">
                <a:lnSpc>
                  <a:spcPct val="100000"/>
                </a:lnSpc>
                <a:spcBef>
                  <a:spcPct val="0"/>
                </a:spcBef>
                <a:spcAft>
                  <a:spcPct val="0"/>
                </a:spcAft>
                <a:buFontTx/>
                <a:buNone/>
                <a:defRPr/>
              </a:pPr>
              <a:endParaRPr lang="en-US" altLang="en-US" sz="2400" b="1" dirty="0">
                <a:solidFill>
                  <a:srgbClr val="0070C0"/>
                </a:solidFill>
                <a:latin typeface="Arial" panose="020B0604020202020204" pitchFamily="34" charset="0"/>
                <a:cs typeface="Arial" panose="020B0604020202020204" pitchFamily="34" charset="0"/>
              </a:endParaRPr>
            </a:p>
            <a:p>
              <a:pPr algn="ctr" fontAlgn="base">
                <a:lnSpc>
                  <a:spcPct val="100000"/>
                </a:lnSpc>
                <a:spcBef>
                  <a:spcPct val="0"/>
                </a:spcBef>
                <a:spcAft>
                  <a:spcPct val="0"/>
                </a:spcAft>
                <a:buFontTx/>
                <a:buNone/>
                <a:defRPr/>
              </a:pPr>
              <a:r>
                <a:rPr lang="en-US" altLang="en-US" sz="2400" b="1" dirty="0">
                  <a:solidFill>
                    <a:srgbClr val="0070C0"/>
                  </a:solidFill>
                  <a:latin typeface="Arial" panose="020B0604020202020204" pitchFamily="34" charset="0"/>
                  <a:cs typeface="Arial" panose="020B0604020202020204" pitchFamily="34" charset="0"/>
                </a:rPr>
                <a:t>A. </a:t>
              </a:r>
              <a:r>
                <a:rPr lang="en-US" altLang="en-US" sz="2400" b="1" dirty="0" err="1">
                  <a:solidFill>
                    <a:srgbClr val="0070C0"/>
                  </a:solidFill>
                  <a:latin typeface="Arial" panose="020B0604020202020204" pitchFamily="34" charset="0"/>
                  <a:cs typeface="Arial" panose="020B0604020202020204" pitchFamily="34" charset="0"/>
                </a:rPr>
                <a:t>Đúng</a:t>
              </a:r>
              <a:r>
                <a:rPr lang="vi-VN" altLang="en-US" sz="2400" b="1" dirty="0">
                  <a:solidFill>
                    <a:srgbClr val="0070C0"/>
                  </a:solidFill>
                  <a:latin typeface="Arial" panose="020B0604020202020204" pitchFamily="34" charset="0"/>
                  <a:cs typeface="Arial" panose="020B0604020202020204" pitchFamily="34" charset="0"/>
                </a:rPr>
                <a:t> </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0070C0"/>
                  </a:solidFill>
                  <a:latin typeface="Arial" panose="020B0604020202020204" pitchFamily="34" charset="0"/>
                  <a:cs typeface="Arial" panose="020B0604020202020204" pitchFamily="34" charset="0"/>
                </a:rPr>
                <a:t>B. Sai</a:t>
              </a:r>
            </a:p>
          </p:txBody>
        </p:sp>
      </p:grpSp>
    </p:spTree>
    <p:extLst>
      <p:ext uri="{BB962C8B-B14F-4D97-AF65-F5344CB8AC3E}">
        <p14:creationId xmlns:p14="http://schemas.microsoft.com/office/powerpoint/2010/main" val="367224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3"/>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4"/>
                                        </p:tgtEl>
                                      </p:cBhvr>
                                    </p:animEffect>
                                    <p:animScale>
                                      <p:cBhvr>
                                        <p:cTn id="9" dur="1000" autoRev="1" fill="hold"/>
                                        <p:tgtEl>
                                          <p:spTgt spid="14"/>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2000" fill="hold"/>
                                        <p:tgtEl>
                                          <p:spTgt spid="11"/>
                                        </p:tgtEl>
                                        <p:attrNameLst>
                                          <p:attrName>ppt_x</p:attrName>
                                        </p:attrNameLst>
                                      </p:cBhvr>
                                      <p:tavLst>
                                        <p:tav tm="0">
                                          <p:val>
                                            <p:strVal val="1+#ppt_w/2"/>
                                          </p:val>
                                        </p:tav>
                                        <p:tav tm="100000">
                                          <p:val>
                                            <p:strVal val="#ppt_x"/>
                                          </p:val>
                                        </p:tav>
                                      </p:tavLst>
                                    </p:anim>
                                    <p:anim calcmode="lin" valueType="num">
                                      <p:cBhvr additive="base">
                                        <p:cTn id="15" dur="2000" fill="hold"/>
                                        <p:tgtEl>
                                          <p:spTgt spid="11"/>
                                        </p:tgtEl>
                                        <p:attrNameLst>
                                          <p:attrName>ppt_y</p:attrName>
                                        </p:attrNameLst>
                                      </p:cBhvr>
                                      <p:tavLst>
                                        <p:tav tm="0">
                                          <p:val>
                                            <p:strVal val="#ppt_y"/>
                                          </p:val>
                                        </p:tav>
                                        <p:tav tm="100000">
                                          <p:val>
                                            <p:strVal val="#ppt_y"/>
                                          </p:val>
                                        </p:tav>
                                      </p:tavLst>
                                    </p:anim>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20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2" name="rain sound.wav"/>
                                        </p:tgtEl>
                                      </p:cMediaNode>
                                    </p:audio>
                                  </p:subTnLst>
                                </p:cTn>
                              </p:par>
                              <p:par>
                                <p:cTn id="20" presetID="35" presetClass="path" presetSubtype="0" accel="50000" decel="50000" fill="hold" nodeType="withEffect">
                                  <p:stCondLst>
                                    <p:cond delay="750"/>
                                  </p:stCondLst>
                                  <p:childTnLst>
                                    <p:animMotion origin="layout" path="M -3.95833E-6 7.40741E-7 L -0.02578 7.40741E-7 " pathEditMode="relative" rAng="0" ptsTypes="AA">
                                      <p:cBhvr>
                                        <p:cTn id="21" dur="5000" fill="hold"/>
                                        <p:tgtEl>
                                          <p:spTgt spid="3"/>
                                        </p:tgtEl>
                                        <p:attrNameLst>
                                          <p:attrName>ppt_x</p:attrName>
                                          <p:attrName>ppt_y</p:attrName>
                                        </p:attrNameLst>
                                      </p:cBhvr>
                                      <p:rCtr x="-1289" y="0"/>
                                    </p:animMotion>
                                  </p:childTnLst>
                                </p:cTn>
                              </p:par>
                              <p:par>
                                <p:cTn id="22" presetID="22" presetClass="exit" presetSubtype="1" fill="hold" nodeType="withEffect">
                                  <p:stCondLst>
                                    <p:cond delay="5500"/>
                                  </p:stCondLst>
                                  <p:childTnLst>
                                    <p:animEffect transition="out" filter="wipe(up)">
                                      <p:cBhvr>
                                        <p:cTn id="23" dur="2000"/>
                                        <p:tgtEl>
                                          <p:spTgt spid="10"/>
                                        </p:tgtEl>
                                      </p:cBhvr>
                                    </p:animEffect>
                                    <p:set>
                                      <p:cBhvr>
                                        <p:cTn id="24" dur="1" fill="hold">
                                          <p:stCondLst>
                                            <p:cond delay="1999"/>
                                          </p:stCondLst>
                                        </p:cTn>
                                        <p:tgtEl>
                                          <p:spTgt spid="10"/>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Tinh Tế">
            <a:extLst>
              <a:ext uri="{FF2B5EF4-FFF2-40B4-BE49-F238E27FC236}">
                <a16:creationId xmlns="" xmlns:a16="http://schemas.microsoft.com/office/drawing/2014/main" id="{5CBA7119-082E-402C-8867-007ECEEFD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logo&#10;&#10;Description automatically generated">
            <a:extLst>
              <a:ext uri="{FF2B5EF4-FFF2-40B4-BE49-F238E27FC236}">
                <a16:creationId xmlns="" xmlns:a16="http://schemas.microsoft.com/office/drawing/2014/main" id="{330441C8-6B19-4801-99A6-1B03822F77D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21986" y="4397375"/>
            <a:ext cx="77581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 xmlns:a16="http://schemas.microsoft.com/office/drawing/2014/main" id="{602F5A25-E677-4185-B49D-56616BFBB2DE}"/>
              </a:ext>
            </a:extLst>
          </p:cNvPr>
          <p:cNvGrpSpPr>
            <a:grpSpLocks/>
          </p:cNvGrpSpPr>
          <p:nvPr/>
        </p:nvGrpSpPr>
        <p:grpSpPr bwMode="auto">
          <a:xfrm>
            <a:off x="5" y="41277"/>
            <a:ext cx="5310917" cy="2487613"/>
            <a:chOff x="0" y="41007"/>
            <a:chExt cx="7081508" cy="2487384"/>
          </a:xfrm>
        </p:grpSpPr>
        <p:pic>
          <p:nvPicPr>
            <p:cNvPr id="6" name="Picture 34">
              <a:extLst>
                <a:ext uri="{FF2B5EF4-FFF2-40B4-BE49-F238E27FC236}">
                  <a16:creationId xmlns="" xmlns:a16="http://schemas.microsoft.com/office/drawing/2014/main" id="{9A912AD0-F945-4494-8F30-3AA53C42352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1">
              <a:extLst>
                <a:ext uri="{FF2B5EF4-FFF2-40B4-BE49-F238E27FC236}">
                  <a16:creationId xmlns="" xmlns:a16="http://schemas.microsoft.com/office/drawing/2014/main" id="{1B1738F7-9657-48BF-9517-11B0D888775D}"/>
                </a:ext>
              </a:extLst>
            </p:cNvPr>
            <p:cNvSpPr txBox="1">
              <a:spLocks noChangeArrowheads="1"/>
            </p:cNvSpPr>
            <p:nvPr/>
          </p:nvSpPr>
          <p:spPr bwMode="auto">
            <a:xfrm>
              <a:off x="320904" y="156349"/>
              <a:ext cx="6760604" cy="209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sz="2600" b="1" dirty="0">
                  <a:solidFill>
                    <a:srgbClr val="FF0000"/>
                  </a:solidFill>
                  <a:latin typeface="Arial" panose="020B0604020202020204" pitchFamily="34" charset="0"/>
                  <a:cs typeface="Arial" panose="020B0604020202020204" pitchFamily="34" charset="0"/>
                </a:rPr>
                <a:t> </a:t>
              </a:r>
            </a:p>
            <a:p>
              <a:pPr fontAlgn="base">
                <a:lnSpc>
                  <a:spcPct val="100000"/>
                </a:lnSpc>
                <a:spcBef>
                  <a:spcPct val="0"/>
                </a:spcBef>
                <a:spcAft>
                  <a:spcPct val="0"/>
                </a:spcAft>
                <a:buFontTx/>
                <a:buNone/>
                <a:defRPr/>
              </a:pP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i="1" dirty="0" err="1">
                  <a:solidFill>
                    <a:srgbClr val="1F4E79"/>
                  </a:solidFill>
                  <a:latin typeface="Arial" panose="020B0604020202020204" pitchFamily="34" charset="0"/>
                  <a:cs typeface="Arial" panose="020B0604020202020204" pitchFamily="34" charset="0"/>
                </a:rPr>
                <a:t>Câu</a:t>
              </a:r>
              <a:r>
                <a:rPr lang="en-US" altLang="en-US" sz="2600" b="1" i="1" dirty="0">
                  <a:solidFill>
                    <a:srgbClr val="1F4E79"/>
                  </a:solidFill>
                  <a:latin typeface="Arial" panose="020B0604020202020204" pitchFamily="34" charset="0"/>
                  <a:cs typeface="Arial" panose="020B0604020202020204" pitchFamily="34" charset="0"/>
                </a:rPr>
                <a:t> 2</a:t>
              </a:r>
              <a:r>
                <a:rPr lang="en-US" altLang="en-US" sz="2600" b="1" dirty="0">
                  <a:solidFill>
                    <a:srgbClr val="1F4E79"/>
                  </a:solidFill>
                  <a:latin typeface="Arial" panose="020B0604020202020204" pitchFamily="34" charset="0"/>
                  <a:cs typeface="Arial" panose="020B0604020202020204" pitchFamily="34" charset="0"/>
                </a:rPr>
                <a:t>.</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Thê</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nào</a:t>
              </a:r>
              <a:r>
                <a:rPr lang="en-US" altLang="en-US" sz="2600" b="1" dirty="0">
                  <a:solidFill>
                    <a:srgbClr val="FF0000"/>
                  </a:solidFill>
                  <a:latin typeface="Arial" panose="020B0604020202020204" pitchFamily="34" charset="0"/>
                  <a:cs typeface="Arial" panose="020B0604020202020204" pitchFamily="34" charset="0"/>
                </a:rPr>
                <a:t> là </a:t>
              </a:r>
              <a:r>
                <a:rPr lang="en-US" altLang="en-US" sz="2600" b="1" dirty="0" err="1">
                  <a:solidFill>
                    <a:srgbClr val="FF0000"/>
                  </a:solidFill>
                  <a:latin typeface="Arial" panose="020B0604020202020204" pitchFamily="34" charset="0"/>
                  <a:cs typeface="Arial" panose="020B0604020202020204" pitchFamily="34" charset="0"/>
                </a:rPr>
                <a:t>ước</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chung</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ước</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chung</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lớn</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nhất</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của</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hai</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sô</a:t>
              </a:r>
              <a:r>
                <a:rPr lang="en-US" altLang="en-US" sz="2600" b="1" dirty="0">
                  <a:solidFill>
                    <a:srgbClr val="FF0000"/>
                  </a:solidFill>
                  <a:latin typeface="Arial" panose="020B0604020202020204" pitchFamily="34" charset="0"/>
                  <a:cs typeface="Arial" panose="020B0604020202020204" pitchFamily="34" charset="0"/>
                </a:rPr>
                <a:t>́?</a:t>
              </a:r>
            </a:p>
            <a:p>
              <a:pPr fontAlgn="base">
                <a:lnSpc>
                  <a:spcPct val="100000"/>
                </a:lnSpc>
                <a:spcBef>
                  <a:spcPct val="0"/>
                </a:spcBef>
                <a:spcAft>
                  <a:spcPct val="0"/>
                </a:spcAft>
                <a:buFontTx/>
                <a:buNone/>
                <a:defRPr/>
              </a:pPr>
              <a:r>
                <a:rPr lang="en-US" altLang="en-US" sz="2600" b="1" dirty="0">
                  <a:solidFill>
                    <a:srgbClr val="FF0000"/>
                  </a:solidFill>
                  <a:latin typeface="Arial" panose="020B0604020202020204" pitchFamily="34" charset="0"/>
                  <a:cs typeface="Arial" panose="020B0604020202020204" pitchFamily="34" charset="0"/>
                </a:rPr>
                <a:t>                          </a:t>
              </a:r>
            </a:p>
          </p:txBody>
        </p:sp>
      </p:grpSp>
      <p:pic>
        <p:nvPicPr>
          <p:cNvPr id="8" name="Picture 100" descr="A picture containing leaf, fern&#10;&#10;Description automatically generated">
            <a:extLst>
              <a:ext uri="{FF2B5EF4-FFF2-40B4-BE49-F238E27FC236}">
                <a16:creationId xmlns="" xmlns:a16="http://schemas.microsoft.com/office/drawing/2014/main" id="{1DFBBBF8-E520-4E00-9B9E-AE798A9A0BC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6411516" y="2328874"/>
            <a:ext cx="14287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9" descr="A picture containing leaf, fern&#10;&#10;Description automatically generated">
            <a:extLst>
              <a:ext uri="{FF2B5EF4-FFF2-40B4-BE49-F238E27FC236}">
                <a16:creationId xmlns="" xmlns:a16="http://schemas.microsoft.com/office/drawing/2014/main" id="{32609C5C-F576-4E21-A9F1-7B816E873C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74206" y="2095504"/>
            <a:ext cx="14287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2" descr="A picture containing animal, invertebrate, arthropod&#10;&#10;Description automatically generated">
            <a:extLst>
              <a:ext uri="{FF2B5EF4-FFF2-40B4-BE49-F238E27FC236}">
                <a16:creationId xmlns="" xmlns:a16="http://schemas.microsoft.com/office/drawing/2014/main" id="{846E8A22-3951-4781-8EBC-5DC9788DF0D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728411">
            <a:off x="8523686" y="4662488"/>
            <a:ext cx="398859"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3">
            <a:extLst>
              <a:ext uri="{FF2B5EF4-FFF2-40B4-BE49-F238E27FC236}">
                <a16:creationId xmlns="" xmlns:a16="http://schemas.microsoft.com/office/drawing/2014/main" id="{4E142995-E8E9-474C-ABC6-962F98D802E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04347" y="3876675"/>
            <a:ext cx="5619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 xmlns:a16="http://schemas.microsoft.com/office/drawing/2014/main" id="{489C9C57-7AB3-4A83-80FF-941B29BEF51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51549" y="4516438"/>
            <a:ext cx="2393156"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picture containing outdoor&#10;&#10;Description automatically generated">
            <a:extLst>
              <a:ext uri="{FF2B5EF4-FFF2-40B4-BE49-F238E27FC236}">
                <a16:creationId xmlns="" xmlns:a16="http://schemas.microsoft.com/office/drawing/2014/main" id="{8266EC01-386A-4623-ACFF-88ADFB12339B}"/>
              </a:ext>
            </a:extLst>
          </p:cNvPr>
          <p:cNvPicPr>
            <a:picLocks noChangeAspect="1"/>
          </p:cNvPicPr>
          <p:nvPr/>
        </p:nvPicPr>
        <p:blipFill>
          <a:blip r:embed="rId11">
            <a:duotone>
              <a:schemeClr val="accent5">
                <a:shade val="45000"/>
                <a:satMod val="135000"/>
              </a:schemeClr>
              <a:prstClr val="white"/>
            </a:duotone>
          </a:blip>
          <a:stretch>
            <a:fillRect/>
          </a:stretch>
        </p:blipFill>
        <p:spPr>
          <a:xfrm>
            <a:off x="6359971" y="1582969"/>
            <a:ext cx="2525906" cy="4774365"/>
          </a:xfrm>
          <a:prstGeom prst="rect">
            <a:avLst/>
          </a:prstGeom>
        </p:spPr>
      </p:pic>
      <p:pic>
        <p:nvPicPr>
          <p:cNvPr id="14" name="Picture 13">
            <a:extLst>
              <a:ext uri="{FF2B5EF4-FFF2-40B4-BE49-F238E27FC236}">
                <a16:creationId xmlns="" xmlns:a16="http://schemas.microsoft.com/office/drawing/2014/main" id="{A25269A2-F91E-4DB5-826A-9F53A90FC9A4}"/>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25210">
            <a:off x="5937648" y="52388"/>
            <a:ext cx="3150394"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 xmlns:a16="http://schemas.microsoft.com/office/drawing/2014/main" id="{346B5C23-4FE3-4E7C-9BA5-572732BA5F04}"/>
              </a:ext>
            </a:extLst>
          </p:cNvPr>
          <p:cNvSpPr/>
          <p:nvPr/>
        </p:nvSpPr>
        <p:spPr>
          <a:xfrm>
            <a:off x="165498" y="6157924"/>
            <a:ext cx="2091928"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defRPr/>
            </a:pPr>
            <a:r>
              <a:rPr lang="en-US" altLang="en-US">
                <a:solidFill>
                  <a:prstClr val="black"/>
                </a:solidFill>
                <a:latin typeface="Tahoma" pitchFamily="34" charset="0"/>
                <a:cs typeface="Tahoma" pitchFamily="34" charset="0"/>
              </a:rPr>
              <a:t>CƠN M</a:t>
            </a:r>
            <a:r>
              <a:rPr lang="vi-VN" altLang="en-US">
                <a:solidFill>
                  <a:prstClr val="black"/>
                </a:solidFill>
                <a:latin typeface="Tahoma" pitchFamily="34" charset="0"/>
                <a:cs typeface="Tahoma" pitchFamily="34" charset="0"/>
              </a:rPr>
              <a:t>Ư</a:t>
            </a:r>
            <a:r>
              <a:rPr lang="en-US" altLang="en-US">
                <a:solidFill>
                  <a:prstClr val="black"/>
                </a:solidFill>
                <a:latin typeface="Tahoma" pitchFamily="34" charset="0"/>
                <a:cs typeface="Tahoma" pitchFamily="34" charset="0"/>
              </a:rPr>
              <a:t>A SỐ 2 …</a:t>
            </a:r>
          </a:p>
        </p:txBody>
      </p:sp>
    </p:spTree>
    <p:extLst>
      <p:ext uri="{BB962C8B-B14F-4D97-AF65-F5344CB8AC3E}">
        <p14:creationId xmlns:p14="http://schemas.microsoft.com/office/powerpoint/2010/main" val="425299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3"/>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5"/>
                                        </p:tgtEl>
                                      </p:cBhvr>
                                    </p:animEffect>
                                    <p:animScale>
                                      <p:cBhvr>
                                        <p:cTn id="9" dur="1000" autoRev="1" fill="hold"/>
                                        <p:tgtEl>
                                          <p:spTgt spid="15"/>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2000" fill="hold"/>
                                        <p:tgtEl>
                                          <p:spTgt spid="5"/>
                                        </p:tgtEl>
                                        <p:attrNameLst>
                                          <p:attrName>ppt_x</p:attrName>
                                        </p:attrNameLst>
                                      </p:cBhvr>
                                      <p:tavLst>
                                        <p:tav tm="0">
                                          <p:val>
                                            <p:strVal val="#ppt_x"/>
                                          </p:val>
                                        </p:tav>
                                        <p:tav tm="100000">
                                          <p:val>
                                            <p:strVal val="#ppt_x"/>
                                          </p:val>
                                        </p:tav>
                                      </p:tavLst>
                                    </p:anim>
                                    <p:anim calcmode="lin" valueType="num">
                                      <p:cBhvr additive="base">
                                        <p:cTn id="15" dur="2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20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2" name="rain sound.wav"/>
                                        </p:tgtEl>
                                      </p:cMediaNode>
                                    </p:audio>
                                  </p:subTnLst>
                                </p:cTn>
                              </p:par>
                              <p:par>
                                <p:cTn id="26" presetID="35" presetClass="path" presetSubtype="0" accel="50000" decel="50000" fill="hold" nodeType="withEffect">
                                  <p:stCondLst>
                                    <p:cond delay="750"/>
                                  </p:stCondLst>
                                  <p:childTnLst>
                                    <p:animMotion origin="layout" path="M -2.5E-6 7.40741E-7 L -0.05039 7.40741E-7 " pathEditMode="relative" rAng="0" ptsTypes="AA">
                                      <p:cBhvr>
                                        <p:cTn id="27" dur="5000" fill="hold"/>
                                        <p:tgtEl>
                                          <p:spTgt spid="3"/>
                                        </p:tgtEl>
                                        <p:attrNameLst>
                                          <p:attrName>ppt_x</p:attrName>
                                          <p:attrName>ppt_y</p:attrName>
                                        </p:attrNameLst>
                                      </p:cBhvr>
                                      <p:rCtr x="-2526" y="0"/>
                                    </p:animMotion>
                                  </p:childTnLst>
                                </p:cTn>
                              </p:par>
                              <p:par>
                                <p:cTn id="28" presetID="22" presetClass="exit" presetSubtype="1" fill="hold" nodeType="withEffect">
                                  <p:stCondLst>
                                    <p:cond delay="5500"/>
                                  </p:stCondLst>
                                  <p:childTnLst>
                                    <p:animEffect transition="out" filter="wipe(up)">
                                      <p:cBhvr>
                                        <p:cTn id="29" dur="2000"/>
                                        <p:tgtEl>
                                          <p:spTgt spid="13"/>
                                        </p:tgtEl>
                                      </p:cBhvr>
                                    </p:animEffect>
                                    <p:set>
                                      <p:cBhvr>
                                        <p:cTn id="30" dur="1" fill="hold">
                                          <p:stCondLst>
                                            <p:cond delay="1999"/>
                                          </p:stCondLst>
                                        </p:cTn>
                                        <p:tgtEl>
                                          <p:spTgt spid="13"/>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Tinh Tế">
            <a:extLst>
              <a:ext uri="{FF2B5EF4-FFF2-40B4-BE49-F238E27FC236}">
                <a16:creationId xmlns="" xmlns:a16="http://schemas.microsoft.com/office/drawing/2014/main" id="{5CBA7119-082E-402C-8867-007ECEEFD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logo&#10;&#10;Description automatically generated">
            <a:extLst>
              <a:ext uri="{FF2B5EF4-FFF2-40B4-BE49-F238E27FC236}">
                <a16:creationId xmlns="" xmlns:a16="http://schemas.microsoft.com/office/drawing/2014/main" id="{749B6CEC-A84C-4212-8E57-12E490A76EF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79069" y="4397375"/>
            <a:ext cx="775692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 xmlns:a16="http://schemas.microsoft.com/office/drawing/2014/main" id="{D41AA1F9-6338-4425-9696-542ACB14C829}"/>
              </a:ext>
            </a:extLst>
          </p:cNvPr>
          <p:cNvGrpSpPr>
            <a:grpSpLocks/>
          </p:cNvGrpSpPr>
          <p:nvPr/>
        </p:nvGrpSpPr>
        <p:grpSpPr bwMode="auto">
          <a:xfrm>
            <a:off x="0" y="53977"/>
            <a:ext cx="5497116" cy="2501528"/>
            <a:chOff x="0" y="41007"/>
            <a:chExt cx="6980525" cy="2501298"/>
          </a:xfrm>
        </p:grpSpPr>
        <p:pic>
          <p:nvPicPr>
            <p:cNvPr id="6" name="Picture 34">
              <a:extLst>
                <a:ext uri="{FF2B5EF4-FFF2-40B4-BE49-F238E27FC236}">
                  <a16:creationId xmlns="" xmlns:a16="http://schemas.microsoft.com/office/drawing/2014/main" id="{A7C9DE14-D256-40F1-AA73-DB6882ADB97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1007"/>
              <a:ext cx="6980525" cy="24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1">
              <a:extLst>
                <a:ext uri="{FF2B5EF4-FFF2-40B4-BE49-F238E27FC236}">
                  <a16:creationId xmlns="" xmlns:a16="http://schemas.microsoft.com/office/drawing/2014/main" id="{30725439-E154-4D43-80A2-478223A7E52F}"/>
                </a:ext>
              </a:extLst>
            </p:cNvPr>
            <p:cNvSpPr txBox="1">
              <a:spLocks noChangeArrowheads="1"/>
            </p:cNvSpPr>
            <p:nvPr/>
          </p:nvSpPr>
          <p:spPr bwMode="auto">
            <a:xfrm>
              <a:off x="219919" y="449617"/>
              <a:ext cx="6760604" cy="209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sz="2600" b="1" i="1" dirty="0" err="1">
                  <a:solidFill>
                    <a:srgbClr val="1F4E79"/>
                  </a:solidFill>
                  <a:latin typeface="Arial" panose="020B0604020202020204" pitchFamily="34" charset="0"/>
                  <a:cs typeface="Arial" panose="020B0604020202020204" pitchFamily="34" charset="0"/>
                </a:rPr>
                <a:t>Câu</a:t>
              </a:r>
              <a:r>
                <a:rPr lang="en-US" altLang="en-US" sz="2600" b="1" i="1" dirty="0">
                  <a:solidFill>
                    <a:srgbClr val="1F4E79"/>
                  </a:solidFill>
                  <a:latin typeface="Arial" panose="020B0604020202020204" pitchFamily="34" charset="0"/>
                  <a:cs typeface="Arial" panose="020B0604020202020204" pitchFamily="34" charset="0"/>
                </a:rPr>
                <a:t> 3</a:t>
              </a:r>
              <a:r>
                <a:rPr lang="en-US" altLang="en-US" sz="2600" b="1" dirty="0">
                  <a:solidFill>
                    <a:srgbClr val="1F4E79"/>
                  </a:solidFill>
                  <a:latin typeface="Arial" panose="020B0604020202020204" pitchFamily="34" charset="0"/>
                  <a:cs typeface="Arial" panose="020B0604020202020204" pitchFamily="34" charset="0"/>
                </a:rPr>
                <a:t>.</a:t>
              </a:r>
              <a:r>
                <a:rPr lang="en-US" altLang="en-US" sz="2600" b="1" dirty="0">
                  <a:solidFill>
                    <a:srgbClr val="FF0000"/>
                  </a:solidFill>
                  <a:latin typeface="Arial" panose="020B0604020202020204" pitchFamily="34" charset="0"/>
                  <a:cs typeface="Arial" panose="020B0604020202020204" pitchFamily="34" charset="0"/>
                </a:rPr>
                <a:t> ƯCLN(a, b) = 30. </a:t>
              </a:r>
              <a:r>
                <a:rPr lang="en-US" altLang="en-US" sz="2600" b="1" dirty="0" err="1">
                  <a:solidFill>
                    <a:srgbClr val="FF0000"/>
                  </a:solidFill>
                  <a:latin typeface="Arial" panose="020B0604020202020204" pitchFamily="34" charset="0"/>
                  <a:cs typeface="Arial" panose="020B0604020202020204" pitchFamily="34" charset="0"/>
                </a:rPr>
                <a:t>Tất</a:t>
              </a:r>
              <a:r>
                <a:rPr lang="en-US" altLang="en-US" sz="2600" b="1" dirty="0">
                  <a:solidFill>
                    <a:srgbClr val="FF0000"/>
                  </a:solidFill>
                  <a:latin typeface="Arial" panose="020B0604020202020204" pitchFamily="34" charset="0"/>
                  <a:cs typeface="Arial" panose="020B0604020202020204" pitchFamily="34" charset="0"/>
                </a:rPr>
                <a:t> cả </a:t>
              </a:r>
              <a:r>
                <a:rPr lang="en-US" altLang="en-US" sz="2600" b="1" dirty="0" err="1">
                  <a:solidFill>
                    <a:srgbClr val="FF0000"/>
                  </a:solidFill>
                  <a:latin typeface="Arial" panose="020B0604020202020204" pitchFamily="34" charset="0"/>
                  <a:cs typeface="Arial" panose="020B0604020202020204" pitchFamily="34" charset="0"/>
                </a:rPr>
                <a:t>các</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sô</a:t>
              </a:r>
              <a:r>
                <a:rPr lang="en-US" altLang="en-US" sz="2600" b="1" dirty="0">
                  <a:solidFill>
                    <a:srgbClr val="FF0000"/>
                  </a:solidFill>
                  <a:latin typeface="Arial" panose="020B0604020202020204" pitchFamily="34" charset="0"/>
                  <a:cs typeface="Arial" panose="020B0604020202020204" pitchFamily="34" charset="0"/>
                </a:rPr>
                <a:t>́ có </a:t>
              </a:r>
              <a:r>
                <a:rPr lang="en-US" altLang="en-US" sz="2600" b="1" dirty="0" err="1">
                  <a:solidFill>
                    <a:srgbClr val="FF0000"/>
                  </a:solidFill>
                  <a:latin typeface="Arial" panose="020B0604020202020204" pitchFamily="34" charset="0"/>
                  <a:cs typeface="Arial" panose="020B0604020202020204" pitchFamily="34" charset="0"/>
                </a:rPr>
                <a:t>hai</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chư</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sô</a:t>
              </a:r>
              <a:r>
                <a:rPr lang="en-US" altLang="en-US" sz="2600" b="1" dirty="0">
                  <a:solidFill>
                    <a:srgbClr val="FF0000"/>
                  </a:solidFill>
                  <a:latin typeface="Arial" panose="020B0604020202020204" pitchFamily="34" charset="0"/>
                  <a:cs typeface="Arial" panose="020B0604020202020204" pitchFamily="34" charset="0"/>
                </a:rPr>
                <a:t>́ là </a:t>
              </a:r>
              <a:r>
                <a:rPr lang="en-US" altLang="en-US" sz="2600" b="1" dirty="0" err="1">
                  <a:solidFill>
                    <a:srgbClr val="FF0000"/>
                  </a:solidFill>
                  <a:latin typeface="Arial" panose="020B0604020202020204" pitchFamily="34" charset="0"/>
                  <a:cs typeface="Arial" panose="020B0604020202020204" pitchFamily="34" charset="0"/>
                </a:rPr>
                <a:t>ước</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chung</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err="1">
                  <a:solidFill>
                    <a:srgbClr val="FF0000"/>
                  </a:solidFill>
                  <a:latin typeface="Arial" panose="020B0604020202020204" pitchFamily="34" charset="0"/>
                  <a:cs typeface="Arial" panose="020B0604020202020204" pitchFamily="34" charset="0"/>
                </a:rPr>
                <a:t>của</a:t>
              </a:r>
              <a:r>
                <a:rPr lang="en-US" altLang="en-US" sz="2600" b="1" dirty="0">
                  <a:solidFill>
                    <a:srgbClr val="FF0000"/>
                  </a:solidFill>
                  <a:latin typeface="Arial" panose="020B0604020202020204" pitchFamily="34" charset="0"/>
                  <a:cs typeface="Arial" panose="020B0604020202020204" pitchFamily="34" charset="0"/>
                </a:rPr>
                <a:t> a </a:t>
              </a:r>
              <a:r>
                <a:rPr lang="en-US" altLang="en-US" sz="2600" b="1" dirty="0" err="1">
                  <a:solidFill>
                    <a:srgbClr val="FF0000"/>
                  </a:solidFill>
                  <a:latin typeface="Arial" panose="020B0604020202020204" pitchFamily="34" charset="0"/>
                  <a:cs typeface="Arial" panose="020B0604020202020204" pitchFamily="34" charset="0"/>
                </a:rPr>
                <a:t>va</a:t>
              </a:r>
              <a:r>
                <a:rPr lang="en-US" altLang="en-US" sz="2600" b="1" dirty="0">
                  <a:solidFill>
                    <a:srgbClr val="FF0000"/>
                  </a:solidFill>
                  <a:latin typeface="Arial" panose="020B0604020202020204" pitchFamily="34" charset="0"/>
                  <a:cs typeface="Arial" panose="020B0604020202020204" pitchFamily="34" charset="0"/>
                </a:rPr>
                <a:t>̀ b </a:t>
              </a:r>
              <a:r>
                <a:rPr lang="en-US" altLang="en-US" sz="2600" b="1" dirty="0" err="1">
                  <a:solidFill>
                    <a:srgbClr val="FF0000"/>
                  </a:solidFill>
                  <a:latin typeface="Arial" panose="020B0604020202020204" pitchFamily="34" charset="0"/>
                  <a:cs typeface="Arial" panose="020B0604020202020204" pitchFamily="34" charset="0"/>
                </a:rPr>
                <a:t>là</a:t>
              </a:r>
              <a:r>
                <a:rPr lang="en-US" altLang="en-US" sz="2600" b="1" dirty="0">
                  <a:solidFill>
                    <a:srgbClr val="FF0000"/>
                  </a:solidFill>
                  <a:latin typeface="Arial" panose="020B0604020202020204" pitchFamily="34" charset="0"/>
                  <a:cs typeface="Arial" panose="020B0604020202020204" pitchFamily="34" charset="0"/>
                </a:rPr>
                <a:t>: </a:t>
              </a:r>
            </a:p>
            <a:p>
              <a:pPr fontAlgn="base">
                <a:lnSpc>
                  <a:spcPct val="100000"/>
                </a:lnSpc>
                <a:spcBef>
                  <a:spcPct val="0"/>
                </a:spcBef>
                <a:spcAft>
                  <a:spcPct val="0"/>
                </a:spcAft>
                <a:buFontTx/>
                <a:buNone/>
                <a:defRPr/>
              </a:pPr>
              <a:r>
                <a:rPr lang="en-US" altLang="en-US" sz="2600" b="1" dirty="0">
                  <a:solidFill>
                    <a:srgbClr val="0070C0"/>
                  </a:solidFill>
                  <a:latin typeface="Arial" panose="020B0604020202020204" pitchFamily="34" charset="0"/>
                  <a:cs typeface="Arial" panose="020B0604020202020204" pitchFamily="34" charset="0"/>
                </a:rPr>
                <a:t>  A. 10, 15</a:t>
              </a:r>
              <a:r>
                <a:rPr lang="en-US" altLang="en-US" sz="2600" b="1" dirty="0">
                  <a:solidFill>
                    <a:srgbClr val="FF0000"/>
                  </a:solidFill>
                  <a:latin typeface="Arial" panose="020B0604020202020204" pitchFamily="34" charset="0"/>
                  <a:cs typeface="Arial" panose="020B0604020202020204" pitchFamily="34" charset="0"/>
                </a:rPr>
                <a:t> 	       </a:t>
              </a:r>
              <a:r>
                <a:rPr lang="en-US" altLang="en-US" sz="2600" b="1" dirty="0">
                  <a:solidFill>
                    <a:srgbClr val="0070C0"/>
                  </a:solidFill>
                  <a:latin typeface="Arial" panose="020B0604020202020204" pitchFamily="34" charset="0"/>
                  <a:cs typeface="Arial" panose="020B0604020202020204" pitchFamily="34" charset="0"/>
                </a:rPr>
                <a:t>B. 10, 30        C. 10, 15, 30  </a:t>
              </a:r>
            </a:p>
          </p:txBody>
        </p:sp>
      </p:grpSp>
      <p:pic>
        <p:nvPicPr>
          <p:cNvPr id="8" name="Picture 100" descr="A picture containing leaf, fern&#10;&#10;Description automatically generated">
            <a:extLst>
              <a:ext uri="{FF2B5EF4-FFF2-40B4-BE49-F238E27FC236}">
                <a16:creationId xmlns="" xmlns:a16="http://schemas.microsoft.com/office/drawing/2014/main" id="{59AA141D-A882-4466-B84B-71C3C9B4D85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6411516" y="2328874"/>
            <a:ext cx="14287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9" descr="A picture containing leaf, fern&#10;&#10;Description automatically generated">
            <a:extLst>
              <a:ext uri="{FF2B5EF4-FFF2-40B4-BE49-F238E27FC236}">
                <a16:creationId xmlns="" xmlns:a16="http://schemas.microsoft.com/office/drawing/2014/main" id="{6E28D4AF-5F0D-4E7C-847A-4DBA460FE1E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74206" y="2095504"/>
            <a:ext cx="14287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2" descr="A picture containing animal, invertebrate, arthropod&#10;&#10;Description automatically generated">
            <a:extLst>
              <a:ext uri="{FF2B5EF4-FFF2-40B4-BE49-F238E27FC236}">
                <a16:creationId xmlns="" xmlns:a16="http://schemas.microsoft.com/office/drawing/2014/main" id="{88F15F67-3E77-4AD7-BEDA-BF8B221A408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728411">
            <a:off x="8523686" y="4662488"/>
            <a:ext cx="398859"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3">
            <a:extLst>
              <a:ext uri="{FF2B5EF4-FFF2-40B4-BE49-F238E27FC236}">
                <a16:creationId xmlns="" xmlns:a16="http://schemas.microsoft.com/office/drawing/2014/main" id="{6F3A003F-0A6F-4CAB-9152-AB7E18331E4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04347" y="3876675"/>
            <a:ext cx="5619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 xmlns:a16="http://schemas.microsoft.com/office/drawing/2014/main" id="{C94E9096-2D9C-4D40-B01F-7908FAB4E0E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51549" y="4516438"/>
            <a:ext cx="2393156"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picture containing outdoor&#10;&#10;Description automatically generated">
            <a:extLst>
              <a:ext uri="{FF2B5EF4-FFF2-40B4-BE49-F238E27FC236}">
                <a16:creationId xmlns="" xmlns:a16="http://schemas.microsoft.com/office/drawing/2014/main" id="{8ED849B5-B28F-4D74-9FC6-08DCB4C30400}"/>
              </a:ext>
            </a:extLst>
          </p:cNvPr>
          <p:cNvPicPr>
            <a:picLocks noChangeAspect="1"/>
          </p:cNvPicPr>
          <p:nvPr/>
        </p:nvPicPr>
        <p:blipFill>
          <a:blip r:embed="rId11">
            <a:duotone>
              <a:schemeClr val="accent5">
                <a:shade val="45000"/>
                <a:satMod val="135000"/>
              </a:schemeClr>
              <a:prstClr val="white"/>
            </a:duotone>
          </a:blip>
          <a:stretch>
            <a:fillRect/>
          </a:stretch>
        </p:blipFill>
        <p:spPr>
          <a:xfrm>
            <a:off x="6359971" y="1582969"/>
            <a:ext cx="2525906" cy="4774365"/>
          </a:xfrm>
          <a:prstGeom prst="rect">
            <a:avLst/>
          </a:prstGeom>
        </p:spPr>
      </p:pic>
      <p:grpSp>
        <p:nvGrpSpPr>
          <p:cNvPr id="14" name="Group 13">
            <a:extLst>
              <a:ext uri="{FF2B5EF4-FFF2-40B4-BE49-F238E27FC236}">
                <a16:creationId xmlns="" xmlns:a16="http://schemas.microsoft.com/office/drawing/2014/main" id="{EE38072A-D296-4851-BAF8-BCF4FE70F9A6}"/>
              </a:ext>
            </a:extLst>
          </p:cNvPr>
          <p:cNvGrpSpPr>
            <a:grpSpLocks/>
          </p:cNvGrpSpPr>
          <p:nvPr/>
        </p:nvGrpSpPr>
        <p:grpSpPr bwMode="auto">
          <a:xfrm>
            <a:off x="5937648" y="52388"/>
            <a:ext cx="3150394" cy="2692400"/>
            <a:chOff x="7367240" y="-61157"/>
            <a:chExt cx="5008074" cy="3210791"/>
          </a:xfrm>
        </p:grpSpPr>
        <p:pic>
          <p:nvPicPr>
            <p:cNvPr id="15" name="Picture 10">
              <a:extLst>
                <a:ext uri="{FF2B5EF4-FFF2-40B4-BE49-F238E27FC236}">
                  <a16:creationId xmlns="" xmlns:a16="http://schemas.microsoft.com/office/drawing/2014/main" id="{045153FA-2BD4-4687-BF43-89D4CCE7035D}"/>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23">
              <a:extLst>
                <a:ext uri="{FF2B5EF4-FFF2-40B4-BE49-F238E27FC236}">
                  <a16:creationId xmlns="" xmlns:a16="http://schemas.microsoft.com/office/drawing/2014/main" id="{64361428-69EE-4E89-BCEE-25B7C81306CE}"/>
                </a:ext>
              </a:extLst>
            </p:cNvPr>
            <p:cNvSpPr txBox="1">
              <a:spLocks noChangeArrowheads="1"/>
            </p:cNvSpPr>
            <p:nvPr/>
          </p:nvSpPr>
          <p:spPr bwMode="auto">
            <a:xfrm>
              <a:off x="8251258" y="1071777"/>
              <a:ext cx="3051521" cy="113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b="1" dirty="0">
                  <a:solidFill>
                    <a:prstClr val="white"/>
                  </a:solidFill>
                  <a:latin typeface="Times New Roman" panose="02020603050405020304" pitchFamily="18" charset="0"/>
                  <a:cs typeface="Tahoma" panose="020B0604030504040204" pitchFamily="34" charset="0"/>
                </a:rPr>
                <a:t>   C. 10, 15, 30</a:t>
              </a:r>
            </a:p>
          </p:txBody>
        </p:sp>
      </p:grpSp>
      <p:pic>
        <p:nvPicPr>
          <p:cNvPr id="17" name="Picture 16">
            <a:extLst>
              <a:ext uri="{FF2B5EF4-FFF2-40B4-BE49-F238E27FC236}">
                <a16:creationId xmlns="" xmlns:a16="http://schemas.microsoft.com/office/drawing/2014/main" id="{1FB8559F-40DC-416E-BCDA-47AD65ECBF40}"/>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851549" y="4516438"/>
            <a:ext cx="2393156"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 xmlns:a16="http://schemas.microsoft.com/office/drawing/2014/main" id="{F1EEE337-F3BE-4256-952E-823D562C9BD8}"/>
              </a:ext>
            </a:extLst>
          </p:cNvPr>
          <p:cNvSpPr/>
          <p:nvPr/>
        </p:nvSpPr>
        <p:spPr>
          <a:xfrm>
            <a:off x="165498" y="6157924"/>
            <a:ext cx="2091928"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defRPr/>
            </a:pPr>
            <a:r>
              <a:rPr lang="en-US" altLang="en-US">
                <a:solidFill>
                  <a:prstClr val="black"/>
                </a:solidFill>
                <a:latin typeface="Tahoma" pitchFamily="34" charset="0"/>
                <a:cs typeface="Tahoma" pitchFamily="34" charset="0"/>
              </a:rPr>
              <a:t>CƠN M</a:t>
            </a:r>
            <a:r>
              <a:rPr lang="vi-VN" altLang="en-US">
                <a:solidFill>
                  <a:prstClr val="black"/>
                </a:solidFill>
                <a:latin typeface="Tahoma" pitchFamily="34" charset="0"/>
                <a:cs typeface="Tahoma" pitchFamily="34" charset="0"/>
              </a:rPr>
              <a:t>Ư</a:t>
            </a:r>
            <a:r>
              <a:rPr lang="en-US" altLang="en-US">
                <a:solidFill>
                  <a:prstClr val="black"/>
                </a:solidFill>
                <a:latin typeface="Tahoma" pitchFamily="34" charset="0"/>
                <a:cs typeface="Tahoma" pitchFamily="34" charset="0"/>
              </a:rPr>
              <a:t>A SỐ 3 …</a:t>
            </a:r>
          </a:p>
        </p:txBody>
      </p:sp>
    </p:spTree>
    <p:extLst>
      <p:ext uri="{BB962C8B-B14F-4D97-AF65-F5344CB8AC3E}">
        <p14:creationId xmlns:p14="http://schemas.microsoft.com/office/powerpoint/2010/main" val="103508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3"/>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2000" fill="hold"/>
                                        <p:tgtEl>
                                          <p:spTgt spid="14"/>
                                        </p:tgtEl>
                                        <p:attrNameLst>
                                          <p:attrName>ppt_x</p:attrName>
                                        </p:attrNameLst>
                                      </p:cBhvr>
                                      <p:tavLst>
                                        <p:tav tm="0">
                                          <p:val>
                                            <p:strVal val="1+#ppt_w/2"/>
                                          </p:val>
                                        </p:tav>
                                        <p:tav tm="100000">
                                          <p:val>
                                            <p:strVal val="#ppt_x"/>
                                          </p:val>
                                        </p:tav>
                                      </p:tavLst>
                                    </p:anim>
                                    <p:anim calcmode="lin" valueType="num">
                                      <p:cBhvr additive="base">
                                        <p:cTn id="21" dur="2000" fill="hold"/>
                                        <p:tgtEl>
                                          <p:spTgt spid="14"/>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2" presetClass="entr" presetSubtype="1"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up)">
                                      <p:cBhvr>
                                        <p:cTn id="25" dur="20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2" name="rain sound.wav"/>
                                        </p:tgtEl>
                                      </p:cMediaNode>
                                    </p:audio>
                                  </p:subTnLst>
                                </p:cTn>
                              </p:par>
                              <p:par>
                                <p:cTn id="26" presetID="35" presetClass="path" presetSubtype="0" accel="50000" decel="50000" fill="hold" nodeType="withEffect">
                                  <p:stCondLst>
                                    <p:cond delay="0"/>
                                  </p:stCondLst>
                                  <p:childTnLst>
                                    <p:animMotion origin="layout" path="M -4.79167E-6 7.40741E-7 L -0.1082 7.40741E-7 " pathEditMode="relative" rAng="0" ptsTypes="AA">
                                      <p:cBhvr>
                                        <p:cTn id="27" dur="5000" fill="hold"/>
                                        <p:tgtEl>
                                          <p:spTgt spid="3"/>
                                        </p:tgtEl>
                                        <p:attrNameLst>
                                          <p:attrName>ppt_x</p:attrName>
                                          <p:attrName>ppt_y</p:attrName>
                                        </p:attrNameLst>
                                      </p:cBhvr>
                                      <p:rCtr x="-5417" y="0"/>
                                    </p:animMotion>
                                  </p:childTnLst>
                                </p:cTn>
                              </p:par>
                              <p:par>
                                <p:cTn id="28" presetID="22" presetClass="exit" presetSubtype="1" fill="hold" nodeType="withEffect">
                                  <p:stCondLst>
                                    <p:cond delay="5500"/>
                                  </p:stCondLst>
                                  <p:childTnLst>
                                    <p:animEffect transition="out" filter="wipe(up)">
                                      <p:cBhvr>
                                        <p:cTn id="29" dur="2000"/>
                                        <p:tgtEl>
                                          <p:spTgt spid="13"/>
                                        </p:tgtEl>
                                      </p:cBhvr>
                                    </p:animEffect>
                                    <p:set>
                                      <p:cBhvr>
                                        <p:cTn id="30" dur="1" fill="hold">
                                          <p:stCondLst>
                                            <p:cond delay="1999"/>
                                          </p:stCondLst>
                                        </p:cTn>
                                        <p:tgtEl>
                                          <p:spTgt spid="13"/>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yay.wav"/>
                                        </p:tgtEl>
                                      </p:cMediaNode>
                                    </p:audio>
                                  </p:subTnLst>
                                </p:cTn>
                              </p:par>
                              <p:par>
                                <p:cTn id="31" presetID="1" presetClass="exit" presetSubtype="0" fill="hold" nodeType="withEffect">
                                  <p:stCondLst>
                                    <p:cond delay="550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ntr" presetSubtype="0" fill="hold" nodeType="withEffect">
                                  <p:stCondLst>
                                    <p:cond delay="550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Tinh Tế">
            <a:extLst>
              <a:ext uri="{FF2B5EF4-FFF2-40B4-BE49-F238E27FC236}">
                <a16:creationId xmlns="" xmlns:a16="http://schemas.microsoft.com/office/drawing/2014/main" id="{5CBA7119-082E-402C-8867-007ECEEFD0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lose up of a logo&#10;&#10;Description automatically generated">
            <a:extLst>
              <a:ext uri="{FF2B5EF4-FFF2-40B4-BE49-F238E27FC236}">
                <a16:creationId xmlns="" xmlns:a16="http://schemas.microsoft.com/office/drawing/2014/main" id="{ACF57A2E-03F4-4E48-AC7B-243198DE14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82517" y="4397375"/>
            <a:ext cx="7756922"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0" descr="A picture containing leaf, fern&#10;&#10;Description automatically generated">
            <a:extLst>
              <a:ext uri="{FF2B5EF4-FFF2-40B4-BE49-F238E27FC236}">
                <a16:creationId xmlns="" xmlns:a16="http://schemas.microsoft.com/office/drawing/2014/main" id="{EE0CAF8D-1D43-4C7F-A7CB-50196D8D5F7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H="1">
            <a:off x="6411516" y="2328874"/>
            <a:ext cx="14287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9" descr="A picture containing leaf, fern&#10;&#10;Description automatically generated">
            <a:extLst>
              <a:ext uri="{FF2B5EF4-FFF2-40B4-BE49-F238E27FC236}">
                <a16:creationId xmlns="" xmlns:a16="http://schemas.microsoft.com/office/drawing/2014/main" id="{21C49A84-8740-45EA-9A3A-113B7572C50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74206" y="2095504"/>
            <a:ext cx="14287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2" descr="A picture containing animal, invertebrate, arthropod&#10;&#10;Description automatically generated">
            <a:extLst>
              <a:ext uri="{FF2B5EF4-FFF2-40B4-BE49-F238E27FC236}">
                <a16:creationId xmlns="" xmlns:a16="http://schemas.microsoft.com/office/drawing/2014/main" id="{F9704E94-90BB-43DF-B925-04A6DB4A2D4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728411">
            <a:off x="8523686" y="4662488"/>
            <a:ext cx="398859"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3">
            <a:extLst>
              <a:ext uri="{FF2B5EF4-FFF2-40B4-BE49-F238E27FC236}">
                <a16:creationId xmlns="" xmlns:a16="http://schemas.microsoft.com/office/drawing/2014/main" id="{7364FD22-B041-4ED5-85BE-DB6D91DC514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04347" y="3876675"/>
            <a:ext cx="5619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outdoor&#10;&#10;Description automatically generated">
            <a:extLst>
              <a:ext uri="{FF2B5EF4-FFF2-40B4-BE49-F238E27FC236}">
                <a16:creationId xmlns="" xmlns:a16="http://schemas.microsoft.com/office/drawing/2014/main" id="{ABD3B80F-51D3-4F26-8F50-7DFC8726016F}"/>
              </a:ext>
            </a:extLst>
          </p:cNvPr>
          <p:cNvPicPr>
            <a:picLocks noChangeAspect="1"/>
          </p:cNvPicPr>
          <p:nvPr/>
        </p:nvPicPr>
        <p:blipFill>
          <a:blip r:embed="rId9">
            <a:duotone>
              <a:schemeClr val="accent5">
                <a:shade val="45000"/>
                <a:satMod val="135000"/>
              </a:schemeClr>
              <a:prstClr val="white"/>
            </a:duotone>
          </a:blip>
          <a:stretch>
            <a:fillRect/>
          </a:stretch>
        </p:blipFill>
        <p:spPr>
          <a:xfrm>
            <a:off x="6359971" y="1582969"/>
            <a:ext cx="2525906" cy="4774365"/>
          </a:xfrm>
          <a:prstGeom prst="rect">
            <a:avLst/>
          </a:prstGeom>
        </p:spPr>
      </p:pic>
      <p:pic>
        <p:nvPicPr>
          <p:cNvPr id="10" name="Picture 9">
            <a:extLst>
              <a:ext uri="{FF2B5EF4-FFF2-40B4-BE49-F238E27FC236}">
                <a16:creationId xmlns="" xmlns:a16="http://schemas.microsoft.com/office/drawing/2014/main" id="{6F9AC2D4-9A99-4032-BCB6-CBBF4C6134E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51549" y="4516438"/>
            <a:ext cx="2393156"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 xmlns:a16="http://schemas.microsoft.com/office/drawing/2014/main" id="{6F39A7A0-6107-4686-8B77-58315EDE64AB}"/>
              </a:ext>
            </a:extLst>
          </p:cNvPr>
          <p:cNvSpPr/>
          <p:nvPr/>
        </p:nvSpPr>
        <p:spPr>
          <a:xfrm>
            <a:off x="165498" y="6157924"/>
            <a:ext cx="2091928" cy="554037"/>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defRPr/>
            </a:pPr>
            <a:r>
              <a:rPr lang="en-US" altLang="en-US">
                <a:solidFill>
                  <a:prstClr val="black"/>
                </a:solidFill>
                <a:latin typeface="Tahoma" pitchFamily="34" charset="0"/>
                <a:cs typeface="Tahoma" pitchFamily="34" charset="0"/>
              </a:rPr>
              <a:t>CƠN M</a:t>
            </a:r>
            <a:r>
              <a:rPr lang="vi-VN" altLang="en-US">
                <a:solidFill>
                  <a:prstClr val="black"/>
                </a:solidFill>
                <a:latin typeface="Tahoma" pitchFamily="34" charset="0"/>
                <a:cs typeface="Tahoma" pitchFamily="34" charset="0"/>
              </a:rPr>
              <a:t>Ư</a:t>
            </a:r>
            <a:r>
              <a:rPr lang="en-US" altLang="en-US">
                <a:solidFill>
                  <a:prstClr val="black"/>
                </a:solidFill>
                <a:latin typeface="Tahoma" pitchFamily="34" charset="0"/>
                <a:cs typeface="Tahoma" pitchFamily="34" charset="0"/>
              </a:rPr>
              <a:t>A CUỐI …</a:t>
            </a:r>
          </a:p>
        </p:txBody>
      </p:sp>
      <p:pic>
        <p:nvPicPr>
          <p:cNvPr id="12" name="Skip_To_My_Lou">
            <a:hlinkClick r:id="" action="ppaction://media"/>
            <a:extLst>
              <a:ext uri="{FF2B5EF4-FFF2-40B4-BE49-F238E27FC236}">
                <a16:creationId xmlns="" xmlns:a16="http://schemas.microsoft.com/office/drawing/2014/main" id="{DCF8493F-A439-46DB-8CA8-F3832AA4F1D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44001" y="4029082"/>
            <a:ext cx="365522"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 xmlns:a16="http://schemas.microsoft.com/office/drawing/2014/main" id="{050893DA-CD9A-4871-B560-060F1B999E66}"/>
              </a:ext>
            </a:extLst>
          </p:cNvPr>
          <p:cNvGrpSpPr/>
          <p:nvPr/>
        </p:nvGrpSpPr>
        <p:grpSpPr>
          <a:xfrm>
            <a:off x="-53825" y="117478"/>
            <a:ext cx="5153274" cy="2283922"/>
            <a:chOff x="-71766" y="117478"/>
            <a:chExt cx="6871032" cy="2283922"/>
          </a:xfrm>
        </p:grpSpPr>
        <p:pic>
          <p:nvPicPr>
            <p:cNvPr id="14" name="Picture 34">
              <a:extLst>
                <a:ext uri="{FF2B5EF4-FFF2-40B4-BE49-F238E27FC236}">
                  <a16:creationId xmlns="" xmlns:a16="http://schemas.microsoft.com/office/drawing/2014/main" id="{E8BFB460-5569-4200-B1A3-157876682B88}"/>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1766" y="117478"/>
              <a:ext cx="6871032" cy="228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41">
              <a:extLst>
                <a:ext uri="{FF2B5EF4-FFF2-40B4-BE49-F238E27FC236}">
                  <a16:creationId xmlns="" xmlns:a16="http://schemas.microsoft.com/office/drawing/2014/main" id="{3E81EAE7-F2CE-4F70-B613-F767AF4EA924}"/>
                </a:ext>
              </a:extLst>
            </p:cNvPr>
            <p:cNvSpPr txBox="1">
              <a:spLocks noChangeArrowheads="1"/>
            </p:cNvSpPr>
            <p:nvPr/>
          </p:nvSpPr>
          <p:spPr bwMode="auto">
            <a:xfrm>
              <a:off x="630810" y="418744"/>
              <a:ext cx="589124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sz="2400" b="1" i="1" dirty="0" err="1">
                  <a:solidFill>
                    <a:srgbClr val="1F4E79"/>
                  </a:solidFill>
                  <a:latin typeface="Arial" panose="020B0604020202020204" pitchFamily="34" charset="0"/>
                  <a:cs typeface="Arial" panose="020B0604020202020204" pitchFamily="34" charset="0"/>
                </a:rPr>
                <a:t>Câu</a:t>
              </a:r>
              <a:r>
                <a:rPr lang="en-US" altLang="en-US" sz="2400" b="1" i="1" dirty="0">
                  <a:solidFill>
                    <a:srgbClr val="1F4E79"/>
                  </a:solidFill>
                  <a:latin typeface="Arial" panose="020B0604020202020204" pitchFamily="34" charset="0"/>
                  <a:cs typeface="Arial" panose="020B0604020202020204" pitchFamily="34" charset="0"/>
                </a:rPr>
                <a:t> 4.</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Kết</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qu</a:t>
              </a:r>
              <a:r>
                <a:rPr lang="en-US" altLang="en-US" sz="2400" b="1" dirty="0">
                  <a:solidFill>
                    <a:srgbClr val="FF0000"/>
                  </a:solidFill>
                  <a:latin typeface="Arial" panose="020B0604020202020204" pitchFamily="34" charset="0"/>
                  <a:cs typeface="Arial" panose="020B0604020202020204" pitchFamily="34" charset="0"/>
                </a:rPr>
                <a:t>ả </a:t>
              </a:r>
              <a:r>
                <a:rPr lang="en-US" altLang="en-US" sz="2400" b="1" dirty="0" err="1">
                  <a:solidFill>
                    <a:srgbClr val="FF0000"/>
                  </a:solidFill>
                  <a:latin typeface="Arial" panose="020B0604020202020204" pitchFamily="34" charset="0"/>
                  <a:cs typeface="Arial" panose="020B0604020202020204" pitchFamily="34" charset="0"/>
                </a:rPr>
                <a:t>phân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tích</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1F4E79"/>
                  </a:solidFill>
                  <a:latin typeface="Arial" panose="020B0604020202020204" pitchFamily="34" charset="0"/>
                  <a:cs typeface="Arial" panose="020B0604020202020204" pitchFamily="34" charset="0"/>
                </a:rPr>
                <a:t>48</a:t>
              </a:r>
              <a:r>
                <a:rPr lang="en-US" altLang="en-US" sz="2400" b="1" dirty="0">
                  <a:solidFill>
                    <a:srgbClr val="FF0000"/>
                  </a:solidFill>
                  <a:latin typeface="Arial" panose="020B0604020202020204" pitchFamily="34" charset="0"/>
                  <a:cs typeface="Arial" panose="020B0604020202020204" pitchFamily="34" charset="0"/>
                </a:rPr>
                <a:t> ra </a:t>
              </a:r>
              <a:r>
                <a:rPr lang="en-US" altLang="en-US" sz="2400" b="1" dirty="0" err="1">
                  <a:solidFill>
                    <a:srgbClr val="FF0000"/>
                  </a:solidFill>
                  <a:latin typeface="Arial" panose="020B0604020202020204" pitchFamily="34" charset="0"/>
                  <a:cs typeface="Arial" panose="020B0604020202020204" pitchFamily="34" charset="0"/>
                </a:rPr>
                <a:t>thừa</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sô</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nguyên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tô</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bằng</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1F4E79"/>
                  </a:solidFill>
                  <a:latin typeface="Arial" panose="020B0604020202020204" pitchFamily="34" charset="0"/>
                  <a:cs typeface="Arial" panose="020B0604020202020204" pitchFamily="34" charset="0"/>
                </a:rPr>
                <a:t>2</a:t>
              </a:r>
              <a:r>
                <a:rPr lang="en-US" altLang="en-US" sz="2400" b="1" baseline="30000" dirty="0">
                  <a:solidFill>
                    <a:srgbClr val="1F4E79"/>
                  </a:solidFill>
                  <a:latin typeface="Arial" panose="020B0604020202020204" pitchFamily="34" charset="0"/>
                  <a:cs typeface="Arial" panose="020B0604020202020204" pitchFamily="34" charset="0"/>
                </a:rPr>
                <a:t>3</a:t>
              </a:r>
              <a:r>
                <a:rPr lang="en-US" altLang="en-US" sz="2400" b="1" dirty="0">
                  <a:solidFill>
                    <a:srgbClr val="1F4E79"/>
                  </a:solidFill>
                  <a:latin typeface="Arial" panose="020B0604020202020204" pitchFamily="34" charset="0"/>
                  <a:cs typeface="Arial" panose="020B0604020202020204" pitchFamily="34" charset="0"/>
                </a:rPr>
                <a:t>. 6 </a:t>
              </a:r>
              <a:r>
                <a:rPr lang="en-US" altLang="en-US" sz="2400" b="1" dirty="0" err="1">
                  <a:solidFill>
                    <a:srgbClr val="FF0000"/>
                  </a:solidFill>
                  <a:latin typeface="Arial" panose="020B0604020202020204" pitchFamily="34" charset="0"/>
                  <a:cs typeface="Arial" panose="020B0604020202020204" pitchFamily="34" charset="0"/>
                </a:rPr>
                <a:t>đúng</a:t>
              </a:r>
              <a:r>
                <a:rPr lang="en-US" altLang="en-US" sz="2400" b="1" dirty="0">
                  <a:solidFill>
                    <a:srgbClr val="FF0000"/>
                  </a:solidFill>
                  <a:latin typeface="Arial" panose="020B0604020202020204" pitchFamily="34" charset="0"/>
                  <a:cs typeface="Arial" panose="020B0604020202020204" pitchFamily="34" charset="0"/>
                </a:rPr>
                <a:t> hay </a:t>
              </a:r>
              <a:r>
                <a:rPr lang="en-US" altLang="en-US" sz="2400" b="1" dirty="0" err="1">
                  <a:solidFill>
                    <a:srgbClr val="FF0000"/>
                  </a:solidFill>
                  <a:latin typeface="Arial" panose="020B0604020202020204" pitchFamily="34" charset="0"/>
                  <a:cs typeface="Arial" panose="020B0604020202020204" pitchFamily="34" charset="0"/>
                </a:rPr>
                <a:t>sai</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0070C0"/>
                  </a:solidFill>
                  <a:latin typeface="Arial" panose="020B0604020202020204" pitchFamily="34" charset="0"/>
                  <a:cs typeface="Arial" panose="020B0604020202020204" pitchFamily="34" charset="0"/>
                </a:rPr>
                <a:t>   </a:t>
              </a:r>
            </a:p>
            <a:p>
              <a:pPr fontAlgn="base">
                <a:lnSpc>
                  <a:spcPct val="100000"/>
                </a:lnSpc>
                <a:spcBef>
                  <a:spcPct val="0"/>
                </a:spcBef>
                <a:spcAft>
                  <a:spcPct val="0"/>
                </a:spcAft>
                <a:buFontTx/>
                <a:buNone/>
                <a:defRPr/>
              </a:pPr>
              <a:r>
                <a:rPr lang="en-US" altLang="en-US" sz="2400" b="1" dirty="0">
                  <a:solidFill>
                    <a:srgbClr val="0070C0"/>
                  </a:solidFill>
                  <a:latin typeface="Arial" panose="020B0604020202020204" pitchFamily="34" charset="0"/>
                  <a:cs typeface="Arial" panose="020B0604020202020204" pitchFamily="34" charset="0"/>
                </a:rPr>
                <a:t>         </a:t>
              </a:r>
            </a:p>
            <a:p>
              <a:pPr fontAlgn="base">
                <a:lnSpc>
                  <a:spcPct val="100000"/>
                </a:lnSpc>
                <a:spcBef>
                  <a:spcPct val="0"/>
                </a:spcBef>
                <a:spcAft>
                  <a:spcPct val="0"/>
                </a:spcAft>
                <a:buFontTx/>
                <a:buNone/>
                <a:defRPr/>
              </a:pPr>
              <a:r>
                <a:rPr lang="en-US" altLang="en-US" sz="2400" b="1" dirty="0">
                  <a:solidFill>
                    <a:srgbClr val="0070C0"/>
                  </a:solidFill>
                  <a:latin typeface="Arial" panose="020B0604020202020204" pitchFamily="34" charset="0"/>
                  <a:cs typeface="Arial" panose="020B0604020202020204" pitchFamily="34" charset="0"/>
                </a:rPr>
                <a:t>            A. </a:t>
              </a:r>
              <a:r>
                <a:rPr lang="en-US" altLang="en-US" sz="2400" b="1" dirty="0" err="1">
                  <a:solidFill>
                    <a:srgbClr val="0070C0"/>
                  </a:solidFill>
                  <a:latin typeface="Arial" panose="020B0604020202020204" pitchFamily="34" charset="0"/>
                  <a:cs typeface="Arial" panose="020B0604020202020204" pitchFamily="34" charset="0"/>
                </a:rPr>
                <a:t>Đúng</a:t>
              </a:r>
              <a:r>
                <a:rPr lang="vi-VN" altLang="en-US" sz="2400" b="1" dirty="0">
                  <a:solidFill>
                    <a:srgbClr val="0070C0"/>
                  </a:solidFill>
                  <a:latin typeface="Arial" panose="020B0604020202020204" pitchFamily="34" charset="0"/>
                  <a:cs typeface="Arial" panose="020B0604020202020204" pitchFamily="34" charset="0"/>
                </a:rPr>
                <a:t> </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a:solidFill>
                    <a:srgbClr val="0070C0"/>
                  </a:solidFill>
                  <a:latin typeface="Arial" panose="020B0604020202020204" pitchFamily="34" charset="0"/>
                  <a:cs typeface="Arial" panose="020B0604020202020204" pitchFamily="34" charset="0"/>
                </a:rPr>
                <a:t>B. Sai</a:t>
              </a:r>
            </a:p>
          </p:txBody>
        </p:sp>
      </p:grpSp>
      <p:grpSp>
        <p:nvGrpSpPr>
          <p:cNvPr id="16" name="Group 15">
            <a:extLst>
              <a:ext uri="{FF2B5EF4-FFF2-40B4-BE49-F238E27FC236}">
                <a16:creationId xmlns="" xmlns:a16="http://schemas.microsoft.com/office/drawing/2014/main" id="{47E0C59B-59A8-423F-84ED-020B6E28B337}"/>
              </a:ext>
            </a:extLst>
          </p:cNvPr>
          <p:cNvGrpSpPr/>
          <p:nvPr/>
        </p:nvGrpSpPr>
        <p:grpSpPr>
          <a:xfrm>
            <a:off x="5382385" y="-180975"/>
            <a:ext cx="3843338" cy="3243263"/>
            <a:chOff x="7176514" y="-180976"/>
            <a:chExt cx="5124450" cy="3243263"/>
          </a:xfrm>
        </p:grpSpPr>
        <p:grpSp>
          <p:nvGrpSpPr>
            <p:cNvPr id="17" name="Group 15">
              <a:extLst>
                <a:ext uri="{FF2B5EF4-FFF2-40B4-BE49-F238E27FC236}">
                  <a16:creationId xmlns="" xmlns:a16="http://schemas.microsoft.com/office/drawing/2014/main" id="{CD461E29-EC2B-4FA1-A6FF-1DE7DA2FC6CE}"/>
                </a:ext>
              </a:extLst>
            </p:cNvPr>
            <p:cNvGrpSpPr>
              <a:grpSpLocks/>
            </p:cNvGrpSpPr>
            <p:nvPr/>
          </p:nvGrpSpPr>
          <p:grpSpPr bwMode="auto">
            <a:xfrm>
              <a:off x="7176514" y="-180976"/>
              <a:ext cx="5124450" cy="3243263"/>
              <a:chOff x="7367240" y="-61157"/>
              <a:chExt cx="5008074" cy="3210791"/>
            </a:xfrm>
          </p:grpSpPr>
          <p:pic>
            <p:nvPicPr>
              <p:cNvPr id="19" name="Picture 10">
                <a:extLst>
                  <a:ext uri="{FF2B5EF4-FFF2-40B4-BE49-F238E27FC236}">
                    <a16:creationId xmlns="" xmlns:a16="http://schemas.microsoft.com/office/drawing/2014/main" id="{BA0536D6-6662-493F-99EB-C0CBE1B6DCCE}"/>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25210">
                <a:off x="7367240" y="-61157"/>
                <a:ext cx="5008074" cy="321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23">
                <a:extLst>
                  <a:ext uri="{FF2B5EF4-FFF2-40B4-BE49-F238E27FC236}">
                    <a16:creationId xmlns="" xmlns:a16="http://schemas.microsoft.com/office/drawing/2014/main" id="{983AB3D8-FD33-4F99-88CE-CA4BB9AB4ED8}"/>
                  </a:ext>
                </a:extLst>
              </p:cNvPr>
              <p:cNvSpPr txBox="1">
                <a:spLocks noChangeArrowheads="1"/>
              </p:cNvSpPr>
              <p:nvPr/>
            </p:nvSpPr>
            <p:spPr bwMode="auto">
              <a:xfrm>
                <a:off x="8251258" y="898706"/>
                <a:ext cx="3750825" cy="51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0"/>
                  </a:spcBef>
                  <a:spcAft>
                    <a:spcPct val="0"/>
                  </a:spcAft>
                  <a:buFontTx/>
                  <a:buNone/>
                  <a:defRPr/>
                </a:pPr>
                <a:endParaRPr lang="en-US" altLang="en-US" b="1">
                  <a:solidFill>
                    <a:srgbClr val="FFFFFF"/>
                  </a:solidFill>
                  <a:latin typeface="Times New Roman" panose="02020603050405020304" pitchFamily="18" charset="0"/>
                  <a:cs typeface="Tahoma" panose="020B0604030504040204" pitchFamily="34" charset="0"/>
                </a:endParaRPr>
              </a:p>
            </p:txBody>
          </p:sp>
        </p:grpSp>
        <p:sp>
          <p:nvSpPr>
            <p:cNvPr id="18" name="TextBox 23">
              <a:extLst>
                <a:ext uri="{FF2B5EF4-FFF2-40B4-BE49-F238E27FC236}">
                  <a16:creationId xmlns="" xmlns:a16="http://schemas.microsoft.com/office/drawing/2014/main" id="{57413F19-C310-486D-BCFB-E9AE89A3D856}"/>
                </a:ext>
              </a:extLst>
            </p:cNvPr>
            <p:cNvSpPr txBox="1">
              <a:spLocks noChangeArrowheads="1"/>
            </p:cNvSpPr>
            <p:nvPr/>
          </p:nvSpPr>
          <p:spPr bwMode="auto">
            <a:xfrm>
              <a:off x="9272426" y="1037529"/>
              <a:ext cx="150617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0"/>
                </a:spcBef>
                <a:spcAft>
                  <a:spcPct val="0"/>
                </a:spcAft>
                <a:buFontTx/>
                <a:buNone/>
                <a:defRPr/>
              </a:pPr>
              <a:r>
                <a:rPr lang="en-US" altLang="en-US" b="1" dirty="0">
                  <a:solidFill>
                    <a:prstClr val="white"/>
                  </a:solidFill>
                  <a:latin typeface="Times New Roman" panose="02020603050405020304" pitchFamily="18" charset="0"/>
                  <a:cs typeface="Tahoma" panose="020B0604030504040204" pitchFamily="34" charset="0"/>
                </a:rPr>
                <a:t>B. </a:t>
              </a:r>
              <a:r>
                <a:rPr lang="en-US" altLang="en-US" b="1" dirty="0">
                  <a:solidFill>
                    <a:prstClr val="white"/>
                  </a:solidFill>
                  <a:latin typeface="Times New Roman" panose="02020603050405020304" pitchFamily="18" charset="0"/>
                  <a:cs typeface="Times New Roman" panose="02020603050405020304" pitchFamily="18" charset="0"/>
                </a:rPr>
                <a:t>Sai</a:t>
              </a:r>
              <a:endParaRPr lang="en-US" altLang="en-US" dirty="0">
                <a:solidFill>
                  <a:prstClr val="white"/>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82229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1+#ppt_w/2"/>
                                          </p:val>
                                        </p:tav>
                                        <p:tav tm="100000">
                                          <p:val>
                                            <p:strVal val="#ppt_x"/>
                                          </p:val>
                                        </p:tav>
                                      </p:tavLst>
                                    </p:anim>
                                    <p:anim calcmode="lin" valueType="num">
                                      <p:cBhvr additive="base">
                                        <p:cTn id="14" dur="500" fill="hold"/>
                                        <p:tgtEl>
                                          <p:spTgt spid="16"/>
                                        </p:tgtEl>
                                        <p:attrNameLst>
                                          <p:attrName>ppt_y</p:attrName>
                                        </p:attrNameLst>
                                      </p:cBhvr>
                                      <p:tavLst>
                                        <p:tav tm="0">
                                          <p:val>
                                            <p:strVal val="0-#ppt_h/2"/>
                                          </p:val>
                                        </p:tav>
                                        <p:tav tm="100000">
                                          <p:val>
                                            <p:strVal val="#ppt_y"/>
                                          </p:val>
                                        </p:tav>
                                      </p:tavLst>
                                    </p:anim>
                                  </p:childTnLst>
                                </p:cTn>
                              </p:par>
                              <p:par>
                                <p:cTn id="15" presetID="6" presetClass="emph" presetSubtype="0" repeatCount="indefinite" autoRev="1" fill="hold" nodeType="withEffect">
                                  <p:stCondLst>
                                    <p:cond delay="0"/>
                                  </p:stCondLst>
                                  <p:childTnLst>
                                    <p:animScale>
                                      <p:cBhvr>
                                        <p:cTn id="16" dur="1000" fill="hold"/>
                                        <p:tgtEl>
                                          <p:spTgt spid="3"/>
                                        </p:tgtEl>
                                      </p:cBhvr>
                                      <p:by x="105000" y="105000"/>
                                    </p:animScale>
                                  </p:childTnLst>
                                </p:cTn>
                              </p:par>
                              <p:par>
                                <p:cTn id="17" presetID="26" presetClass="emph" presetSubtype="0" repeatCount="indefinite" fill="hold" grpId="0" nodeType="withEffect">
                                  <p:stCondLst>
                                    <p:cond delay="0"/>
                                  </p:stCondLst>
                                  <p:childTnLst>
                                    <p:animEffect transition="out" filter="fade">
                                      <p:cBhvr>
                                        <p:cTn id="18" dur="2000" tmFilter="0, 0; .2, .5; .8, .5; 1, 0"/>
                                        <p:tgtEl>
                                          <p:spTgt spid="11"/>
                                        </p:tgtEl>
                                      </p:cBhvr>
                                    </p:animEffect>
                                    <p:animScale>
                                      <p:cBhvr>
                                        <p:cTn id="19" dur="1000" autoRev="1" fill="hold"/>
                                        <p:tgtEl>
                                          <p:spTgt spid="11"/>
                                        </p:tgtEl>
                                      </p:cBhvr>
                                      <p:by x="105000" y="105000"/>
                                    </p:animScale>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20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2" name="rain sound.wav"/>
                                        </p:tgtEl>
                                      </p:cMediaNode>
                                    </p:audio>
                                  </p:subTnLst>
                                </p:cTn>
                              </p:par>
                              <p:par>
                                <p:cTn id="24" presetID="35" presetClass="path" presetSubtype="0" accel="50000" decel="50000" fill="hold" nodeType="withEffect">
                                  <p:stCondLst>
                                    <p:cond delay="750"/>
                                  </p:stCondLst>
                                  <p:childTnLst>
                                    <p:animMotion origin="layout" path="M -4.16667E-7 7.40741E-7 L -0.1138 7.40741E-7 " pathEditMode="relative" rAng="0" ptsTypes="AA">
                                      <p:cBhvr>
                                        <p:cTn id="25" dur="5000" fill="hold"/>
                                        <p:tgtEl>
                                          <p:spTgt spid="3"/>
                                        </p:tgtEl>
                                        <p:attrNameLst>
                                          <p:attrName>ppt_x</p:attrName>
                                          <p:attrName>ppt_y</p:attrName>
                                        </p:attrNameLst>
                                      </p:cBhvr>
                                      <p:rCtr x="-5690" y="0"/>
                                    </p:animMotion>
                                  </p:childTnLst>
                                </p:cTn>
                              </p:par>
                              <p:par>
                                <p:cTn id="26" presetID="22" presetClass="exit" presetSubtype="1" fill="hold" nodeType="withEffect">
                                  <p:stCondLst>
                                    <p:cond delay="5500"/>
                                  </p:stCondLst>
                                  <p:childTnLst>
                                    <p:animEffect transition="out" filter="wipe(up)">
                                      <p:cBhvr>
                                        <p:cTn id="27" dur="2000"/>
                                        <p:tgtEl>
                                          <p:spTgt spid="9"/>
                                        </p:tgtEl>
                                      </p:cBhvr>
                                    </p:animEffect>
                                    <p:set>
                                      <p:cBhvr>
                                        <p:cTn id="28" dur="1" fill="hold">
                                          <p:stCondLst>
                                            <p:cond delay="1999"/>
                                          </p:stCondLst>
                                        </p:cTn>
                                        <p:tgtEl>
                                          <p:spTgt spid="9"/>
                                        </p:tgtEl>
                                        <p:attrNameLst>
                                          <p:attrName>style.visibility</p:attrName>
                                        </p:attrNameLst>
                                      </p:cBhvr>
                                      <p:to>
                                        <p:strVal val="hidden"/>
                                      </p:to>
                                    </p:set>
                                  </p:childTnLst>
                                </p:cTn>
                              </p:par>
                              <p:par>
                                <p:cTn id="29"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30" dur="1000" fill="hold"/>
                                        <p:tgtEl>
                                          <p:spTgt spid="10"/>
                                        </p:tgtEl>
                                        <p:attrNameLst>
                                          <p:attrName>ppt_x</p:attrName>
                                          <p:attrName>ppt_y</p:attrName>
                                        </p:attrNameLst>
                                      </p:cBhvr>
                                      <p:rCtr x="12500" y="-12500"/>
                                    </p:animMotion>
                                  </p:childTnLst>
                                  <p:subTnLst>
                                    <p:audio>
                                      <p:cMediaNode>
                                        <p:cTn display="0" masterRel="sameClick">
                                          <p:stCondLst>
                                            <p:cond evt="begin" delay="0">
                                              <p:tn val="29"/>
                                            </p:cond>
                                          </p:stCondLst>
                                          <p:endCondLst>
                                            <p:cond evt="onStopAudio" delay="0">
                                              <p:tgtEl>
                                                <p:sldTgt/>
                                              </p:tgtEl>
                                            </p:cond>
                                          </p:endCondLst>
                                        </p:cTn>
                                        <p:tgtEl>
                                          <p:sndTgt r:embed="rId3" name="splash sound.wav"/>
                                        </p:tgtEl>
                                      </p:cMediaNode>
                                    </p:audio>
                                  </p:subTnLst>
                                </p:cTn>
                              </p:par>
                              <p:par>
                                <p:cTn id="31" presetID="8" presetClass="emph" presetSubtype="0" autoRev="1" fill="hold" nodeType="withEffect">
                                  <p:stCondLst>
                                    <p:cond delay="5500"/>
                                  </p:stCondLst>
                                  <p:childTnLst>
                                    <p:animRot by="-1800000">
                                      <p:cBhvr>
                                        <p:cTn id="32" dur="500" fill="hold"/>
                                        <p:tgtEl>
                                          <p:spTgt spid="10"/>
                                        </p:tgtEl>
                                        <p:attrNameLst>
                                          <p:attrName>r</p:attrName>
                                        </p:attrNameLst>
                                      </p:cBhvr>
                                    </p:animRot>
                                  </p:childTnLst>
                                </p:cTn>
                              </p:par>
                              <p:par>
                                <p:cTn id="33" presetID="32" presetClass="emph" presetSubtype="0" repeatCount="indefinite" fill="hold" nodeType="withEffect">
                                  <p:stCondLst>
                                    <p:cond delay="5500"/>
                                  </p:stCondLst>
                                  <p:childTnLst>
                                    <p:animRot by="120000">
                                      <p:cBhvr>
                                        <p:cTn id="34" dur="100" fill="hold">
                                          <p:stCondLst>
                                            <p:cond delay="0"/>
                                          </p:stCondLst>
                                        </p:cTn>
                                        <p:tgtEl>
                                          <p:spTgt spid="10"/>
                                        </p:tgtEl>
                                        <p:attrNameLst>
                                          <p:attrName>r</p:attrName>
                                        </p:attrNameLst>
                                      </p:cBhvr>
                                    </p:animRot>
                                    <p:animRot by="-240000">
                                      <p:cBhvr>
                                        <p:cTn id="35" dur="200" fill="hold">
                                          <p:stCondLst>
                                            <p:cond delay="200"/>
                                          </p:stCondLst>
                                        </p:cTn>
                                        <p:tgtEl>
                                          <p:spTgt spid="10"/>
                                        </p:tgtEl>
                                        <p:attrNameLst>
                                          <p:attrName>r</p:attrName>
                                        </p:attrNameLst>
                                      </p:cBhvr>
                                    </p:animRot>
                                    <p:animRot by="240000">
                                      <p:cBhvr>
                                        <p:cTn id="36" dur="200" fill="hold">
                                          <p:stCondLst>
                                            <p:cond delay="400"/>
                                          </p:stCondLst>
                                        </p:cTn>
                                        <p:tgtEl>
                                          <p:spTgt spid="10"/>
                                        </p:tgtEl>
                                        <p:attrNameLst>
                                          <p:attrName>r</p:attrName>
                                        </p:attrNameLst>
                                      </p:cBhvr>
                                    </p:animRot>
                                    <p:animRot by="-240000">
                                      <p:cBhvr>
                                        <p:cTn id="37" dur="200" fill="hold">
                                          <p:stCondLst>
                                            <p:cond delay="600"/>
                                          </p:stCondLst>
                                        </p:cTn>
                                        <p:tgtEl>
                                          <p:spTgt spid="10"/>
                                        </p:tgtEl>
                                        <p:attrNameLst>
                                          <p:attrName>r</p:attrName>
                                        </p:attrNameLst>
                                      </p:cBhvr>
                                    </p:animRot>
                                    <p:animRot by="120000">
                                      <p:cBhvr>
                                        <p:cTn id="38" dur="200" fill="hold">
                                          <p:stCondLst>
                                            <p:cond delay="800"/>
                                          </p:stCondLst>
                                        </p:cTn>
                                        <p:tgtEl>
                                          <p:spTgt spid="10"/>
                                        </p:tgtEl>
                                        <p:attrNameLst>
                                          <p:attrName>r</p:attrName>
                                        </p:attrNameLst>
                                      </p:cBhvr>
                                    </p:animRot>
                                  </p:childTnLst>
                                </p:cTn>
                              </p:par>
                              <p:par>
                                <p:cTn id="39" presetID="2" presetClass="exit" presetSubtype="2" fill="hold" nodeType="withEffect">
                                  <p:stCondLst>
                                    <p:cond delay="9500"/>
                                  </p:stCondLst>
                                  <p:childTnLst>
                                    <p:anim calcmode="lin" valueType="num">
                                      <p:cBhvr additive="base">
                                        <p:cTn id="40" dur="5000"/>
                                        <p:tgtEl>
                                          <p:spTgt spid="10"/>
                                        </p:tgtEl>
                                        <p:attrNameLst>
                                          <p:attrName>ppt_x</p:attrName>
                                        </p:attrNameLst>
                                      </p:cBhvr>
                                      <p:tavLst>
                                        <p:tav tm="0">
                                          <p:val>
                                            <p:strVal val="ppt_x"/>
                                          </p:val>
                                        </p:tav>
                                        <p:tav tm="100000">
                                          <p:val>
                                            <p:strVal val="1+ppt_w/2"/>
                                          </p:val>
                                        </p:tav>
                                      </p:tavLst>
                                    </p:anim>
                                    <p:anim calcmode="lin" valueType="num">
                                      <p:cBhvr additive="base">
                                        <p:cTn id="41" dur="5000"/>
                                        <p:tgtEl>
                                          <p:spTgt spid="10"/>
                                        </p:tgtEl>
                                        <p:attrNameLst>
                                          <p:attrName>ppt_y</p:attrName>
                                        </p:attrNameLst>
                                      </p:cBhvr>
                                      <p:tavLst>
                                        <p:tav tm="0">
                                          <p:val>
                                            <p:strVal val="ppt_y"/>
                                          </p:val>
                                        </p:tav>
                                        <p:tav tm="100000">
                                          <p:val>
                                            <p:strVal val="ppt_y"/>
                                          </p:val>
                                        </p:tav>
                                      </p:tavLst>
                                    </p:anim>
                                    <p:set>
                                      <p:cBhvr>
                                        <p:cTn id="42" dur="1" fill="hold">
                                          <p:stCondLst>
                                            <p:cond delay="4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Đơn Giản Tinh Tế">
            <a:extLst>
              <a:ext uri="{FF2B5EF4-FFF2-40B4-BE49-F238E27FC236}">
                <a16:creationId xmlns="" xmlns:a16="http://schemas.microsoft.com/office/drawing/2014/main" id="{5CBA7119-082E-402C-8867-007ECEEFD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8">
            <a:extLst>
              <a:ext uri="{FF2B5EF4-FFF2-40B4-BE49-F238E27FC236}">
                <a16:creationId xmlns="" xmlns:a16="http://schemas.microsoft.com/office/drawing/2014/main" id="{23D8AC0A-557E-40CF-8BEC-9C1DE845660E}"/>
              </a:ext>
            </a:extLst>
          </p:cNvPr>
          <p:cNvSpPr/>
          <p:nvPr/>
        </p:nvSpPr>
        <p:spPr>
          <a:xfrm>
            <a:off x="-29765" y="5091124"/>
            <a:ext cx="9164241" cy="1766887"/>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18" descr="A close up of a logo&#10;&#10;Description automatically generated">
            <a:extLst>
              <a:ext uri="{FF2B5EF4-FFF2-40B4-BE49-F238E27FC236}">
                <a16:creationId xmlns="" xmlns:a16="http://schemas.microsoft.com/office/drawing/2014/main" id="{20C82E90-52ED-487B-A9AE-13A0FD30C4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121444" y="2443163"/>
            <a:ext cx="253604"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A close up of a logo&#10;&#10;Description automatically generated">
            <a:extLst>
              <a:ext uri="{FF2B5EF4-FFF2-40B4-BE49-F238E27FC236}">
                <a16:creationId xmlns="" xmlns:a16="http://schemas.microsoft.com/office/drawing/2014/main" id="{455DB2F2-7D7A-4E6D-AA6E-B34DA59F37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53393" y="1860550"/>
            <a:ext cx="230981"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 xmlns:a16="http://schemas.microsoft.com/office/drawing/2014/main" id="{7C079045-4C73-46B1-A8E8-D4020FC5B5C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4247" y="1455740"/>
            <a:ext cx="16859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A picture containing bowed instrument, music&#10;&#10;Description automatically generated">
            <a:extLst>
              <a:ext uri="{FF2B5EF4-FFF2-40B4-BE49-F238E27FC236}">
                <a16:creationId xmlns="" xmlns:a16="http://schemas.microsoft.com/office/drawing/2014/main" id="{AED89C2C-7030-441E-8AC7-3B25279CE61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4715" y="1312863"/>
            <a:ext cx="1574006"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A picture containing animal, invertebrate, mollusk, indoor&#10;&#10;Description automatically generated">
            <a:extLst>
              <a:ext uri="{FF2B5EF4-FFF2-40B4-BE49-F238E27FC236}">
                <a16:creationId xmlns="" xmlns:a16="http://schemas.microsoft.com/office/drawing/2014/main" id="{2D1B3102-0A9C-43AF-91E7-B730763F156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6003" y="1925642"/>
            <a:ext cx="421481"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8" descr="A close up of an animal&#10;&#10;Description automatically generated">
            <a:extLst>
              <a:ext uri="{FF2B5EF4-FFF2-40B4-BE49-F238E27FC236}">
                <a16:creationId xmlns="" xmlns:a16="http://schemas.microsoft.com/office/drawing/2014/main" id="{872E68E6-F4B5-4BE0-9A8B-DAE74D24BEE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41947" y="3298825"/>
            <a:ext cx="9286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peech Bubble: Oval 10">
            <a:extLst>
              <a:ext uri="{FF2B5EF4-FFF2-40B4-BE49-F238E27FC236}">
                <a16:creationId xmlns="" xmlns:a16="http://schemas.microsoft.com/office/drawing/2014/main" id="{0796627E-6BED-4ADB-9996-3089F171F52E}"/>
              </a:ext>
            </a:extLst>
          </p:cNvPr>
          <p:cNvSpPr/>
          <p:nvPr/>
        </p:nvSpPr>
        <p:spPr>
          <a:xfrm>
            <a:off x="4095755" y="239713"/>
            <a:ext cx="4073129" cy="2006600"/>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lnSpc>
                <a:spcPct val="90000"/>
              </a:lnSpc>
              <a:spcBef>
                <a:spcPts val="1000"/>
              </a:spcBef>
              <a:buFont typeface="Arial" charset="0"/>
              <a:buChar char="•"/>
              <a:defRPr sz="2800">
                <a:solidFill>
                  <a:schemeClr val="tx1"/>
                </a:solidFill>
                <a:latin typeface="Calibri" pitchFamily="34" charset="0"/>
              </a:defRPr>
            </a:lvl1pPr>
            <a:lvl2pPr marL="742950" indent="-285750" eaLnBrk="0" hangingPunct="0">
              <a:lnSpc>
                <a:spcPct val="90000"/>
              </a:lnSpc>
              <a:spcBef>
                <a:spcPts val="500"/>
              </a:spcBef>
              <a:buFont typeface="Arial" charset="0"/>
              <a:buChar char="•"/>
              <a:defRPr sz="2400">
                <a:solidFill>
                  <a:schemeClr val="tx1"/>
                </a:solidFill>
                <a:latin typeface="Calibri" pitchFamily="34" charset="0"/>
              </a:defRPr>
            </a:lvl2pPr>
            <a:lvl3pPr marL="1143000" indent="-228600" eaLnBrk="0" hangingPunct="0">
              <a:lnSpc>
                <a:spcPct val="90000"/>
              </a:lnSpc>
              <a:spcBef>
                <a:spcPts val="500"/>
              </a:spcBef>
              <a:buFont typeface="Arial" charset="0"/>
              <a:buChar char="•"/>
              <a:defRPr sz="2000">
                <a:solidFill>
                  <a:schemeClr val="tx1"/>
                </a:solidFill>
                <a:latin typeface="Calibri" pitchFamily="34" charset="0"/>
              </a:defRPr>
            </a:lvl3pPr>
            <a:lvl4pPr marL="1600200" indent="-228600" eaLnBrk="0" hangingPunct="0">
              <a:lnSpc>
                <a:spcPct val="90000"/>
              </a:lnSpc>
              <a:spcBef>
                <a:spcPts val="500"/>
              </a:spcBef>
              <a:buFont typeface="Arial" charset="0"/>
              <a:buChar char="•"/>
              <a:defRPr>
                <a:solidFill>
                  <a:schemeClr val="tx1"/>
                </a:solidFill>
                <a:latin typeface="Calibri" pitchFamily="34" charset="0"/>
              </a:defRPr>
            </a:lvl4pPr>
            <a:lvl5pPr marL="2057400" indent="-228600" eaLnBrk="0" hangingPunct="0">
              <a:lnSpc>
                <a:spcPct val="90000"/>
              </a:lnSpc>
              <a:spcBef>
                <a:spcPts val="500"/>
              </a:spcBef>
              <a:buFont typeface="Arial"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pitchFamily="34" charset="0"/>
              </a:defRPr>
            </a:lvl9pPr>
          </a:lstStyle>
          <a:p>
            <a:pPr algn="ctr" eaLnBrk="1" fontAlgn="base" hangingPunct="1">
              <a:lnSpc>
                <a:spcPct val="100000"/>
              </a:lnSpc>
              <a:spcBef>
                <a:spcPct val="0"/>
              </a:spcBef>
              <a:spcAft>
                <a:spcPct val="0"/>
              </a:spcAft>
              <a:buFontTx/>
              <a:buNone/>
              <a:defRPr/>
            </a:pPr>
            <a:r>
              <a:rPr lang="en-US" altLang="en-US" sz="2400" b="1">
                <a:solidFill>
                  <a:srgbClr val="FFFFFF"/>
                </a:solidFill>
                <a:latin typeface="Times New Roman" pitchFamily="18" charset="0"/>
                <a:cs typeface="Tahoma" pitchFamily="34" charset="0"/>
              </a:rPr>
              <a:t>CẢM </a:t>
            </a:r>
            <a:r>
              <a:rPr lang="vi-VN" altLang="en-US" sz="2400" b="1">
                <a:solidFill>
                  <a:srgbClr val="FFFFFF"/>
                </a:solidFill>
                <a:latin typeface="Times New Roman" pitchFamily="18" charset="0"/>
                <a:cs typeface="Tahoma" pitchFamily="34" charset="0"/>
              </a:rPr>
              <a:t>Ơ</a:t>
            </a:r>
            <a:r>
              <a:rPr lang="en-US" altLang="en-US" sz="2400" b="1">
                <a:solidFill>
                  <a:srgbClr val="FFFFFF"/>
                </a:solidFill>
                <a:latin typeface="Times New Roman" pitchFamily="18" charset="0"/>
                <a:cs typeface="Tahoma" pitchFamily="34" charset="0"/>
              </a:rPr>
              <a:t>N CÁC BẠN </a:t>
            </a:r>
          </a:p>
          <a:p>
            <a:pPr algn="ctr" eaLnBrk="1" fontAlgn="base" hangingPunct="1">
              <a:lnSpc>
                <a:spcPct val="100000"/>
              </a:lnSpc>
              <a:spcBef>
                <a:spcPct val="0"/>
              </a:spcBef>
              <a:spcAft>
                <a:spcPct val="0"/>
              </a:spcAft>
              <a:buFontTx/>
              <a:buNone/>
              <a:defRPr/>
            </a:pPr>
            <a:r>
              <a:rPr lang="en-US" altLang="en-US" sz="2400" b="1">
                <a:solidFill>
                  <a:srgbClr val="FFFFFF"/>
                </a:solidFill>
                <a:latin typeface="Times New Roman" pitchFamily="18" charset="0"/>
                <a:cs typeface="Tahoma" pitchFamily="34" charset="0"/>
              </a:rPr>
              <a:t>THẬT NHIỀU. </a:t>
            </a:r>
          </a:p>
          <a:p>
            <a:pPr algn="ctr" eaLnBrk="1" fontAlgn="base" hangingPunct="1">
              <a:lnSpc>
                <a:spcPct val="100000"/>
              </a:lnSpc>
              <a:spcBef>
                <a:spcPct val="0"/>
              </a:spcBef>
              <a:spcAft>
                <a:spcPct val="0"/>
              </a:spcAft>
              <a:buFontTx/>
              <a:buNone/>
              <a:defRPr/>
            </a:pPr>
            <a:r>
              <a:rPr lang="en-US" altLang="en-US" sz="2400" b="1">
                <a:solidFill>
                  <a:srgbClr val="FFFFFF"/>
                </a:solidFill>
                <a:latin typeface="Times New Roman" pitchFamily="18" charset="0"/>
                <a:cs typeface="Tahoma" pitchFamily="34" charset="0"/>
              </a:rPr>
              <a:t>CÁC BẠN GIỎI QUÁ ĐI </a:t>
            </a:r>
          </a:p>
        </p:txBody>
      </p:sp>
      <p:pic>
        <p:nvPicPr>
          <p:cNvPr id="12" name="Picture 24" descr="A picture containing animal, invertebrate, arthropod&#10;&#10;Description automatically generated">
            <a:extLst>
              <a:ext uri="{FF2B5EF4-FFF2-40B4-BE49-F238E27FC236}">
                <a16:creationId xmlns="" xmlns:a16="http://schemas.microsoft.com/office/drawing/2014/main" id="{E0CC3D3B-E19E-4B3D-9915-FCBB41D543C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00137" y="5326063"/>
            <a:ext cx="1220391"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4" descr="A close up of a logo&#10;&#10;Description automatically generated">
            <a:extLst>
              <a:ext uri="{FF2B5EF4-FFF2-40B4-BE49-F238E27FC236}">
                <a16:creationId xmlns="" xmlns:a16="http://schemas.microsoft.com/office/drawing/2014/main" id="{F2848BAC-D3A9-4085-8EB9-C4395986ED3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170262" y="2081213"/>
            <a:ext cx="2840831"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 xmlns:a16="http://schemas.microsoft.com/office/drawing/2014/main" id="{C961824B-0DBE-4BB7-851F-3D0C6933851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320530" y="2400300"/>
            <a:ext cx="3455194"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2" descr="A close up of a logo&#10;&#10;Description automatically generated">
            <a:extLst>
              <a:ext uri="{FF2B5EF4-FFF2-40B4-BE49-F238E27FC236}">
                <a16:creationId xmlns="" xmlns:a16="http://schemas.microsoft.com/office/drawing/2014/main" id="{67C81EC8-16F0-4010-83FC-C40DD03D747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187430" y="1516064"/>
            <a:ext cx="4947047"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0" descr="A picture containing object&#10;&#10;Description automatically generated">
            <a:extLst>
              <a:ext uri="{FF2B5EF4-FFF2-40B4-BE49-F238E27FC236}">
                <a16:creationId xmlns="" xmlns:a16="http://schemas.microsoft.com/office/drawing/2014/main" id="{65F9FFA1-86CF-46C2-A3B4-846D6B5EC32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900992" y="5110163"/>
            <a:ext cx="957263"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258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DeA on Twitter: &quot;Congrats to @IDeA_Canada's top winners Jack Chapman,  Katie Gillespie, Emma Dornan &amp; Grace Clarke from @MemorialU. Their “MatHat”  design supports ppl w/ #CerebralPalsy. @MUN_Engineering @MUN_Science  @CNS_Nursing @TheCdnAcadofE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948" y="2868160"/>
            <a:ext cx="3371396" cy="33713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57943" y="927605"/>
            <a:ext cx="7315200" cy="2062103"/>
          </a:xfrm>
          <a:prstGeom prst="rect">
            <a:avLst/>
          </a:prstGeom>
        </p:spPr>
        <p:txBody>
          <a:bodyPr wrap="square">
            <a:spAutoFit/>
          </a:bodyPr>
          <a:lstStyle/>
          <a:p>
            <a:pPr algn="just">
              <a:spcBef>
                <a:spcPct val="0"/>
              </a:spcBef>
            </a:pPr>
            <a:r>
              <a:rPr lang="en-US" altLang="en-US" sz="3200" smtClean="0">
                <a:latin typeface="Times New Roman" panose="02020603050405020304" pitchFamily="18" charset="0"/>
                <a:cs typeface="Times New Roman" panose="02020603050405020304" pitchFamily="18" charset="0"/>
              </a:rPr>
              <a:t>Để tìm </a:t>
            </a:r>
            <a:r>
              <a:rPr lang="en-US" altLang="en-US" sz="3200">
                <a:latin typeface="Times New Roman" panose="02020603050405020304" pitchFamily="18" charset="0"/>
                <a:cs typeface="Times New Roman" panose="02020603050405020304" pitchFamily="18" charset="0"/>
              </a:rPr>
              <a:t>ƯCLN của hai hay nhiều số ngoài cách tìm như đã nêu ở </a:t>
            </a:r>
            <a:r>
              <a:rPr lang="en-US" altLang="en-US" sz="3200" smtClean="0">
                <a:latin typeface="Times New Roman" panose="02020603050405020304" pitchFamily="18" charset="0"/>
                <a:cs typeface="Times New Roman" panose="02020603050405020304" pitchFamily="18" charset="0"/>
              </a:rPr>
              <a:t>trên, </a:t>
            </a:r>
            <a:r>
              <a:rPr lang="en-US" altLang="en-US" sz="3200">
                <a:latin typeface="Times New Roman" panose="02020603050405020304" pitchFamily="18" charset="0"/>
                <a:cs typeface="Times New Roman" panose="02020603050405020304" pitchFamily="18" charset="0"/>
              </a:rPr>
              <a:t>không biết có còn cách nào khác để tìm ƯCLN nhanh </a:t>
            </a:r>
            <a:r>
              <a:rPr lang="en-US" altLang="en-US" sz="3200" smtClean="0">
                <a:latin typeface="Times New Roman" panose="02020603050405020304" pitchFamily="18" charset="0"/>
                <a:cs typeface="Times New Roman" panose="02020603050405020304" pitchFamily="18" charset="0"/>
              </a:rPr>
              <a:t>hơn, </a:t>
            </a:r>
            <a:r>
              <a:rPr lang="en-US" altLang="en-US" sz="3200">
                <a:latin typeface="Times New Roman" panose="02020603050405020304" pitchFamily="18" charset="0"/>
                <a:cs typeface="Times New Roman" panose="02020603050405020304" pitchFamily="18" charset="0"/>
              </a:rPr>
              <a:t>dễ dàng </a:t>
            </a:r>
            <a:r>
              <a:rPr lang="en-US" altLang="en-US" sz="3200" smtClean="0">
                <a:latin typeface="Times New Roman" panose="02020603050405020304" pitchFamily="18" charset="0"/>
                <a:cs typeface="Times New Roman" panose="02020603050405020304" pitchFamily="18" charset="0"/>
              </a:rPr>
              <a:t>hơn?</a:t>
            </a:r>
            <a:endParaRPr lang="en-US" alt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651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662" y="157898"/>
            <a:ext cx="8562422" cy="680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80" y="914400"/>
            <a:ext cx="894902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77" y="1676400"/>
            <a:ext cx="9263501"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5660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9089" y="296012"/>
            <a:ext cx="8520112" cy="738664"/>
          </a:xfrm>
          <a:prstGeom prst="rect">
            <a:avLst/>
          </a:prstGeom>
        </p:spPr>
        <p:txBody>
          <a:bodyPr wrap="square">
            <a:spAutoFit/>
          </a:bodyPr>
          <a:lstStyle/>
          <a:p>
            <a:pPr>
              <a:lnSpc>
                <a:spcPct val="150000"/>
              </a:lnSpc>
            </a:pPr>
            <a:r>
              <a:rPr lang="en-US" altLang="en-US" sz="2800" b="1" smtClean="0">
                <a:solidFill>
                  <a:srgbClr val="FF0000"/>
                </a:solidFill>
                <a:latin typeface="Times New Roman" panose="02020603050405020304" pitchFamily="18" charset="0"/>
                <a:cs typeface="Times New Roman" panose="02020603050405020304" pitchFamily="18" charset="0"/>
              </a:rPr>
              <a:t>Các bước tìm ước chung lớn nhất của hai hay nhiều số</a:t>
            </a:r>
            <a:endParaRPr lang="en-US" sz="2800">
              <a:solidFill>
                <a:srgbClr val="FF0000"/>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457205" y="1553657"/>
            <a:ext cx="8077201" cy="131010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800" b="1">
                <a:solidFill>
                  <a:srgbClr val="FF0000"/>
                </a:solidFill>
                <a:latin typeface="Times New Roman" panose="02020603050405020304" pitchFamily="18" charset="0"/>
                <a:cs typeface="Times New Roman" panose="02020603050405020304" pitchFamily="18" charset="0"/>
              </a:rPr>
              <a:t>B1 </a:t>
            </a:r>
            <a:r>
              <a:rPr lang="en-US" altLang="en-US" sz="2800">
                <a:solidFill>
                  <a:srgbClr val="000000"/>
                </a:solidFill>
                <a:latin typeface="Times New Roman" panose="02020603050405020304" pitchFamily="18" charset="0"/>
                <a:cs typeface="Times New Roman" panose="02020603050405020304" pitchFamily="18" charset="0"/>
              </a:rPr>
              <a:t>: </a:t>
            </a:r>
            <a:r>
              <a:rPr lang="en-US" altLang="en-US" sz="2800" smtClean="0">
                <a:solidFill>
                  <a:schemeClr val="tx1"/>
                </a:solidFill>
                <a:latin typeface="Times New Roman" panose="02020603050405020304" pitchFamily="18" charset="0"/>
                <a:cs typeface="Times New Roman" panose="02020603050405020304" pitchFamily="18" charset="0"/>
              </a:rPr>
              <a:t>Phân </a:t>
            </a:r>
            <a:r>
              <a:rPr lang="en-US" altLang="en-US" sz="2800">
                <a:solidFill>
                  <a:schemeClr val="tx1"/>
                </a:solidFill>
                <a:latin typeface="Times New Roman" panose="02020603050405020304" pitchFamily="18" charset="0"/>
                <a:cs typeface="Times New Roman" panose="02020603050405020304" pitchFamily="18" charset="0"/>
              </a:rPr>
              <a:t>tích </a:t>
            </a:r>
            <a:r>
              <a:rPr lang="en-US" altLang="en-US" sz="2800" smtClean="0">
                <a:solidFill>
                  <a:schemeClr val="tx1"/>
                </a:solidFill>
                <a:latin typeface="Times New Roman" panose="02020603050405020304" pitchFamily="18" charset="0"/>
                <a:cs typeface="Times New Roman" panose="02020603050405020304" pitchFamily="18" charset="0"/>
              </a:rPr>
              <a:t>mỗi ra </a:t>
            </a:r>
            <a:r>
              <a:rPr lang="en-US" altLang="en-US" sz="2800">
                <a:solidFill>
                  <a:schemeClr val="tx1"/>
                </a:solidFill>
                <a:latin typeface="Times New Roman" panose="02020603050405020304" pitchFamily="18" charset="0"/>
                <a:cs typeface="Times New Roman" panose="02020603050405020304" pitchFamily="18" charset="0"/>
              </a:rPr>
              <a:t>thừa số </a:t>
            </a:r>
            <a:r>
              <a:rPr lang="en-US" altLang="en-US" sz="2800" smtClean="0">
                <a:solidFill>
                  <a:schemeClr val="tx1"/>
                </a:solidFill>
                <a:latin typeface="Times New Roman" panose="02020603050405020304" pitchFamily="18" charset="0"/>
                <a:cs typeface="Times New Roman" panose="02020603050405020304" pitchFamily="18" charset="0"/>
              </a:rPr>
              <a:t>nguyên tố.</a:t>
            </a:r>
            <a:endParaRPr lang="en-US" altLang="en-US" sz="2800">
              <a:solidFill>
                <a:schemeClr val="tx1"/>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457205" y="3332399"/>
            <a:ext cx="8077201" cy="101100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800" b="1" smtClean="0">
                <a:solidFill>
                  <a:srgbClr val="FF0000"/>
                </a:solidFill>
                <a:latin typeface="Times New Roman" panose="02020603050405020304" pitchFamily="18" charset="0"/>
                <a:cs typeface="Times New Roman" panose="02020603050405020304" pitchFamily="18" charset="0"/>
              </a:rPr>
              <a:t>B2 </a:t>
            </a:r>
            <a:r>
              <a:rPr lang="en-US" altLang="en-US" sz="2800">
                <a:solidFill>
                  <a:srgbClr val="000000"/>
                </a:solidFill>
                <a:latin typeface="Times New Roman" panose="02020603050405020304" pitchFamily="18" charset="0"/>
                <a:cs typeface="Times New Roman" panose="02020603050405020304" pitchFamily="18" charset="0"/>
              </a:rPr>
              <a:t>:</a:t>
            </a:r>
            <a:r>
              <a:rPr lang="en-US" altLang="en-US" sz="2800">
                <a:solidFill>
                  <a:schemeClr val="bg1"/>
                </a:solidFill>
                <a:latin typeface="Times New Roman" panose="02020603050405020304" pitchFamily="18" charset="0"/>
                <a:cs typeface="Times New Roman" panose="02020603050405020304" pitchFamily="18" charset="0"/>
              </a:rPr>
              <a:t> </a:t>
            </a:r>
            <a:r>
              <a:rPr lang="en-US" altLang="en-US" sz="2800" smtClean="0">
                <a:solidFill>
                  <a:schemeClr val="tx1"/>
                </a:solidFill>
                <a:latin typeface="Times New Roman" panose="02020603050405020304" pitchFamily="18" charset="0"/>
                <a:cs typeface="Times New Roman" panose="02020603050405020304" pitchFamily="18" charset="0"/>
              </a:rPr>
              <a:t>Chọn ra các </a:t>
            </a:r>
            <a:r>
              <a:rPr lang="en-US" altLang="en-US" sz="2800" smtClean="0">
                <a:solidFill>
                  <a:srgbClr val="FF0000"/>
                </a:solidFill>
                <a:latin typeface="Times New Roman" panose="02020603050405020304" pitchFamily="18" charset="0"/>
                <a:cs typeface="Times New Roman" panose="02020603050405020304" pitchFamily="18" charset="0"/>
              </a:rPr>
              <a:t>thừa số nguyên tố chung</a:t>
            </a:r>
            <a:r>
              <a:rPr lang="en-US" altLang="en-US" sz="2800" smtClean="0">
                <a:solidFill>
                  <a:schemeClr val="tx1"/>
                </a:solidFill>
                <a:latin typeface="Times New Roman" panose="02020603050405020304" pitchFamily="18" charset="0"/>
                <a:cs typeface="Times New Roman" panose="02020603050405020304" pitchFamily="18" charset="0"/>
              </a:rPr>
              <a:t>.</a:t>
            </a:r>
            <a:endParaRPr lang="en-US" altLang="en-US" sz="2800">
              <a:solidFill>
                <a:schemeClr val="tx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457205" y="4724410"/>
            <a:ext cx="8077201" cy="131010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2800" b="1" smtClean="0">
                <a:solidFill>
                  <a:srgbClr val="FF0000"/>
                </a:solidFill>
                <a:latin typeface="Times New Roman" panose="02020603050405020304" pitchFamily="18" charset="0"/>
                <a:cs typeface="Times New Roman" panose="02020603050405020304" pitchFamily="18" charset="0"/>
              </a:rPr>
              <a:t>B3</a:t>
            </a:r>
            <a:r>
              <a:rPr lang="en-US" altLang="en-US" sz="2800" smtClean="0">
                <a:solidFill>
                  <a:schemeClr val="tx1"/>
                </a:solidFill>
                <a:latin typeface="Times New Roman" panose="02020603050405020304" pitchFamily="18" charset="0"/>
                <a:cs typeface="Times New Roman" panose="02020603050405020304" pitchFamily="18" charset="0"/>
              </a:rPr>
              <a:t> </a:t>
            </a:r>
            <a:r>
              <a:rPr lang="en-US" altLang="en-US" sz="2800" smtClean="0">
                <a:solidFill>
                  <a:srgbClr val="000000"/>
                </a:solidFill>
                <a:latin typeface="Times New Roman" panose="02020603050405020304" pitchFamily="18" charset="0"/>
                <a:cs typeface="Times New Roman" panose="02020603050405020304" pitchFamily="18" charset="0"/>
              </a:rPr>
              <a:t>: </a:t>
            </a:r>
            <a:r>
              <a:rPr lang="en-US" altLang="en-US" sz="2800">
                <a:solidFill>
                  <a:schemeClr val="tx1"/>
                </a:solidFill>
                <a:latin typeface="Times New Roman" panose="02020603050405020304" pitchFamily="18" charset="0"/>
                <a:cs typeface="Times New Roman" panose="02020603050405020304" pitchFamily="18" charset="0"/>
              </a:rPr>
              <a:t>Lập tích các thừa số đã chọn, mỗi thừa số lấy với </a:t>
            </a:r>
            <a:r>
              <a:rPr lang="en-US" altLang="en-US" sz="2800" smtClean="0">
                <a:solidFill>
                  <a:srgbClr val="FF0000"/>
                </a:solidFill>
                <a:latin typeface="Times New Roman" panose="02020603050405020304" pitchFamily="18" charset="0"/>
                <a:cs typeface="Times New Roman" panose="02020603050405020304" pitchFamily="18" charset="0"/>
              </a:rPr>
              <a:t>số </a:t>
            </a:r>
            <a:r>
              <a:rPr lang="en-US" altLang="en-US" sz="2800">
                <a:solidFill>
                  <a:srgbClr val="FF0000"/>
                </a:solidFill>
                <a:latin typeface="Times New Roman" panose="02020603050405020304" pitchFamily="18" charset="0"/>
                <a:cs typeface="Times New Roman" panose="02020603050405020304" pitchFamily="18" charset="0"/>
              </a:rPr>
              <a:t>mũ nhỏ </a:t>
            </a:r>
            <a:r>
              <a:rPr lang="en-US" altLang="en-US" sz="2800" smtClean="0">
                <a:solidFill>
                  <a:srgbClr val="FF0000"/>
                </a:solidFill>
                <a:latin typeface="Times New Roman" panose="02020603050405020304" pitchFamily="18" charset="0"/>
                <a:cs typeface="Times New Roman" panose="02020603050405020304" pitchFamily="18" charset="0"/>
              </a:rPr>
              <a:t>nhất. </a:t>
            </a:r>
            <a:r>
              <a:rPr lang="en-US" altLang="en-US" sz="2800" smtClean="0">
                <a:solidFill>
                  <a:schemeClr val="tx1"/>
                </a:solidFill>
                <a:latin typeface="Times New Roman" panose="02020603050405020304" pitchFamily="18" charset="0"/>
                <a:cs typeface="Times New Roman" panose="02020603050405020304" pitchFamily="18" charset="0"/>
              </a:rPr>
              <a:t>Đó là ƯCLN phải tìm.</a:t>
            </a:r>
            <a:endParaRPr lang="en-US" altLang="en-US" sz="28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74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 Box 33"/>
              <p:cNvSpPr txBox="1">
                <a:spLocks noChangeArrowheads="1"/>
              </p:cNvSpPr>
              <p:nvPr/>
            </p:nvSpPr>
            <p:spPr bwMode="auto">
              <a:xfrm>
                <a:off x="1270786" y="444028"/>
                <a:ext cx="8215312" cy="5232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1" hangingPunct="1">
                  <a:spcBef>
                    <a:spcPct val="50000"/>
                  </a:spcBef>
                  <a:buClrTx/>
                  <a:buSzTx/>
                  <a:buFontTx/>
                  <a:buNone/>
                </a:pPr>
                <a:r>
                  <a:rPr lang="en-US" altLang="en-US" sz="2800" smtClean="0">
                    <a:latin typeface="Times New Roman" panose="02020603050405020304" pitchFamily="18" charset="0"/>
                    <a:cs typeface="Times New Roman" panose="02020603050405020304" pitchFamily="18" charset="0"/>
                  </a:rPr>
                  <a:t>Tìm </a:t>
                </a:r>
                <a14:m>
                  <m:oMath xmlns:m="http://schemas.openxmlformats.org/officeDocument/2006/math">
                    <m:r>
                      <a:rPr lang="en-US" altLang="en-US" sz="2800" i="1" smtClean="0">
                        <a:latin typeface="Cambria Math" panose="02040503050406030204" pitchFamily="18" charset="0"/>
                        <a:cs typeface="Times New Roman" panose="02020603050405020304" pitchFamily="18" charset="0"/>
                      </a:rPr>
                      <m:t>Ư</m:t>
                    </m:r>
                    <m:r>
                      <a:rPr lang="en-US" altLang="en-US" sz="2800" i="1" smtClean="0">
                        <a:latin typeface="Cambria Math" panose="02040503050406030204" pitchFamily="18" charset="0"/>
                        <a:cs typeface="Times New Roman" panose="02020603050405020304" pitchFamily="18" charset="0"/>
                      </a:rPr>
                      <m:t>𝐶𝐿𝑁</m:t>
                    </m:r>
                    <m:r>
                      <a:rPr lang="en-US" altLang="en-US" sz="2800" i="1" smtClean="0">
                        <a:latin typeface="Cambria Math" panose="02040503050406030204" pitchFamily="18" charset="0"/>
                        <a:cs typeface="Times New Roman" panose="02020603050405020304" pitchFamily="18" charset="0"/>
                      </a:rPr>
                      <m:t> </m:t>
                    </m:r>
                    <m:d>
                      <m:dPr>
                        <m:ctrlPr>
                          <a:rPr lang="en-US" altLang="en-US" sz="2800" b="0" i="1" smtClean="0">
                            <a:latin typeface="Cambria Math"/>
                            <a:cs typeface="Times New Roman" panose="02020603050405020304" pitchFamily="18" charset="0"/>
                          </a:rPr>
                        </m:ctrlPr>
                      </m:dPr>
                      <m:e>
                        <m:r>
                          <a:rPr lang="en-US" altLang="en-US" sz="2800" b="0" i="1" smtClean="0">
                            <a:latin typeface="Cambria Math"/>
                            <a:cs typeface="Times New Roman" panose="02020603050405020304" pitchFamily="18" charset="0"/>
                          </a:rPr>
                          <m:t>45</m:t>
                        </m:r>
                        <m:r>
                          <a:rPr lang="en-US" altLang="en-US" sz="2800" b="0" i="1" smtClean="0">
                            <a:latin typeface="Cambria Math"/>
                            <a:cs typeface="Times New Roman" panose="02020603050405020304" pitchFamily="18" charset="0"/>
                          </a:rPr>
                          <m:t>,</m:t>
                        </m:r>
                        <m:r>
                          <a:rPr lang="en-US" altLang="en-US" sz="2800" b="0" i="1" smtClean="0">
                            <a:latin typeface="Cambria Math"/>
                            <a:cs typeface="Times New Roman" panose="02020603050405020304" pitchFamily="18" charset="0"/>
                          </a:rPr>
                          <m:t>150</m:t>
                        </m:r>
                      </m:e>
                    </m:d>
                  </m:oMath>
                </a14:m>
                <a:r>
                  <a:rPr lang="en-US" altLang="en-US" sz="2800" smtClean="0">
                    <a:latin typeface="Times New Roman" panose="02020603050405020304" pitchFamily="18" charset="0"/>
                    <a:cs typeface="Times New Roman" panose="02020603050405020304" pitchFamily="18" charset="0"/>
                  </a:rPr>
                  <a:t> biết 45 =3</a:t>
                </a:r>
                <a:r>
                  <a:rPr lang="en-US" altLang="en-US" sz="2800" baseline="30000" smtClean="0">
                    <a:latin typeface="Times New Roman" panose="02020603050405020304" pitchFamily="18" charset="0"/>
                    <a:cs typeface="Times New Roman" panose="02020603050405020304" pitchFamily="18" charset="0"/>
                  </a:rPr>
                  <a:t>2</a:t>
                </a:r>
                <a:r>
                  <a:rPr lang="en-US" altLang="en-US" sz="2800" smtClean="0">
                    <a:latin typeface="Times New Roman" panose="02020603050405020304" pitchFamily="18" charset="0"/>
                    <a:cs typeface="Times New Roman" panose="02020603050405020304" pitchFamily="18" charset="0"/>
                  </a:rPr>
                  <a:t>.5 và 150 =2 .3. 5</a:t>
                </a:r>
                <a:r>
                  <a:rPr lang="en-US" altLang="en-US" sz="2800" baseline="30000" smtClean="0">
                    <a:latin typeface="Times New Roman" panose="02020603050405020304" pitchFamily="18" charset="0"/>
                    <a:cs typeface="Times New Roman" panose="02020603050405020304" pitchFamily="18" charset="0"/>
                  </a:rPr>
                  <a:t>2</a:t>
                </a:r>
                <a:endParaRPr lang="en-US" altLang="en-US" sz="2800">
                  <a:latin typeface="Times New Roman" panose="02020603050405020304" pitchFamily="18" charset="0"/>
                  <a:cs typeface="Times New Roman" panose="02020603050405020304" pitchFamily="18" charset="0"/>
                </a:endParaRPr>
              </a:p>
            </p:txBody>
          </p:sp>
        </mc:Choice>
        <mc:Fallback xmlns="">
          <p:sp>
            <p:nvSpPr>
              <p:cNvPr id="5" name="Text Box 33"/>
              <p:cNvSpPr txBox="1">
                <a:spLocks noRot="1" noChangeAspect="1" noMove="1" noResize="1" noEditPoints="1" noAdjustHandles="1" noChangeArrowheads="1" noChangeShapeType="1" noTextEdit="1"/>
              </p:cNvSpPr>
              <p:nvPr/>
            </p:nvSpPr>
            <p:spPr bwMode="auto">
              <a:xfrm>
                <a:off x="1270786" y="444028"/>
                <a:ext cx="8215312" cy="523220"/>
              </a:xfrm>
              <a:prstGeom prst="rect">
                <a:avLst/>
              </a:prstGeom>
              <a:blipFill rotWithShape="1">
                <a:blip r:embed="rId2"/>
                <a:stretch>
                  <a:fillRect l="-1484" t="-11628" b="-3139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53550" y="1733692"/>
                <a:ext cx="1486304"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n-US" altLang="en-US" sz="2800">
                          <a:latin typeface="Times New Roman" panose="02020603050405020304" pitchFamily="18" charset="0"/>
                          <a:cs typeface="Times New Roman" panose="02020603050405020304" pitchFamily="18" charset="0"/>
                        </a:rPr>
                        <m:t>45 </m:t>
                      </m:r>
                      <m:r>
                        <m:rPr>
                          <m:nor/>
                        </m:rPr>
                        <a:rPr lang="en-US" altLang="en-US" sz="2800">
                          <a:latin typeface="Times New Roman" panose="02020603050405020304" pitchFamily="18" charset="0"/>
                          <a:cs typeface="Times New Roman" panose="02020603050405020304" pitchFamily="18" charset="0"/>
                        </a:rPr>
                        <m:t>=</m:t>
                      </m:r>
                      <m:r>
                        <m:rPr>
                          <m:nor/>
                        </m:rPr>
                        <a:rPr lang="en-US" altLang="en-US" sz="2800">
                          <a:latin typeface="Times New Roman" panose="02020603050405020304" pitchFamily="18" charset="0"/>
                          <a:cs typeface="Times New Roman" panose="02020603050405020304" pitchFamily="18" charset="0"/>
                        </a:rPr>
                        <m:t>32</m:t>
                      </m:r>
                      <m:r>
                        <m:rPr>
                          <m:nor/>
                        </m:rPr>
                        <a:rPr lang="en-US" altLang="en-US" sz="2800">
                          <a:latin typeface="Times New Roman" panose="02020603050405020304" pitchFamily="18" charset="0"/>
                          <a:cs typeface="Times New Roman" panose="02020603050405020304" pitchFamily="18" charset="0"/>
                        </a:rPr>
                        <m:t>.</m:t>
                      </m:r>
                      <m:r>
                        <m:rPr>
                          <m:nor/>
                        </m:rPr>
                        <a:rPr lang="en-US" altLang="en-US" sz="2800">
                          <a:latin typeface="Times New Roman" panose="02020603050405020304" pitchFamily="18" charset="0"/>
                          <a:cs typeface="Times New Roman" panose="02020603050405020304" pitchFamily="18" charset="0"/>
                        </a:rPr>
                        <m:t>5</m:t>
                      </m:r>
                    </m:oMath>
                  </m:oMathPara>
                </a14:m>
                <a:endParaRPr lang="en-US" sz="2800"/>
              </a:p>
            </p:txBody>
          </p:sp>
        </mc:Choice>
        <mc:Fallback xmlns="">
          <p:sp>
            <p:nvSpPr>
              <p:cNvPr id="6" name="Rectangle 5"/>
              <p:cNvSpPr>
                <a:spLocks noRot="1" noChangeAspect="1" noMove="1" noResize="1" noEditPoints="1" noAdjustHandles="1" noChangeArrowheads="1" noChangeShapeType="1" noTextEdit="1"/>
              </p:cNvSpPr>
              <p:nvPr/>
            </p:nvSpPr>
            <p:spPr>
              <a:xfrm>
                <a:off x="353550" y="1733692"/>
                <a:ext cx="1486304" cy="523220"/>
              </a:xfrm>
              <a:prstGeom prst="rect">
                <a:avLst/>
              </a:prstGeom>
              <a:blipFill rotWithShape="1">
                <a:blip r:embed="rId3"/>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39280" y="2609371"/>
                <a:ext cx="2122697" cy="523220"/>
              </a:xfrm>
              <a:prstGeom prst="rect">
                <a:avLst/>
              </a:prstGeom>
            </p:spPr>
            <p:txBody>
              <a:bodyPr wrap="none">
                <a:spAutoFit/>
              </a:bodyPr>
              <a:lstStyle/>
              <a:p>
                <a:pPr>
                  <a:spcBef>
                    <a:spcPct val="50000"/>
                  </a:spcBef>
                </a:pPr>
                <a14:m>
                  <m:oMathPara xmlns:m="http://schemas.openxmlformats.org/officeDocument/2006/math">
                    <m:oMathParaPr>
                      <m:jc m:val="centerGroup"/>
                    </m:oMathParaPr>
                    <m:oMath xmlns:m="http://schemas.openxmlformats.org/officeDocument/2006/math">
                      <m:r>
                        <m:rPr>
                          <m:nor/>
                        </m:rPr>
                        <a:rPr lang="en-US" altLang="en-US" sz="2800">
                          <a:latin typeface="Times New Roman" panose="02020603050405020304" pitchFamily="18" charset="0"/>
                          <a:cs typeface="Times New Roman" panose="02020603050405020304" pitchFamily="18" charset="0"/>
                        </a:rPr>
                        <m:t>150 </m:t>
                      </m:r>
                      <m:r>
                        <m:rPr>
                          <m:nor/>
                        </m:rPr>
                        <a:rPr lang="en-US" altLang="en-US" sz="2800">
                          <a:latin typeface="Times New Roman" panose="02020603050405020304" pitchFamily="18" charset="0"/>
                          <a:cs typeface="Times New Roman" panose="02020603050405020304" pitchFamily="18" charset="0"/>
                        </a:rPr>
                        <m:t>=</m:t>
                      </m:r>
                      <m:r>
                        <m:rPr>
                          <m:nor/>
                        </m:rPr>
                        <a:rPr lang="en-US" altLang="en-US" sz="2800">
                          <a:latin typeface="Times New Roman" panose="02020603050405020304" pitchFamily="18" charset="0"/>
                          <a:cs typeface="Times New Roman" panose="02020603050405020304" pitchFamily="18" charset="0"/>
                        </a:rPr>
                        <m:t>2 </m:t>
                      </m:r>
                      <m:r>
                        <m:rPr>
                          <m:nor/>
                        </m:rPr>
                        <a:rPr lang="en-US" altLang="en-US" sz="2800">
                          <a:latin typeface="Times New Roman" panose="02020603050405020304" pitchFamily="18" charset="0"/>
                          <a:cs typeface="Times New Roman" panose="02020603050405020304" pitchFamily="18" charset="0"/>
                        </a:rPr>
                        <m:t>.</m:t>
                      </m:r>
                      <m:r>
                        <m:rPr>
                          <m:nor/>
                        </m:rPr>
                        <a:rPr lang="en-US" altLang="en-US" sz="2800">
                          <a:latin typeface="Times New Roman" panose="02020603050405020304" pitchFamily="18" charset="0"/>
                          <a:cs typeface="Times New Roman" panose="02020603050405020304" pitchFamily="18" charset="0"/>
                        </a:rPr>
                        <m:t>3</m:t>
                      </m:r>
                      <m:r>
                        <m:rPr>
                          <m:nor/>
                        </m:rPr>
                        <a:rPr lang="en-US" altLang="en-US" sz="2800">
                          <a:latin typeface="Times New Roman" panose="02020603050405020304" pitchFamily="18" charset="0"/>
                          <a:cs typeface="Times New Roman" panose="02020603050405020304" pitchFamily="18" charset="0"/>
                        </a:rPr>
                        <m:t>. </m:t>
                      </m:r>
                      <m:r>
                        <m:rPr>
                          <m:nor/>
                        </m:rPr>
                        <a:rPr lang="en-US" altLang="en-US" sz="2800">
                          <a:latin typeface="Times New Roman" panose="02020603050405020304" pitchFamily="18" charset="0"/>
                          <a:cs typeface="Times New Roman" panose="02020603050405020304" pitchFamily="18" charset="0"/>
                        </a:rPr>
                        <m:t>52</m:t>
                      </m:r>
                    </m:oMath>
                  </m:oMathPara>
                </a14:m>
                <a:endParaRPr lang="en-US" altLang="en-US" sz="2800">
                  <a:latin typeface="Times New Roman" panose="02020603050405020304" pitchFamily="18"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39279" y="2609371"/>
                <a:ext cx="2122697" cy="523220"/>
              </a:xfrm>
              <a:prstGeom prst="rect">
                <a:avLst/>
              </a:prstGeom>
              <a:blipFill rotWithShape="1">
                <a:blip r:embed="rId4"/>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 name="Rounded Rectangle 8"/>
              <p:cNvSpPr/>
              <p:nvPr/>
            </p:nvSpPr>
            <p:spPr>
              <a:xfrm>
                <a:off x="2327887" y="1403004"/>
                <a:ext cx="6130316" cy="102845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200" b="1" smtClean="0">
                    <a:solidFill>
                      <a:srgbClr val="FF0000"/>
                    </a:solidFill>
                    <a:latin typeface="Times New Roman" panose="02020603050405020304" pitchFamily="18" charset="0"/>
                    <a:cs typeface="Times New Roman" panose="02020603050405020304" pitchFamily="18" charset="0"/>
                  </a:rPr>
                  <a:t>B1 </a:t>
                </a:r>
                <a:r>
                  <a:rPr lang="en-US" altLang="en-US" sz="2200">
                    <a:solidFill>
                      <a:srgbClr val="000000"/>
                    </a:solidFill>
                    <a:latin typeface="Times New Roman" panose="02020603050405020304" pitchFamily="18" charset="0"/>
                    <a:cs typeface="Times New Roman" panose="02020603050405020304" pitchFamily="18" charset="0"/>
                  </a:rPr>
                  <a:t>: </a:t>
                </a:r>
                <a:r>
                  <a:rPr lang="en-US" altLang="en-US" sz="2200" smtClean="0">
                    <a:solidFill>
                      <a:schemeClr val="tx1"/>
                    </a:solidFill>
                    <a:latin typeface="Times New Roman" panose="02020603050405020304" pitchFamily="18" charset="0"/>
                    <a:cs typeface="Times New Roman" panose="02020603050405020304" pitchFamily="18" charset="0"/>
                  </a:rPr>
                  <a:t>Phân </a:t>
                </a:r>
                <a:r>
                  <a:rPr lang="en-US" altLang="en-US" sz="2200">
                    <a:solidFill>
                      <a:schemeClr val="tx1"/>
                    </a:solidFill>
                    <a:latin typeface="Times New Roman" panose="02020603050405020304" pitchFamily="18" charset="0"/>
                    <a:cs typeface="Times New Roman" panose="02020603050405020304" pitchFamily="18" charset="0"/>
                  </a:rPr>
                  <a:t>tích các số </a:t>
                </a:r>
                <a14:m>
                  <m:oMath xmlns:m="http://schemas.openxmlformats.org/officeDocument/2006/math">
                    <m:r>
                      <a:rPr lang="en-US" altLang="en-US" sz="2200" b="0" i="1" smtClean="0">
                        <a:solidFill>
                          <a:schemeClr val="tx1"/>
                        </a:solidFill>
                        <a:latin typeface="Cambria Math"/>
                      </a:rPr>
                      <m:t>45</m:t>
                    </m:r>
                    <m:r>
                      <a:rPr lang="en-US" altLang="en-US" sz="2200" b="0" i="1" smtClean="0">
                        <a:solidFill>
                          <a:schemeClr val="tx1"/>
                        </a:solidFill>
                        <a:latin typeface="Cambria Math"/>
                      </a:rPr>
                      <m:t>;</m:t>
                    </m:r>
                    <m:r>
                      <a:rPr lang="en-US" altLang="en-US" sz="2200" b="0" i="1" smtClean="0">
                        <a:solidFill>
                          <a:schemeClr val="tx1"/>
                        </a:solidFill>
                        <a:latin typeface="Cambria Math"/>
                      </a:rPr>
                      <m:t>150</m:t>
                    </m:r>
                    <m:r>
                      <a:rPr lang="en-US" altLang="en-US" sz="2200" b="0" i="1" smtClean="0">
                        <a:solidFill>
                          <a:schemeClr val="tx1"/>
                        </a:solidFill>
                        <a:latin typeface="Cambria Math"/>
                      </a:rPr>
                      <m:t> </m:t>
                    </m:r>
                  </m:oMath>
                </a14:m>
                <a:r>
                  <a:rPr lang="en-US" altLang="en-US" sz="2200">
                    <a:solidFill>
                      <a:schemeClr val="tx1"/>
                    </a:solidFill>
                    <a:latin typeface="Times New Roman" panose="02020603050405020304" pitchFamily="18" charset="0"/>
                    <a:cs typeface="Times New Roman" panose="02020603050405020304" pitchFamily="18" charset="0"/>
                  </a:rPr>
                  <a:t>ra thừa số </a:t>
                </a:r>
                <a:r>
                  <a:rPr lang="en-US" altLang="en-US" sz="2200" smtClean="0">
                    <a:solidFill>
                      <a:schemeClr val="tx1"/>
                    </a:solidFill>
                    <a:latin typeface="Times New Roman" panose="02020603050405020304" pitchFamily="18" charset="0"/>
                    <a:cs typeface="Times New Roman" panose="02020603050405020304" pitchFamily="18" charset="0"/>
                  </a:rPr>
                  <a:t>nguyên tố.</a:t>
                </a:r>
                <a:endParaRPr lang="en-US" altLang="en-US" sz="2200">
                  <a:solidFill>
                    <a:schemeClr val="tx1"/>
                  </a:solidFill>
                  <a:latin typeface="Times New Roman" panose="02020603050405020304" pitchFamily="18" charset="0"/>
                  <a:cs typeface="Times New Roman" panose="02020603050405020304" pitchFamily="18" charset="0"/>
                </a:endParaRPr>
              </a:p>
            </p:txBody>
          </p:sp>
        </mc:Choice>
        <mc:Fallback xmlns="">
          <p:sp>
            <p:nvSpPr>
              <p:cNvPr id="9" name="Rounded Rectangle 8"/>
              <p:cNvSpPr>
                <a:spLocks noRot="1" noChangeAspect="1" noMove="1" noResize="1" noEditPoints="1" noAdjustHandles="1" noChangeArrowheads="1" noChangeShapeType="1" noTextEdit="1"/>
              </p:cNvSpPr>
              <p:nvPr/>
            </p:nvSpPr>
            <p:spPr>
              <a:xfrm>
                <a:off x="2327885" y="1403004"/>
                <a:ext cx="6130316" cy="1028458"/>
              </a:xfrm>
              <a:prstGeom prst="roundRect">
                <a:avLst/>
              </a:prstGeom>
              <a:blipFill rotWithShape="1">
                <a:blip r:embed="rId5"/>
                <a:stretch>
                  <a:fillRect l="-198"/>
                </a:stretch>
              </a:blipFill>
            </p:spPr>
            <p:txBody>
              <a:bodyPr/>
              <a:lstStyle/>
              <a:p>
                <a:r>
                  <a:rPr lang="vi-VN">
                    <a:noFill/>
                  </a:rPr>
                  <a:t> </a:t>
                </a:r>
              </a:p>
            </p:txBody>
          </p:sp>
        </mc:Fallback>
      </mc:AlternateContent>
      <p:sp>
        <p:nvSpPr>
          <p:cNvPr id="10" name="Rounded Rectangle 9"/>
          <p:cNvSpPr/>
          <p:nvPr/>
        </p:nvSpPr>
        <p:spPr>
          <a:xfrm>
            <a:off x="2354945" y="2618294"/>
            <a:ext cx="5341257" cy="79365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200" b="1" smtClean="0">
                <a:solidFill>
                  <a:srgbClr val="FF0000"/>
                </a:solidFill>
                <a:latin typeface="Times New Roman" panose="02020603050405020304" pitchFamily="18" charset="0"/>
                <a:cs typeface="Times New Roman" panose="02020603050405020304" pitchFamily="18" charset="0"/>
              </a:rPr>
              <a:t>B2 </a:t>
            </a:r>
            <a:r>
              <a:rPr lang="en-US" altLang="en-US" sz="2200">
                <a:solidFill>
                  <a:srgbClr val="000000"/>
                </a:solidFill>
                <a:latin typeface="Times New Roman" panose="02020603050405020304" pitchFamily="18" charset="0"/>
                <a:cs typeface="Times New Roman" panose="02020603050405020304" pitchFamily="18" charset="0"/>
              </a:rPr>
              <a:t>:</a:t>
            </a:r>
            <a:r>
              <a:rPr lang="en-US" altLang="en-US" sz="2200">
                <a:solidFill>
                  <a:schemeClr val="bg1"/>
                </a:solidFill>
                <a:latin typeface="Times New Roman" panose="02020603050405020304" pitchFamily="18" charset="0"/>
                <a:cs typeface="Times New Roman" panose="02020603050405020304" pitchFamily="18" charset="0"/>
              </a:rPr>
              <a:t> </a:t>
            </a:r>
            <a:r>
              <a:rPr lang="en-US" altLang="en-US" sz="2200" smtClean="0">
                <a:solidFill>
                  <a:schemeClr val="tx1"/>
                </a:solidFill>
                <a:latin typeface="Times New Roman" panose="02020603050405020304" pitchFamily="18" charset="0"/>
                <a:cs typeface="Times New Roman" panose="02020603050405020304" pitchFamily="18" charset="0"/>
              </a:rPr>
              <a:t>Chọn ra các thừa số nguyên tố chung.</a:t>
            </a:r>
            <a:endParaRPr lang="en-US" altLang="en-US" sz="2200">
              <a:solidFill>
                <a:schemeClr val="tx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2327885" y="3786648"/>
            <a:ext cx="5341257" cy="1028458"/>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2200" b="1" smtClean="0">
                <a:solidFill>
                  <a:srgbClr val="FF0000"/>
                </a:solidFill>
                <a:latin typeface="Times New Roman" panose="02020603050405020304" pitchFamily="18" charset="0"/>
                <a:cs typeface="Times New Roman" panose="02020603050405020304" pitchFamily="18" charset="0"/>
              </a:rPr>
              <a:t>B3</a:t>
            </a:r>
            <a:r>
              <a:rPr lang="en-US" altLang="en-US" sz="2200" smtClean="0">
                <a:solidFill>
                  <a:schemeClr val="tx1"/>
                </a:solidFill>
                <a:latin typeface="Times New Roman" panose="02020603050405020304" pitchFamily="18" charset="0"/>
                <a:cs typeface="Times New Roman" panose="02020603050405020304" pitchFamily="18" charset="0"/>
              </a:rPr>
              <a:t> </a:t>
            </a:r>
            <a:r>
              <a:rPr lang="en-US" altLang="en-US" sz="2200" smtClean="0">
                <a:solidFill>
                  <a:srgbClr val="000000"/>
                </a:solidFill>
                <a:latin typeface="Times New Roman" panose="02020603050405020304" pitchFamily="18" charset="0"/>
                <a:cs typeface="Times New Roman" panose="02020603050405020304" pitchFamily="18" charset="0"/>
              </a:rPr>
              <a:t>: </a:t>
            </a:r>
            <a:r>
              <a:rPr lang="en-US" altLang="en-US" sz="2200">
                <a:solidFill>
                  <a:schemeClr val="tx1"/>
                </a:solidFill>
                <a:latin typeface="Times New Roman" panose="02020603050405020304" pitchFamily="18" charset="0"/>
                <a:cs typeface="Times New Roman" panose="02020603050405020304" pitchFamily="18" charset="0"/>
              </a:rPr>
              <a:t>Lập tích các thừa số đã chọn, mỗi thừa số lấy với </a:t>
            </a:r>
            <a:r>
              <a:rPr lang="en-US" altLang="en-US" sz="2200" smtClean="0">
                <a:solidFill>
                  <a:schemeClr val="tx1"/>
                </a:solidFill>
                <a:latin typeface="Times New Roman" panose="02020603050405020304" pitchFamily="18" charset="0"/>
                <a:cs typeface="Times New Roman" panose="02020603050405020304" pitchFamily="18" charset="0"/>
              </a:rPr>
              <a:t>số </a:t>
            </a:r>
            <a:r>
              <a:rPr lang="en-US" altLang="en-US" sz="2200">
                <a:solidFill>
                  <a:schemeClr val="tx1"/>
                </a:solidFill>
                <a:latin typeface="Times New Roman" panose="02020603050405020304" pitchFamily="18" charset="0"/>
                <a:cs typeface="Times New Roman" panose="02020603050405020304" pitchFamily="18" charset="0"/>
              </a:rPr>
              <a:t>mũ nhỏ </a:t>
            </a:r>
            <a:r>
              <a:rPr lang="en-US" altLang="en-US" sz="2200" smtClean="0">
                <a:solidFill>
                  <a:schemeClr val="tx1"/>
                </a:solidFill>
                <a:latin typeface="Times New Roman" panose="02020603050405020304" pitchFamily="18" charset="0"/>
                <a:cs typeface="Times New Roman" panose="02020603050405020304" pitchFamily="18" charset="0"/>
              </a:rPr>
              <a:t>nhất.</a:t>
            </a:r>
            <a:endParaRPr lang="en-US" altLang="en-US" sz="220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Rectangle 11"/>
              <p:cNvSpPr/>
              <p:nvPr/>
            </p:nvSpPr>
            <p:spPr>
              <a:xfrm>
                <a:off x="979458" y="1735932"/>
                <a:ext cx="444352" cy="4924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600" b="0" i="1" smtClean="0">
                          <a:solidFill>
                            <a:srgbClr val="FF0000"/>
                          </a:solidFill>
                          <a:latin typeface="Cambria Math"/>
                        </a:rPr>
                        <m:t>3</m:t>
                      </m:r>
                    </m:oMath>
                  </m:oMathPara>
                </a14:m>
                <a:endParaRPr lang="en-US" sz="2600">
                  <a:solidFill>
                    <a:srgbClr val="FF0000"/>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979458" y="1735928"/>
                <a:ext cx="444352" cy="492443"/>
              </a:xfrm>
              <a:prstGeom prst="rect">
                <a:avLst/>
              </a:prstGeom>
              <a:blipFill rotWithShape="1">
                <a:blip r:embed="rId6"/>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360458" y="1706900"/>
                <a:ext cx="473206"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FF0000"/>
                          </a:solidFill>
                          <a:latin typeface="Cambria Math"/>
                        </a:rPr>
                        <m:t>5</m:t>
                      </m:r>
                    </m:oMath>
                  </m:oMathPara>
                </a14:m>
                <a:endParaRPr lang="en-US" sz="2800">
                  <a:solidFill>
                    <a:srgbClr val="FF0000"/>
                  </a:solidFill>
                  <a:latin typeface="Times New Roman" pitchFamily="18" charset="0"/>
                  <a:cs typeface="Times New Roman"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360458" y="1706900"/>
                <a:ext cx="473206" cy="523220"/>
              </a:xfrm>
              <a:prstGeom prst="rect">
                <a:avLst/>
              </a:prstGeom>
              <a:blipFill rotWithShape="1">
                <a:blip r:embed="rId7"/>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492945" y="2618284"/>
                <a:ext cx="465192"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FF0000"/>
                          </a:solidFill>
                          <a:latin typeface="Cambria Math"/>
                        </a:rPr>
                        <m:t>3</m:t>
                      </m:r>
                    </m:oMath>
                  </m:oMathPara>
                </a14:m>
                <a:endParaRPr lang="en-US" sz="2800">
                  <a:solidFill>
                    <a:srgbClr val="FF0000"/>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1492944" y="2618284"/>
                <a:ext cx="465192" cy="523220"/>
              </a:xfrm>
              <a:prstGeom prst="rect">
                <a:avLst/>
              </a:prstGeom>
              <a:blipFill rotWithShape="1">
                <a:blip r:embed="rId8"/>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862692" y="2632780"/>
                <a:ext cx="465192"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FF0000"/>
                          </a:solidFill>
                          <a:latin typeface="Cambria Math"/>
                        </a:rPr>
                        <m:t>5</m:t>
                      </m:r>
                    </m:oMath>
                  </m:oMathPara>
                </a14:m>
                <a:endParaRPr lang="en-US" sz="2800">
                  <a:solidFill>
                    <a:srgbClr val="FF0000"/>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1862692" y="2632780"/>
                <a:ext cx="465192" cy="523220"/>
              </a:xfrm>
              <a:prstGeom prst="rect">
                <a:avLst/>
              </a:prstGeom>
              <a:blipFill rotWithShape="1">
                <a:blip r:embed="rId9"/>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654619" y="5257800"/>
                <a:ext cx="2986651"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800" i="1" smtClean="0">
                          <a:latin typeface="Cambria Math" panose="02040503050406030204" pitchFamily="18" charset="0"/>
                          <a:cs typeface="Times New Roman" panose="02020603050405020304" pitchFamily="18" charset="0"/>
                        </a:rPr>
                        <m:t>Ư</m:t>
                      </m:r>
                      <m:r>
                        <a:rPr lang="en-US" altLang="en-US" sz="2800" i="1" smtClean="0">
                          <a:latin typeface="Cambria Math" panose="02040503050406030204" pitchFamily="18" charset="0"/>
                          <a:cs typeface="Times New Roman" panose="02020603050405020304" pitchFamily="18" charset="0"/>
                        </a:rPr>
                        <m:t>𝐶𝐿𝑁</m:t>
                      </m:r>
                      <m:r>
                        <a:rPr lang="en-US" altLang="en-US" sz="2800" i="1" smtClean="0">
                          <a:latin typeface="Cambria Math" panose="02040503050406030204" pitchFamily="18" charset="0"/>
                          <a:cs typeface="Times New Roman" panose="02020603050405020304" pitchFamily="18" charset="0"/>
                        </a:rPr>
                        <m:t> </m:t>
                      </m:r>
                      <m:d>
                        <m:dPr>
                          <m:ctrlPr>
                            <a:rPr lang="en-US" altLang="en-US" sz="2800" i="1">
                              <a:latin typeface="Cambria Math"/>
                              <a:cs typeface="Times New Roman" panose="02020603050405020304" pitchFamily="18" charset="0"/>
                            </a:rPr>
                          </m:ctrlPr>
                        </m:dPr>
                        <m:e>
                          <m:r>
                            <a:rPr lang="en-US" altLang="en-US" sz="2800" i="1" smtClean="0">
                              <a:latin typeface="Cambria Math" panose="02040503050406030204" pitchFamily="18" charset="0"/>
                              <a:cs typeface="Times New Roman" panose="02020603050405020304" pitchFamily="18" charset="0"/>
                            </a:rPr>
                            <m:t>36</m:t>
                          </m:r>
                          <m:r>
                            <a:rPr lang="en-US" altLang="en-US" sz="2800" i="1">
                              <a:latin typeface="Cambria Math" panose="02040503050406030204" pitchFamily="18" charset="0"/>
                              <a:cs typeface="Times New Roman" panose="02020603050405020304" pitchFamily="18" charset="0"/>
                            </a:rPr>
                            <m:t>;</m:t>
                          </m:r>
                          <m:r>
                            <a:rPr lang="en-US" altLang="en-US" sz="2800" b="0" i="1" smtClean="0">
                              <a:latin typeface="Cambria Math" panose="02040503050406030204" pitchFamily="18" charset="0"/>
                              <a:cs typeface="Times New Roman" panose="02020603050405020304" pitchFamily="18" charset="0"/>
                            </a:rPr>
                            <m:t>30</m:t>
                          </m:r>
                        </m:e>
                      </m:d>
                      <m:r>
                        <a:rPr lang="en-US" altLang="en-US" sz="2800" b="0" i="1" smtClean="0">
                          <a:latin typeface="Cambria Math" panose="02040503050406030204" pitchFamily="18" charset="0"/>
                          <a:cs typeface="Times New Roman" panose="02020603050405020304" pitchFamily="18" charset="0"/>
                        </a:rPr>
                        <m:t>=</m:t>
                      </m:r>
                      <m:r>
                        <a:rPr lang="en-US" altLang="en-US" sz="2800" i="1">
                          <a:latin typeface="Cambria Math" panose="02040503050406030204" pitchFamily="18" charset="0"/>
                          <a:cs typeface="Times New Roman" panose="02020603050405020304" pitchFamily="18" charset="0"/>
                        </a:rPr>
                        <m:t> </m:t>
                      </m:r>
                    </m:oMath>
                  </m:oMathPara>
                </a14:m>
                <a:endParaRPr lang="en-US" sz="2800"/>
              </a:p>
            </p:txBody>
          </p:sp>
        </mc:Choice>
        <mc:Fallback xmlns="">
          <p:sp>
            <p:nvSpPr>
              <p:cNvPr id="18" name="Rectangle 17"/>
              <p:cNvSpPr>
                <a:spLocks noRot="1" noChangeAspect="1" noMove="1" noResize="1" noEditPoints="1" noAdjustHandles="1" noChangeArrowheads="1" noChangeShapeType="1" noTextEdit="1"/>
              </p:cNvSpPr>
              <p:nvPr/>
            </p:nvSpPr>
            <p:spPr>
              <a:xfrm>
                <a:off x="654612" y="5257800"/>
                <a:ext cx="2986651" cy="523220"/>
              </a:xfrm>
              <a:prstGeom prst="rect">
                <a:avLst/>
              </a:prstGeom>
              <a:blipFill rotWithShape="1">
                <a:blip r:embed="rId10"/>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3669452" y="5257800"/>
                <a:ext cx="876074"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800" b="0" i="1" smtClean="0">
                          <a:solidFill>
                            <a:srgbClr val="FF0000"/>
                          </a:solidFill>
                          <a:latin typeface="Cambria Math"/>
                          <a:cs typeface="Times New Roman" panose="02020603050405020304" pitchFamily="18" charset="0"/>
                        </a:rPr>
                        <m:t>3</m:t>
                      </m:r>
                      <m:r>
                        <a:rPr lang="en-US" altLang="en-US" sz="2800" b="0" i="1" smtClean="0">
                          <a:solidFill>
                            <a:srgbClr val="FF0000"/>
                          </a:solidFill>
                          <a:latin typeface="Cambria Math" panose="02040503050406030204" pitchFamily="18" charset="0"/>
                          <a:cs typeface="Times New Roman" panose="02020603050405020304" pitchFamily="18" charset="0"/>
                        </a:rPr>
                        <m:t> . </m:t>
                      </m:r>
                      <m:r>
                        <a:rPr lang="en-US" altLang="en-US" sz="2800" b="0" i="1" smtClean="0">
                          <a:solidFill>
                            <a:srgbClr val="FF0000"/>
                          </a:solidFill>
                          <a:latin typeface="Cambria Math"/>
                          <a:cs typeface="Times New Roman" panose="02020603050405020304" pitchFamily="18" charset="0"/>
                        </a:rPr>
                        <m:t>5</m:t>
                      </m:r>
                    </m:oMath>
                  </m:oMathPara>
                </a14:m>
                <a:endParaRPr lang="en-US" sz="2800">
                  <a:solidFill>
                    <a:srgbClr val="FF0000"/>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3669452" y="5257800"/>
                <a:ext cx="876074" cy="523220"/>
              </a:xfrm>
              <a:prstGeom prst="rect">
                <a:avLst/>
              </a:prstGeom>
              <a:blipFill rotWithShape="1">
                <a:blip r:embed="rId11"/>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3579602" y="5202128"/>
                <a:ext cx="756104" cy="5881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800" i="1" smtClean="0">
                              <a:solidFill>
                                <a:srgbClr val="FF0000"/>
                              </a:solidFill>
                              <a:latin typeface="Cambria Math"/>
                            </a:rPr>
                          </m:ctrlPr>
                        </m:sSupPr>
                        <m:e/>
                        <m:sup>
                          <m:r>
                            <a:rPr lang="en-US" sz="2800" b="0" i="1" smtClean="0">
                              <a:solidFill>
                                <a:srgbClr val="FF0000"/>
                              </a:solidFill>
                              <a:latin typeface="Cambria Math" panose="02040503050406030204" pitchFamily="18" charset="0"/>
                            </a:rPr>
                            <m:t>1</m:t>
                          </m:r>
                        </m:sup>
                      </m:sSup>
                    </m:oMath>
                  </m:oMathPara>
                </a14:m>
                <a:endParaRPr lang="en-US" sz="2800">
                  <a:solidFill>
                    <a:srgbClr val="FF0000"/>
                  </a:solidFill>
                </a:endParaRPr>
              </a:p>
            </p:txBody>
          </p:sp>
        </mc:Choice>
        <mc:Fallback xmlns="">
          <p:sp>
            <p:nvSpPr>
              <p:cNvPr id="20" name="Rectangle 19"/>
              <p:cNvSpPr>
                <a:spLocks noRot="1" noChangeAspect="1" noMove="1" noResize="1" noEditPoints="1" noAdjustHandles="1" noChangeArrowheads="1" noChangeShapeType="1" noTextEdit="1"/>
              </p:cNvSpPr>
              <p:nvPr/>
            </p:nvSpPr>
            <p:spPr>
              <a:xfrm>
                <a:off x="3579601" y="5202128"/>
                <a:ext cx="763799" cy="589072"/>
              </a:xfrm>
              <a:prstGeom prst="rect">
                <a:avLst/>
              </a:prstGeom>
              <a:blipFill rotWithShape="1">
                <a:blip r:embed="rId12"/>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4010179" y="5203026"/>
                <a:ext cx="756104" cy="5881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800" i="1" smtClean="0">
                              <a:solidFill>
                                <a:srgbClr val="FF0000"/>
                              </a:solidFill>
                              <a:latin typeface="Cambria Math"/>
                            </a:rPr>
                          </m:ctrlPr>
                        </m:sSupPr>
                        <m:e/>
                        <m:sup>
                          <m:r>
                            <a:rPr lang="en-US" sz="2800" b="0" i="1" smtClean="0">
                              <a:solidFill>
                                <a:srgbClr val="FF0000"/>
                              </a:solidFill>
                              <a:latin typeface="Cambria Math" panose="02040503050406030204" pitchFamily="18" charset="0"/>
                            </a:rPr>
                            <m:t>1</m:t>
                          </m:r>
                        </m:sup>
                      </m:sSup>
                    </m:oMath>
                  </m:oMathPara>
                </a14:m>
                <a:endParaRPr lang="en-US" sz="2800">
                  <a:solidFill>
                    <a:srgbClr val="FF0000"/>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4010179" y="5203026"/>
                <a:ext cx="756104" cy="588174"/>
              </a:xfrm>
              <a:prstGeom prst="rect">
                <a:avLst/>
              </a:prstGeom>
              <a:blipFill rotWithShape="1">
                <a:blip r:embed="rId13"/>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4533535" y="5257800"/>
                <a:ext cx="1969963"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000000"/>
                          </a:solidFill>
                          <a:latin typeface="Cambria Math" panose="02040503050406030204" pitchFamily="18" charset="0"/>
                        </a:rPr>
                        <m:t>=</m:t>
                      </m:r>
                      <m:r>
                        <a:rPr lang="en-US" sz="2800" b="0" i="1" smtClean="0">
                          <a:solidFill>
                            <a:srgbClr val="000000"/>
                          </a:solidFill>
                          <a:latin typeface="Cambria Math"/>
                        </a:rPr>
                        <m:t>3</m:t>
                      </m:r>
                      <m:r>
                        <a:rPr lang="en-US" sz="2800" b="0" i="1" smtClean="0">
                          <a:solidFill>
                            <a:srgbClr val="000000"/>
                          </a:solidFill>
                          <a:latin typeface="Cambria Math"/>
                        </a:rPr>
                        <m:t>.</m:t>
                      </m:r>
                      <m:r>
                        <a:rPr lang="en-US" sz="2800" b="0" i="1" smtClean="0">
                          <a:solidFill>
                            <a:srgbClr val="000000"/>
                          </a:solidFill>
                          <a:latin typeface="Cambria Math"/>
                        </a:rPr>
                        <m:t>5</m:t>
                      </m:r>
                      <m:r>
                        <a:rPr lang="en-US" sz="2800" b="0" i="1" smtClean="0">
                          <a:solidFill>
                            <a:srgbClr val="000000"/>
                          </a:solidFill>
                          <a:latin typeface="Cambria Math" panose="02040503050406030204" pitchFamily="18" charset="0"/>
                        </a:rPr>
                        <m:t>=</m:t>
                      </m:r>
                      <m:r>
                        <a:rPr lang="en-US" sz="2800" b="0" i="1" smtClean="0">
                          <a:solidFill>
                            <a:srgbClr val="000000"/>
                          </a:solidFill>
                          <a:latin typeface="Cambria Math"/>
                        </a:rPr>
                        <m:t>15</m:t>
                      </m:r>
                    </m:oMath>
                  </m:oMathPara>
                </a14:m>
                <a:endParaRPr lang="en-US" sz="2800">
                  <a:solidFill>
                    <a:srgbClr val="000000"/>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4533534" y="5257800"/>
                <a:ext cx="1969963" cy="523220"/>
              </a:xfrm>
              <a:prstGeom prst="rect">
                <a:avLst/>
              </a:prstGeom>
              <a:blipFill rotWithShape="1">
                <a:blip r:embed="rId14"/>
                <a:stretch>
                  <a:fillRect/>
                </a:stretch>
              </a:blipFill>
            </p:spPr>
            <p:txBody>
              <a:bodyPr/>
              <a:lstStyle/>
              <a:p>
                <a:r>
                  <a:rPr lang="vi-VN">
                    <a:noFill/>
                  </a:rPr>
                  <a:t> </a:t>
                </a:r>
              </a:p>
            </p:txBody>
          </p:sp>
        </mc:Fallback>
      </mc:AlternateContent>
      <p:pic>
        <p:nvPicPr>
          <p:cNvPr id="12290"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r="90898" b="-35366"/>
          <a:stretch/>
        </p:blipFill>
        <p:spPr bwMode="auto">
          <a:xfrm>
            <a:off x="319093" y="205248"/>
            <a:ext cx="972683" cy="1257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875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0"/>
                                  </p:iterate>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iterate type="lt">
                                    <p:tmAbs val="0"/>
                                  </p:iterate>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P spid="14" grpId="0"/>
      <p:bldP spid="17" grpId="0"/>
      <p:bldP spid="18" grpId="0"/>
      <p:bldP spid="19" grpId="0"/>
      <p:bldP spid="20" grpId="0"/>
      <p:bldP spid="21"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1132909"/>
            <a:ext cx="8991600" cy="2143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Hình Học Sinh Nam Và Nữ - Vector Fre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8104" y1="41874" x2="43172" y2="72573"/>
                        <a14:foregroundMark x1="62404" y1="40921" x2="64194" y2="80051"/>
                        <a14:foregroundMark x1="56010" y1="81586" x2="52430" y2="84655"/>
                        <a14:foregroundMark x1="58056" y1="76982" x2="54476" y2="82609"/>
                        <a14:foregroundMark x1="58312" y1="80307" x2="54476" y2="84399"/>
                        <a14:foregroundMark x1="56777" y1="77749" x2="54476" y2="82609"/>
                        <a14:backgroundMark x1="16624" y1="42967" x2="18414" y2="65217"/>
                        <a14:backgroundMark x1="21739" y1="58568" x2="23529" y2="63171"/>
                      </a14:backgroundRemoval>
                    </a14:imgEffect>
                  </a14:imgLayer>
                </a14:imgProps>
              </a:ext>
              <a:ext uri="{28A0092B-C50C-407E-A947-70E740481C1C}">
                <a14:useLocalDpi xmlns:a14="http://schemas.microsoft.com/office/drawing/2010/main" val="0"/>
              </a:ext>
            </a:extLst>
          </a:blip>
          <a:srcRect l="11697" t="30330" r="12454" b="11415"/>
          <a:stretch/>
        </p:blipFill>
        <p:spPr bwMode="auto">
          <a:xfrm>
            <a:off x="2895605" y="4191000"/>
            <a:ext cx="2880809" cy="2212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60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86623" y="285051"/>
            <a:ext cx="5570756" cy="923330"/>
          </a:xfrm>
          <a:prstGeom prst="rect">
            <a:avLst/>
          </a:prstGeom>
          <a:noFill/>
        </p:spPr>
        <p:txBody>
          <a:bodyPr wrap="none" lIns="91440" tIns="45720" rIns="91440" bIns="45720">
            <a:spAutoFit/>
          </a:bodyPr>
          <a:lstStyle/>
          <a:p>
            <a:pPr algn="ctr"/>
            <a:r>
              <a:rPr lang="en-US" sz="5400" cap="none" spc="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AI NHANH HƠN?</a:t>
            </a:r>
            <a:endParaRPr lang="en-US" sz="5400" cap="none" spc="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angle 4"/>
              <p:cNvSpPr/>
              <p:nvPr/>
            </p:nvSpPr>
            <p:spPr>
              <a:xfrm>
                <a:off x="2233109" y="1524849"/>
                <a:ext cx="3004349" cy="523220"/>
              </a:xfrm>
              <a:prstGeom prst="rect">
                <a:avLst/>
              </a:prstGeom>
            </p:spPr>
            <p:txBody>
              <a:bodyPr wrap="none">
                <a:spAutoFit/>
              </a:bodyPr>
              <a:lstStyle/>
              <a:p>
                <a:r>
                  <a:rPr lang="en-US" altLang="en-US" sz="2800" smtClean="0">
                    <a:solidFill>
                      <a:schemeClr val="tx1"/>
                    </a:solidFill>
                    <a:latin typeface="Times New Roman" panose="02020603050405020304" pitchFamily="18" charset="0"/>
                    <a:cs typeface="Times New Roman" panose="02020603050405020304" pitchFamily="18" charset="0"/>
                  </a:rPr>
                  <a:t>Tìm tập hợp </a:t>
                </a:r>
                <a14:m>
                  <m:oMath xmlns:m="http://schemas.openxmlformats.org/officeDocument/2006/math">
                    <m:r>
                      <a:rPr lang="en-US" altLang="en-US" sz="2800" b="0" i="1" smtClean="0">
                        <a:solidFill>
                          <a:schemeClr val="tx1"/>
                        </a:solidFill>
                        <a:latin typeface="Cambria Math" panose="02040503050406030204" pitchFamily="18" charset="0"/>
                        <a:cs typeface="Times New Roman" panose="02020603050405020304" pitchFamily="18" charset="0"/>
                      </a:rPr>
                      <m:t>Ư(1</m:t>
                    </m:r>
                    <m:r>
                      <a:rPr lang="en-US" altLang="en-US" sz="2800" b="0" i="1" smtClean="0">
                        <a:solidFill>
                          <a:schemeClr val="tx1"/>
                        </a:solidFill>
                        <a:latin typeface="Cambria Math"/>
                        <a:cs typeface="Times New Roman" panose="02020603050405020304" pitchFamily="18" charset="0"/>
                      </a:rPr>
                      <m:t>8</m:t>
                    </m:r>
                    <m:r>
                      <a:rPr lang="en-US" altLang="en-US" sz="2800" b="0" i="1" smtClean="0">
                        <a:solidFill>
                          <a:schemeClr val="tx1"/>
                        </a:solidFill>
                        <a:latin typeface="Cambria Math" panose="02040503050406030204" pitchFamily="18" charset="0"/>
                        <a:cs typeface="Times New Roman" panose="02020603050405020304" pitchFamily="18" charset="0"/>
                      </a:rPr>
                      <m:t>)</m:t>
                    </m:r>
                  </m:oMath>
                </a14:m>
                <a:endParaRPr lang="en-US" sz="2800">
                  <a:solidFill>
                    <a:schemeClr val="tx1"/>
                  </a:solidFill>
                  <a:latin typeface="Times New Roman" panose="02020603050405020304" pitchFamily="18"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233104" y="1524849"/>
                <a:ext cx="3004349" cy="523220"/>
              </a:xfrm>
              <a:prstGeom prst="rect">
                <a:avLst/>
              </a:prstGeom>
              <a:blipFill rotWithShape="1">
                <a:blip r:embed="rId3"/>
                <a:stretch>
                  <a:fillRect l="-4057" t="-11628" b="-31395"/>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233108" y="2866975"/>
                <a:ext cx="3004349" cy="523220"/>
              </a:xfrm>
              <a:prstGeom prst="rect">
                <a:avLst/>
              </a:prstGeom>
            </p:spPr>
            <p:txBody>
              <a:bodyPr wrap="none">
                <a:spAutoFit/>
              </a:bodyPr>
              <a:lstStyle/>
              <a:p>
                <a:r>
                  <a:rPr lang="en-US" altLang="en-US" sz="2800" smtClean="0">
                    <a:solidFill>
                      <a:schemeClr val="tx1"/>
                    </a:solidFill>
                    <a:latin typeface="Times New Roman" panose="02020603050405020304" pitchFamily="18" charset="0"/>
                    <a:cs typeface="Times New Roman" panose="02020603050405020304" pitchFamily="18" charset="0"/>
                  </a:rPr>
                  <a:t>Tìm tập hợp </a:t>
                </a:r>
                <a14:m>
                  <m:oMath xmlns:m="http://schemas.openxmlformats.org/officeDocument/2006/math">
                    <m:r>
                      <a:rPr lang="en-US" altLang="en-US" sz="2800" b="0" i="1" smtClean="0">
                        <a:solidFill>
                          <a:schemeClr val="tx1"/>
                        </a:solidFill>
                        <a:latin typeface="Cambria Math" panose="02040503050406030204" pitchFamily="18" charset="0"/>
                        <a:cs typeface="Times New Roman" panose="02020603050405020304" pitchFamily="18" charset="0"/>
                      </a:rPr>
                      <m:t>Ư(30)</m:t>
                    </m:r>
                  </m:oMath>
                </a14:m>
                <a:endParaRPr lang="en-US" sz="2800">
                  <a:solidFill>
                    <a:schemeClr val="tx1"/>
                  </a:solidFill>
                  <a:latin typeface="Times New Roman" panose="02020603050405020304" pitchFamily="18"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233103" y="2866975"/>
                <a:ext cx="3004349" cy="523220"/>
              </a:xfrm>
              <a:prstGeom prst="rect">
                <a:avLst/>
              </a:prstGeom>
              <a:blipFill rotWithShape="0">
                <a:blip r:embed="rId4"/>
                <a:stretch>
                  <a:fillRect l="-4057" t="-11628" b="-31395"/>
                </a:stretch>
              </a:blipFill>
            </p:spPr>
            <p:txBody>
              <a:bodyPr/>
              <a:lstStyle/>
              <a:p>
                <a:r>
                  <a:rPr lang="en-US">
                    <a:noFill/>
                  </a:rPr>
                  <a:t> </a:t>
                </a:r>
              </a:p>
            </p:txBody>
          </p:sp>
        </mc:Fallback>
      </mc:AlternateContent>
      <p:pic>
        <p:nvPicPr>
          <p:cNvPr id="2050" name="Picture 2" descr="Hình ảnh Khai Mạc Mùa Đi Học Vui Vẻ Phim Hoạt Hình Học Sinh, Phí, Phim Hoạt  Hình Học Sinh, Học miễn phí tải tập tin PNG PSDComment và Vecto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4306" b="97500" l="24271" r="80104"/>
                    </a14:imgEffect>
                  </a14:imgLayer>
                </a14:imgProps>
              </a:ext>
              <a:ext uri="{28A0092B-C50C-407E-A947-70E740481C1C}">
                <a14:useLocalDpi xmlns:a14="http://schemas.microsoft.com/office/drawing/2010/main" val="0"/>
              </a:ext>
            </a:extLst>
          </a:blip>
          <a:srcRect l="22882" t="1667" r="20035" b="6736"/>
          <a:stretch/>
        </p:blipFill>
        <p:spPr bwMode="auto">
          <a:xfrm>
            <a:off x="395797" y="1271828"/>
            <a:ext cx="855253" cy="10292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Khai Mạc Mùa Đi Học Vui Vẻ Phim Hoạt Hình Học Sinh, Phí, Phim Hoạt  Hình Học Sinh, Học miễn phí tải tập tin PNG PSDComment và Vecto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882" t="1667" r="20035" b="6736"/>
          <a:stretch/>
        </p:blipFill>
        <p:spPr bwMode="auto">
          <a:xfrm>
            <a:off x="395797" y="2747593"/>
            <a:ext cx="855253" cy="102926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Rectangle 6"/>
              <p:cNvSpPr/>
              <p:nvPr/>
            </p:nvSpPr>
            <p:spPr>
              <a:xfrm>
                <a:off x="2805578" y="2086237"/>
                <a:ext cx="414959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800" b="0" i="1" smtClean="0">
                          <a:solidFill>
                            <a:schemeClr val="tx1"/>
                          </a:solidFill>
                          <a:latin typeface="Cambria Math" panose="02040503050406030204" pitchFamily="18" charset="0"/>
                          <a:cs typeface="Times New Roman" panose="02020603050405020304" pitchFamily="18" charset="0"/>
                        </a:rPr>
                        <m:t>Ư</m:t>
                      </m:r>
                      <m:d>
                        <m:dPr>
                          <m:ctrlPr>
                            <a:rPr lang="en-US" altLang="en-US" sz="2800" i="1" smtClean="0">
                              <a:solidFill>
                                <a:schemeClr val="tx1"/>
                              </a:solidFill>
                              <a:latin typeface="Cambria Math"/>
                              <a:cs typeface="Times New Roman" panose="02020603050405020304" pitchFamily="18" charset="0"/>
                            </a:rPr>
                          </m:ctrlPr>
                        </m:dPr>
                        <m:e>
                          <m:r>
                            <a:rPr lang="en-US" altLang="en-US" sz="2800" b="0" i="1" smtClean="0">
                              <a:solidFill>
                                <a:schemeClr val="tx1"/>
                              </a:solidFill>
                              <a:latin typeface="Cambria Math" panose="02040503050406030204" pitchFamily="18" charset="0"/>
                              <a:cs typeface="Times New Roman" panose="02020603050405020304" pitchFamily="18" charset="0"/>
                            </a:rPr>
                            <m:t>1</m:t>
                          </m:r>
                          <m:r>
                            <a:rPr lang="en-US" altLang="en-US" sz="2800" b="0" i="1" smtClean="0">
                              <a:solidFill>
                                <a:schemeClr val="tx1"/>
                              </a:solidFill>
                              <a:latin typeface="Cambria Math"/>
                              <a:cs typeface="Times New Roman" panose="02020603050405020304" pitchFamily="18" charset="0"/>
                            </a:rPr>
                            <m:t>8</m:t>
                          </m:r>
                        </m:e>
                      </m:d>
                      <m:r>
                        <a:rPr lang="en-US" altLang="en-US" sz="2800" b="0" i="1" smtClean="0">
                          <a:solidFill>
                            <a:schemeClr val="tx1"/>
                          </a:solidFill>
                          <a:latin typeface="Cambria Math" panose="02040503050406030204" pitchFamily="18" charset="0"/>
                          <a:cs typeface="Times New Roman" panose="02020603050405020304" pitchFamily="18" charset="0"/>
                        </a:rPr>
                        <m:t>=</m:t>
                      </m:r>
                      <m:d>
                        <m:dPr>
                          <m:begChr m:val="{"/>
                          <m:endChr m:val="}"/>
                          <m:ctrlPr>
                            <a:rPr lang="en-US" altLang="en-US" sz="2800" i="1" smtClean="0">
                              <a:solidFill>
                                <a:schemeClr val="tx1"/>
                              </a:solidFill>
                              <a:latin typeface="Cambria Math"/>
                              <a:cs typeface="Times New Roman" panose="02020603050405020304" pitchFamily="18" charset="0"/>
                            </a:rPr>
                          </m:ctrlPr>
                        </m:dPr>
                        <m:e>
                          <m:r>
                            <a:rPr lang="en-US" altLang="en-US" sz="2800" b="0" i="1" smtClean="0">
                              <a:solidFill>
                                <a:schemeClr val="tx1"/>
                              </a:solidFill>
                              <a:latin typeface="Cambria Math" panose="02040503050406030204" pitchFamily="18" charset="0"/>
                              <a:cs typeface="Times New Roman" panose="02020603050405020304" pitchFamily="18" charset="0"/>
                            </a:rPr>
                            <m:t>1;2;3;6;</m:t>
                          </m:r>
                          <m:r>
                            <a:rPr lang="en-US" altLang="en-US" sz="2800" b="0" i="1" smtClean="0">
                              <a:solidFill>
                                <a:schemeClr val="tx1"/>
                              </a:solidFill>
                              <a:latin typeface="Cambria Math"/>
                              <a:cs typeface="Times New Roman" panose="02020603050405020304" pitchFamily="18" charset="0"/>
                            </a:rPr>
                            <m:t>9;</m:t>
                          </m:r>
                          <m:r>
                            <a:rPr lang="en-US" altLang="en-US" sz="2800" b="0" i="1" smtClean="0">
                              <a:solidFill>
                                <a:schemeClr val="tx1"/>
                              </a:solidFill>
                              <a:latin typeface="Cambria Math" panose="02040503050406030204" pitchFamily="18" charset="0"/>
                              <a:cs typeface="Times New Roman" panose="02020603050405020304" pitchFamily="18" charset="0"/>
                            </a:rPr>
                            <m:t>1</m:t>
                          </m:r>
                          <m:r>
                            <a:rPr lang="en-US" altLang="en-US" sz="2800" b="0" i="1" smtClean="0">
                              <a:solidFill>
                                <a:schemeClr val="tx1"/>
                              </a:solidFill>
                              <a:latin typeface="Cambria Math"/>
                              <a:cs typeface="Times New Roman" panose="02020603050405020304" pitchFamily="18" charset="0"/>
                            </a:rPr>
                            <m:t>8</m:t>
                          </m:r>
                        </m:e>
                      </m:d>
                    </m:oMath>
                  </m:oMathPara>
                </a14:m>
                <a:endParaRPr lang="en-US" sz="2800">
                  <a:solidFill>
                    <a:schemeClr val="tx1"/>
                  </a:solidFill>
                  <a:latin typeface="Times New Roman" panose="02020603050405020304" pitchFamily="18"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805578" y="2086237"/>
                <a:ext cx="4149598" cy="523220"/>
              </a:xfrm>
              <a:prstGeom prst="rect">
                <a:avLst/>
              </a:prstGeom>
              <a:blipFill rotWithShape="1">
                <a:blip r:embed="rId7"/>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805581" y="3536257"/>
                <a:ext cx="525348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800" b="0" i="1" smtClean="0">
                          <a:solidFill>
                            <a:schemeClr val="tx1"/>
                          </a:solidFill>
                          <a:latin typeface="Cambria Math" panose="02040503050406030204" pitchFamily="18" charset="0"/>
                          <a:cs typeface="Times New Roman" panose="02020603050405020304" pitchFamily="18" charset="0"/>
                        </a:rPr>
                        <m:t>Ư</m:t>
                      </m:r>
                      <m:d>
                        <m:dPr>
                          <m:ctrlPr>
                            <a:rPr lang="en-US" altLang="en-US" sz="2800" i="1" smtClean="0">
                              <a:solidFill>
                                <a:schemeClr val="tx1"/>
                              </a:solidFill>
                              <a:latin typeface="Cambria Math"/>
                              <a:cs typeface="Times New Roman" panose="02020603050405020304" pitchFamily="18" charset="0"/>
                            </a:rPr>
                          </m:ctrlPr>
                        </m:dPr>
                        <m:e>
                          <m:r>
                            <a:rPr lang="en-US" altLang="en-US" sz="2800" b="0" i="1" smtClean="0">
                              <a:solidFill>
                                <a:schemeClr val="tx1"/>
                              </a:solidFill>
                              <a:latin typeface="Cambria Math" panose="02040503050406030204" pitchFamily="18" charset="0"/>
                              <a:cs typeface="Times New Roman" panose="02020603050405020304" pitchFamily="18" charset="0"/>
                            </a:rPr>
                            <m:t>30</m:t>
                          </m:r>
                        </m:e>
                      </m:d>
                      <m:r>
                        <a:rPr lang="en-US" altLang="en-US" sz="2800" b="0" i="1" smtClean="0">
                          <a:solidFill>
                            <a:schemeClr val="tx1"/>
                          </a:solidFill>
                          <a:latin typeface="Cambria Math" panose="02040503050406030204" pitchFamily="18" charset="0"/>
                          <a:cs typeface="Times New Roman" panose="02020603050405020304" pitchFamily="18" charset="0"/>
                        </a:rPr>
                        <m:t>=</m:t>
                      </m:r>
                      <m:d>
                        <m:dPr>
                          <m:begChr m:val="{"/>
                          <m:endChr m:val="}"/>
                          <m:ctrlPr>
                            <a:rPr lang="en-US" altLang="en-US" sz="2800" i="1" smtClean="0">
                              <a:solidFill>
                                <a:schemeClr val="tx1"/>
                              </a:solidFill>
                              <a:latin typeface="Cambria Math"/>
                              <a:cs typeface="Times New Roman" panose="02020603050405020304" pitchFamily="18" charset="0"/>
                            </a:rPr>
                          </m:ctrlPr>
                        </m:dPr>
                        <m:e>
                          <m:r>
                            <a:rPr lang="en-US" altLang="en-US" sz="2800" b="0" i="1" smtClean="0">
                              <a:solidFill>
                                <a:schemeClr val="tx1"/>
                              </a:solidFill>
                              <a:latin typeface="Cambria Math" panose="02040503050406030204" pitchFamily="18" charset="0"/>
                              <a:cs typeface="Times New Roman" panose="02020603050405020304" pitchFamily="18" charset="0"/>
                            </a:rPr>
                            <m:t>1;2;3;5;6;10;15;30</m:t>
                          </m:r>
                        </m:e>
                      </m:d>
                    </m:oMath>
                  </m:oMathPara>
                </a14:m>
                <a:endParaRPr lang="en-US" sz="2800">
                  <a:solidFill>
                    <a:schemeClr val="tx1"/>
                  </a:solidFill>
                  <a:latin typeface="Times New Roman" panose="02020603050405020304" pitchFamily="18"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805578" y="3536257"/>
                <a:ext cx="5461880" cy="523220"/>
              </a:xfrm>
              <a:prstGeom prst="rect">
                <a:avLst/>
              </a:prstGeom>
              <a:blipFill rotWithShape="0">
                <a:blip r:embed="rId8"/>
                <a:stretch>
                  <a:fillRect/>
                </a:stretch>
              </a:blipFill>
            </p:spPr>
            <p:txBody>
              <a:bodyPr/>
              <a:lstStyle/>
              <a:p>
                <a:r>
                  <a:rPr lang="en-US">
                    <a:noFill/>
                  </a:rPr>
                  <a:t> </a:t>
                </a:r>
              </a:p>
            </p:txBody>
          </p:sp>
        </mc:Fallback>
      </mc:AlternateContent>
      <p:pic>
        <p:nvPicPr>
          <p:cNvPr id="2052" name="Picture 4" descr="Hình Học Sinh Nam Và Nữ - Vector Free"/>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28104" y1="41874" x2="43172" y2="72573"/>
                        <a14:foregroundMark x1="62404" y1="40921" x2="64194" y2="80051"/>
                        <a14:foregroundMark x1="56010" y1="81586" x2="52430" y2="84655"/>
                        <a14:foregroundMark x1="58056" y1="76982" x2="54476" y2="82609"/>
                        <a14:foregroundMark x1="58312" y1="80307" x2="54476" y2="84399"/>
                        <a14:foregroundMark x1="56777" y1="77749" x2="54476" y2="82609"/>
                        <a14:backgroundMark x1="16624" y1="42967" x2="18414" y2="65217"/>
                        <a14:backgroundMark x1="21739" y1="58568" x2="23529" y2="63171"/>
                      </a14:backgroundRemoval>
                    </a14:imgEffect>
                  </a14:imgLayer>
                </a14:imgProps>
              </a:ext>
              <a:ext uri="{28A0092B-C50C-407E-A947-70E740481C1C}">
                <a14:useLocalDpi xmlns:a14="http://schemas.microsoft.com/office/drawing/2010/main" val="0"/>
              </a:ext>
            </a:extLst>
          </a:blip>
          <a:srcRect l="11697" t="30330" r="12454" b="11415"/>
          <a:stretch/>
        </p:blipFill>
        <p:spPr bwMode="auto">
          <a:xfrm>
            <a:off x="395797" y="4460976"/>
            <a:ext cx="1231901" cy="9461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286000" y="4734580"/>
            <a:ext cx="7516307" cy="523220"/>
          </a:xfrm>
          <a:prstGeom prst="rect">
            <a:avLst/>
          </a:prstGeom>
          <a:noFill/>
        </p:spPr>
        <p:txBody>
          <a:bodyPr wrap="square" rtlCol="0">
            <a:spAutoFit/>
          </a:bodyPr>
          <a:lstStyle/>
          <a:p>
            <a:r>
              <a:rPr lang="en-US" sz="2800" smtClean="0">
                <a:solidFill>
                  <a:srgbClr val="0000FF"/>
                </a:solidFill>
                <a:latin typeface="Times New Roman" panose="02020603050405020304" pitchFamily="18" charset="0"/>
                <a:cs typeface="Times New Roman" panose="02020603050405020304" pitchFamily="18" charset="0"/>
              </a:rPr>
              <a:t>Số nào vừa là ước của 18, vừa là ước của 30?</a:t>
            </a:r>
            <a:endParaRPr lang="en-US" sz="280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804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052"/>
                                        </p:tgtEl>
                                        <p:attrNameLst>
                                          <p:attrName>style.visibility</p:attrName>
                                        </p:attrNameLst>
                                      </p:cBhvr>
                                      <p:to>
                                        <p:strVal val="visible"/>
                                      </p:to>
                                    </p:set>
                                    <p:animEffect transition="in" filter="wipe(left)">
                                      <p:cBhvr>
                                        <p:cTn id="39" dur="500"/>
                                        <p:tgtEl>
                                          <p:spTgt spid="205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pPr algn="l"/>
                <a:r>
                  <a:rPr lang="en-US" altLang="en-US" sz="3200" b="1" smtClean="0">
                    <a:solidFill>
                      <a:srgbClr val="FF0000"/>
                    </a:solidFill>
                    <a:latin typeface="Times New Roman" panose="02020603050405020304" pitchFamily="18" charset="0"/>
                    <a:cs typeface="Times New Roman" panose="02020603050405020304" pitchFamily="18" charset="0"/>
                  </a:rPr>
                  <a:t>Luyện tập 2: </a:t>
                </a:r>
                <a:r>
                  <a:rPr lang="en-US" altLang="en-US" sz="3200" smtClean="0">
                    <a:solidFill>
                      <a:srgbClr val="0000CC"/>
                    </a:solidFill>
                    <a:latin typeface="Times New Roman" panose="02020603050405020304" pitchFamily="18" charset="0"/>
                    <a:cs typeface="Times New Roman" panose="02020603050405020304" pitchFamily="18" charset="0"/>
                  </a:rPr>
                  <a:t>Tìm </a:t>
                </a:r>
                <a14:m>
                  <m:oMath xmlns:m="http://schemas.openxmlformats.org/officeDocument/2006/math">
                    <m:r>
                      <a:rPr lang="en-US" altLang="en-US" sz="3200" i="1">
                        <a:solidFill>
                          <a:srgbClr val="0000CC"/>
                        </a:solidFill>
                        <a:latin typeface="Cambria Math" panose="02040503050406030204" pitchFamily="18" charset="0"/>
                        <a:cs typeface="Times New Roman" panose="02020603050405020304" pitchFamily="18" charset="0"/>
                      </a:rPr>
                      <m:t>Ư</m:t>
                    </m:r>
                    <m:r>
                      <a:rPr lang="en-US" altLang="en-US" sz="3200" i="1">
                        <a:solidFill>
                          <a:srgbClr val="0000CC"/>
                        </a:solidFill>
                        <a:latin typeface="Cambria Math" panose="02040503050406030204" pitchFamily="18" charset="0"/>
                        <a:cs typeface="Times New Roman" panose="02020603050405020304" pitchFamily="18" charset="0"/>
                      </a:rPr>
                      <m:t>𝐶𝐿𝑁</m:t>
                    </m:r>
                    <m:r>
                      <a:rPr lang="en-US" altLang="en-US" sz="3200" i="1">
                        <a:solidFill>
                          <a:srgbClr val="0000CC"/>
                        </a:solidFill>
                        <a:latin typeface="Cambria Math" panose="02040503050406030204" pitchFamily="18" charset="0"/>
                        <a:cs typeface="Times New Roman" panose="02020603050405020304" pitchFamily="18" charset="0"/>
                      </a:rPr>
                      <m:t> </m:t>
                    </m:r>
                    <m:d>
                      <m:dPr>
                        <m:ctrlPr>
                          <a:rPr lang="en-US" altLang="en-US" sz="3200" i="1">
                            <a:solidFill>
                              <a:srgbClr val="0000CC"/>
                            </a:solidFill>
                            <a:latin typeface="Cambria Math"/>
                            <a:cs typeface="Times New Roman" panose="02020603050405020304" pitchFamily="18" charset="0"/>
                          </a:rPr>
                        </m:ctrlPr>
                      </m:dPr>
                      <m:e>
                        <m:r>
                          <a:rPr lang="en-US" altLang="en-US" sz="3200" b="0" i="1" smtClean="0">
                            <a:solidFill>
                              <a:srgbClr val="0000CC"/>
                            </a:solidFill>
                            <a:latin typeface="Cambria Math"/>
                            <a:cs typeface="Times New Roman" panose="02020603050405020304" pitchFamily="18" charset="0"/>
                          </a:rPr>
                          <m:t>36,86</m:t>
                        </m:r>
                      </m:e>
                    </m:d>
                  </m:oMath>
                </a14:m>
                <a:endParaRPr lang="vi-VN" sz="320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2"/>
                <a:stretch>
                  <a:fillRect l="-1852"/>
                </a:stretch>
              </a:blipFill>
            </p:spPr>
            <p:txBody>
              <a:bodyPr/>
              <a:lstStyle/>
              <a:p>
                <a:r>
                  <a:rPr lang="vi-VN">
                    <a:noFill/>
                  </a:rPr>
                  <a:t> </a:t>
                </a:r>
              </a:p>
            </p:txBody>
          </p:sp>
        </mc:Fallback>
      </mc:AlternateContent>
      <p:sp>
        <p:nvSpPr>
          <p:cNvPr id="3" name="Content Placeholder 2"/>
          <p:cNvSpPr>
            <a:spLocks noGrp="1"/>
          </p:cNvSpPr>
          <p:nvPr>
            <p:ph idx="1"/>
          </p:nvPr>
        </p:nvSpPr>
        <p:spPr>
          <a:xfrm>
            <a:off x="457200" y="1752602"/>
            <a:ext cx="8229600" cy="2098449"/>
          </a:xfrm>
        </p:spPr>
        <p:txBody>
          <a:bodyPr>
            <a:normAutofit/>
          </a:bodyPr>
          <a:lstStyle/>
          <a:p>
            <a:r>
              <a:rPr lang="vi-VN"/>
              <a:t>36 = 2</a:t>
            </a:r>
            <a:r>
              <a:rPr lang="vi-VN" baseline="30000"/>
              <a:t>2</a:t>
            </a:r>
            <a:r>
              <a:rPr lang="vi-VN"/>
              <a:t>.3</a:t>
            </a:r>
            <a:r>
              <a:rPr lang="vi-VN" baseline="30000"/>
              <a:t>2</a:t>
            </a:r>
            <a:r>
              <a:rPr lang="vi-VN" smtClean="0"/>
              <a:t>;</a:t>
            </a:r>
          </a:p>
          <a:p>
            <a:r>
              <a:rPr lang="vi-VN" smtClean="0"/>
              <a:t> </a:t>
            </a:r>
            <a:r>
              <a:rPr lang="vi-VN"/>
              <a:t>84 = 2</a:t>
            </a:r>
            <a:r>
              <a:rPr lang="vi-VN" baseline="30000"/>
              <a:t>2</a:t>
            </a:r>
            <a:r>
              <a:rPr lang="vi-VN"/>
              <a:t>.3.7</a:t>
            </a:r>
          </a:p>
          <a:p>
            <a:r>
              <a:rPr lang="vi-VN"/>
              <a:t>ƯCLN(36; 84) =2</a:t>
            </a:r>
            <a:r>
              <a:rPr lang="vi-VN" baseline="30000"/>
              <a:t>2</a:t>
            </a:r>
            <a:r>
              <a:rPr lang="vi-VN"/>
              <a:t>.3 = 12</a:t>
            </a:r>
          </a:p>
          <a:p>
            <a:endParaRPr lang="vi-VN"/>
          </a:p>
        </p:txBody>
      </p:sp>
      <p:pic>
        <p:nvPicPr>
          <p:cNvPr id="6" name="Picture 4" descr="Hình Học Sinh Nam Và Nữ - Vector Fre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28104" y1="41874" x2="43172" y2="72573"/>
                        <a14:foregroundMark x1="62404" y1="40921" x2="64194" y2="80051"/>
                        <a14:foregroundMark x1="56010" y1="81586" x2="52430" y2="84655"/>
                        <a14:foregroundMark x1="58056" y1="76982" x2="54476" y2="82609"/>
                        <a14:foregroundMark x1="58312" y1="80307" x2="54476" y2="84399"/>
                        <a14:foregroundMark x1="56777" y1="77749" x2="54476" y2="82609"/>
                        <a14:backgroundMark x1="16624" y1="42967" x2="18414" y2="65217"/>
                        <a14:backgroundMark x1="21739" y1="58568" x2="23529" y2="63171"/>
                      </a14:backgroundRemoval>
                    </a14:imgEffect>
                  </a14:imgLayer>
                </a14:imgProps>
              </a:ext>
              <a:ext uri="{28A0092B-C50C-407E-A947-70E740481C1C}">
                <a14:useLocalDpi xmlns:a14="http://schemas.microsoft.com/office/drawing/2010/main" val="0"/>
              </a:ext>
            </a:extLst>
          </a:blip>
          <a:srcRect l="11697" t="30330" r="12454" b="11415"/>
          <a:stretch/>
        </p:blipFill>
        <p:spPr bwMode="auto">
          <a:xfrm>
            <a:off x="2743205" y="4191005"/>
            <a:ext cx="3185609" cy="2446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56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895601"/>
            <a:ext cx="8763000" cy="1219200"/>
          </a:xfrm>
        </p:spPr>
        <p:txBody>
          <a:bodyPr/>
          <a:lstStyle/>
          <a:p>
            <a:pPr marL="0" indent="0">
              <a:buNone/>
            </a:pPr>
            <a:r>
              <a:rPr lang="vi-VN"/>
              <a:t>Số hàng nhiều nhất có thể xếp chính bằng ƯCLN(24; 28; 36) </a:t>
            </a:r>
            <a:endParaRPr lang="vi-VN" smtClean="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76200"/>
            <a:ext cx="91694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a:xfrm>
            <a:off x="439057" y="4252688"/>
            <a:ext cx="8763000" cy="1219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vi-VN" smtClean="0"/>
              <a:t>Tìm ƯCLN(24; 28; 36) =</a:t>
            </a:r>
            <a:r>
              <a:rPr lang="vi-VN" smtClean="0">
                <a:solidFill>
                  <a:srgbClr val="0000CC"/>
                </a:solidFill>
              </a:rPr>
              <a:t> 4</a:t>
            </a:r>
          </a:p>
        </p:txBody>
      </p:sp>
    </p:spTree>
    <p:extLst>
      <p:ext uri="{BB962C8B-B14F-4D97-AF65-F5344CB8AC3E}">
        <p14:creationId xmlns:p14="http://schemas.microsoft.com/office/powerpoint/2010/main" val="34382379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smtClean="0">
                <a:solidFill>
                  <a:srgbClr val="0000CC"/>
                </a:solidFill>
              </a:rPr>
              <a:t>Để tìm ước chung của các số, ta có thể làm như sau:</a:t>
            </a:r>
            <a:endParaRPr lang="vi-VN">
              <a:solidFill>
                <a:srgbClr val="0000CC"/>
              </a:solidFill>
            </a:endParaRPr>
          </a:p>
        </p:txBody>
      </p:sp>
      <p:pic>
        <p:nvPicPr>
          <p:cNvPr id="4" name="Picture 2" descr="IDeA on Twitter: &quot;Congrats to @IDeA_Canada's top winners Jack Chapman,  Katie Gillespie, Emma Dornan &amp; Grace Clarke from @MemorialU. Their “MatHat”  design supports ppl w/ #CerebralPalsy. @MUN_Engineering @MUN_Science  @CNS_Nursing @TheCdnAcadofEng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19400" y="3352800"/>
            <a:ext cx="3505200" cy="35052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57200" y="1558019"/>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mtClean="0">
                <a:solidFill>
                  <a:srgbClr val="0000CC"/>
                </a:solidFill>
              </a:rPr>
              <a:t>1. Tìm ƯCLN của các số đó</a:t>
            </a:r>
            <a:endParaRPr lang="vi-VN">
              <a:solidFill>
                <a:srgbClr val="0000CC"/>
              </a:solidFill>
            </a:endParaRPr>
          </a:p>
        </p:txBody>
      </p:sp>
      <p:sp>
        <p:nvSpPr>
          <p:cNvPr id="8" name="Title 1"/>
          <p:cNvSpPr txBox="1">
            <a:spLocks/>
          </p:cNvSpPr>
          <p:nvPr/>
        </p:nvSpPr>
        <p:spPr>
          <a:xfrm>
            <a:off x="609600" y="2862038"/>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a:solidFill>
                  <a:srgbClr val="0000CC"/>
                </a:solidFill>
              </a:rPr>
              <a:t>2</a:t>
            </a:r>
            <a:r>
              <a:rPr lang="vi-VN" smtClean="0">
                <a:solidFill>
                  <a:srgbClr val="0000CC"/>
                </a:solidFill>
              </a:rPr>
              <a:t>. Tìm tất cả ước của ƯCLN  đó</a:t>
            </a:r>
            <a:endParaRPr lang="vi-VN">
              <a:solidFill>
                <a:srgbClr val="0000CC"/>
              </a:solidFill>
            </a:endParaRPr>
          </a:p>
        </p:txBody>
      </p:sp>
    </p:spTree>
    <p:extLst>
      <p:ext uri="{BB962C8B-B14F-4D97-AF65-F5344CB8AC3E}">
        <p14:creationId xmlns:p14="http://schemas.microsoft.com/office/powerpoint/2010/main" val="244448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sp>
        <p:nvSpPr>
          <p:cNvPr id="3" name="Content Placeholder 2"/>
          <p:cNvSpPr>
            <a:spLocks noGrp="1"/>
          </p:cNvSpPr>
          <p:nvPr>
            <p:ph idx="1"/>
          </p:nvPr>
        </p:nvSpPr>
        <p:spPr>
          <a:xfrm>
            <a:off x="381000" y="1981206"/>
            <a:ext cx="8229600" cy="4525963"/>
          </a:xfrm>
        </p:spPr>
        <p:txBody>
          <a:bodyPr/>
          <a:lstStyle/>
          <a:p>
            <a:pPr marL="0" indent="0">
              <a:buNone/>
            </a:pPr>
            <a:r>
              <a:rPr lang="vi-VN" smtClean="0">
                <a:solidFill>
                  <a:srgbClr val="0000CC"/>
                </a:solidFill>
              </a:rPr>
              <a:t>ƯCLN (75, 105) = 15</a:t>
            </a:r>
          </a:p>
          <a:p>
            <a:pPr marL="0" indent="0">
              <a:buNone/>
            </a:pPr>
            <a:endParaRPr lang="vi-VN" smtClean="0"/>
          </a:p>
          <a:p>
            <a:pPr marL="0" indent="0">
              <a:buNone/>
            </a:pPr>
            <a:r>
              <a:rPr lang="vi-VN" smtClean="0">
                <a:solidFill>
                  <a:srgbClr val="0000CC"/>
                </a:solidFill>
              </a:rPr>
              <a:t>ƯC (75; 105) = Ư(15) = {1; 3; 5; 15}</a:t>
            </a:r>
            <a:endParaRPr lang="vi-VN"/>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 y="304800"/>
            <a:ext cx="936117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291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3700"/>
          <a:stretch/>
        </p:blipFill>
        <p:spPr bwMode="auto">
          <a:xfrm>
            <a:off x="381000" y="152400"/>
            <a:ext cx="8610234" cy="333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6063" r="-739"/>
          <a:stretch/>
        </p:blipFill>
        <p:spPr bwMode="auto">
          <a:xfrm>
            <a:off x="5976257" y="3099437"/>
            <a:ext cx="3138714" cy="3758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389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697"/>
            <a:ext cx="7290626" cy="609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17" y="762000"/>
            <a:ext cx="9628369"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611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10591800" cy="762000"/>
          </a:xfrm>
        </p:spPr>
        <p:txBody>
          <a:bodyPr>
            <a:noAutofit/>
          </a:bodyPr>
          <a:lstStyle/>
          <a:p>
            <a:pPr algn="l"/>
            <a:r>
              <a:rPr lang="en-US" sz="2800" smtClean="0">
                <a:latin typeface="Times New Roman" pitchFamily="18" charset="0"/>
                <a:cs typeface="Times New Roman" pitchFamily="18" charset="0"/>
              </a:rPr>
              <a:t>Phân số       đã là phân số tối giản chưa? </a:t>
            </a:r>
            <a:br>
              <a:rPr lang="en-US" sz="2800" smtClean="0">
                <a:latin typeface="Times New Roman" pitchFamily="18" charset="0"/>
                <a:cs typeface="Times New Roman" pitchFamily="18" charset="0"/>
              </a:rPr>
            </a:br>
            <a:endParaRPr lang="vi-VN" sz="2800">
              <a:latin typeface="Times New Roman" pitchFamily="18" charset="0"/>
              <a:cs typeface="Times New Roman" pitchFamily="18" charset="0"/>
            </a:endParaRPr>
          </a:p>
        </p:txBody>
      </p:sp>
      <p:pic>
        <p:nvPicPr>
          <p:cNvPr id="1945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2" y="152400"/>
            <a:ext cx="783771"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Object 4"/>
          <p:cNvGraphicFramePr>
            <a:graphicFrameLocks noChangeAspect="1"/>
          </p:cNvGraphicFramePr>
          <p:nvPr>
            <p:extLst>
              <p:ext uri="{D42A27DB-BD31-4B8C-83A1-F6EECF244321}">
                <p14:modId xmlns:p14="http://schemas.microsoft.com/office/powerpoint/2010/main" val="1553508039"/>
              </p:ext>
            </p:extLst>
          </p:nvPr>
        </p:nvGraphicFramePr>
        <p:xfrm>
          <a:off x="2438400" y="152400"/>
          <a:ext cx="431800" cy="787400"/>
        </p:xfrm>
        <a:graphic>
          <a:graphicData uri="http://schemas.openxmlformats.org/presentationml/2006/ole">
            <mc:AlternateContent xmlns:mc="http://schemas.openxmlformats.org/markup-compatibility/2006">
              <mc:Choice xmlns:v="urn:schemas-microsoft-com:vml" Requires="v">
                <p:oleObj spid="_x0000_s19487" name="Equation" r:id="rId4" imgW="215640" imgH="393480" progId="Equation.DSMT4">
                  <p:embed/>
                </p:oleObj>
              </mc:Choice>
              <mc:Fallback>
                <p:oleObj name="Equation" r:id="rId4" imgW="215640" imgH="393480" progId="Equation.DSMT4">
                  <p:embed/>
                  <p:pic>
                    <p:nvPicPr>
                      <p:cNvPr id="0" name=""/>
                      <p:cNvPicPr/>
                      <p:nvPr/>
                    </p:nvPicPr>
                    <p:blipFill>
                      <a:blip r:embed="rId5"/>
                      <a:stretch>
                        <a:fillRect/>
                      </a:stretch>
                    </p:blipFill>
                    <p:spPr>
                      <a:xfrm>
                        <a:off x="2438400" y="152400"/>
                        <a:ext cx="431800" cy="787400"/>
                      </a:xfrm>
                      <a:prstGeom prst="rect">
                        <a:avLst/>
                      </a:prstGeom>
                    </p:spPr>
                  </p:pic>
                </p:oleObj>
              </mc:Fallback>
            </mc:AlternateContent>
          </a:graphicData>
        </a:graphic>
      </p:graphicFrame>
      <p:sp>
        <p:nvSpPr>
          <p:cNvPr id="6" name="Rectangle 5"/>
          <p:cNvSpPr/>
          <p:nvPr/>
        </p:nvSpPr>
        <p:spPr>
          <a:xfrm>
            <a:off x="1143000" y="1131761"/>
            <a:ext cx="7543800" cy="523220"/>
          </a:xfrm>
          <a:prstGeom prst="rect">
            <a:avLst/>
          </a:prstGeom>
        </p:spPr>
        <p:txBody>
          <a:bodyPr wrap="square">
            <a:spAutoFit/>
          </a:bodyPr>
          <a:lstStyle/>
          <a:p>
            <a:r>
              <a:rPr lang="en-US" sz="2800">
                <a:latin typeface="Times New Roman" pitchFamily="18" charset="0"/>
                <a:cs typeface="Times New Roman" pitchFamily="18" charset="0"/>
              </a:rPr>
              <a:t>Nếu chưa hãy rút gọn về phân số tối giản. </a:t>
            </a:r>
            <a:r>
              <a:rPr lang="en-US" sz="2800" smtClean="0">
                <a:latin typeface="Times New Roman" pitchFamily="18" charset="0"/>
                <a:cs typeface="Times New Roman" pitchFamily="18" charset="0"/>
              </a:rPr>
              <a:t> </a:t>
            </a:r>
            <a:endParaRPr lang="vi-VN" sz="2800"/>
          </a:p>
        </p:txBody>
      </p:sp>
      <p:sp>
        <p:nvSpPr>
          <p:cNvPr id="7" name="Rectangle 6"/>
          <p:cNvSpPr/>
          <p:nvPr/>
        </p:nvSpPr>
        <p:spPr>
          <a:xfrm>
            <a:off x="152400" y="1981200"/>
            <a:ext cx="4572000" cy="523220"/>
          </a:xfrm>
          <a:prstGeom prst="rect">
            <a:avLst/>
          </a:prstGeom>
        </p:spPr>
        <p:txBody>
          <a:bodyPr>
            <a:spAutoFit/>
          </a:bodyPr>
          <a:lstStyle/>
          <a:p>
            <a:r>
              <a:rPr lang="en-US" sz="2800" smtClean="0">
                <a:solidFill>
                  <a:srgbClr val="0000CC"/>
                </a:solidFill>
                <a:latin typeface="Times New Roman" pitchFamily="18" charset="0"/>
                <a:cs typeface="Times New Roman" pitchFamily="18" charset="0"/>
              </a:rPr>
              <a:t>Giải:</a:t>
            </a:r>
            <a:endParaRPr lang="vi-VN" sz="2800">
              <a:solidFill>
                <a:srgbClr val="0000CC"/>
              </a:solidFill>
            </a:endParaRPr>
          </a:p>
        </p:txBody>
      </p:sp>
      <p:sp>
        <p:nvSpPr>
          <p:cNvPr id="12" name="Rectangle 7"/>
          <p:cNvSpPr>
            <a:spLocks noChangeArrowheads="1"/>
          </p:cNvSpPr>
          <p:nvPr/>
        </p:nvSpPr>
        <p:spPr bwMode="auto">
          <a:xfrm>
            <a:off x="1142999" y="3004810"/>
            <a:ext cx="36776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800" b="0" i="0" u="none" strike="noStrike" cap="none" normalizeH="0" baseline="0" smtClean="0">
                <a:ln>
                  <a:noFill/>
                </a:ln>
                <a:solidFill>
                  <a:schemeClr val="tx1"/>
                </a:solidFill>
                <a:effectLst/>
                <a:latin typeface="Times New Roman" pitchFamily="18" charset="0"/>
                <a:ea typeface="Arial" pitchFamily="34" charset="0"/>
                <a:cs typeface="Times New Roman" pitchFamily="18" charset="0"/>
              </a:rPr>
              <a:t>Vì có ƯCLN(16;10) = 2</a:t>
            </a:r>
            <a:endParaRPr kumimoji="0" lang="vi-VN" sz="2800" b="0" i="0" u="none" strike="noStrike" cap="none" normalizeH="0" baseline="0" smtClean="0">
              <a:ln>
                <a:noFill/>
              </a:ln>
              <a:solidFill>
                <a:schemeClr val="tx1"/>
              </a:solidFill>
              <a:effectLst/>
              <a:latin typeface="Arial" pitchFamily="34" charset="0"/>
              <a:cs typeface="Arial" pitchFamily="34" charset="0"/>
            </a:endParaRPr>
          </a:p>
        </p:txBody>
      </p:sp>
      <p:sp>
        <p:nvSpPr>
          <p:cNvPr id="14" name="Rectangle 13"/>
          <p:cNvSpPr/>
          <p:nvPr/>
        </p:nvSpPr>
        <p:spPr>
          <a:xfrm>
            <a:off x="1234344" y="2135088"/>
            <a:ext cx="5439310" cy="523220"/>
          </a:xfrm>
          <a:prstGeom prst="rect">
            <a:avLst/>
          </a:prstGeom>
        </p:spPr>
        <p:txBody>
          <a:bodyPr wrap="none">
            <a:spAutoFit/>
          </a:bodyPr>
          <a:lstStyle/>
          <a:p>
            <a:r>
              <a:rPr lang="en-US" sz="2800">
                <a:latin typeface="Times New Roman" pitchFamily="18" charset="0"/>
                <a:cs typeface="Times New Roman" pitchFamily="18" charset="0"/>
              </a:rPr>
              <a:t>Phân số       </a:t>
            </a:r>
            <a:r>
              <a:rPr lang="en-US" sz="2800" smtClean="0">
                <a:latin typeface="Times New Roman" pitchFamily="18" charset="0"/>
                <a:cs typeface="Times New Roman" pitchFamily="18" charset="0"/>
              </a:rPr>
              <a:t> </a:t>
            </a:r>
            <a:r>
              <a:rPr lang="en-US" sz="2800">
                <a:latin typeface="Times New Roman" pitchFamily="18" charset="0"/>
                <a:cs typeface="Times New Roman" pitchFamily="18" charset="0"/>
              </a:rPr>
              <a:t>là phân </a:t>
            </a:r>
            <a:r>
              <a:rPr lang="en-US" sz="2800" smtClean="0">
                <a:latin typeface="Times New Roman" pitchFamily="18" charset="0"/>
                <a:cs typeface="Times New Roman" pitchFamily="18" charset="0"/>
              </a:rPr>
              <a:t>số chưa </a:t>
            </a:r>
            <a:r>
              <a:rPr lang="en-US" sz="2800">
                <a:latin typeface="Times New Roman" pitchFamily="18" charset="0"/>
                <a:cs typeface="Times New Roman" pitchFamily="18" charset="0"/>
              </a:rPr>
              <a:t>tối </a:t>
            </a:r>
            <a:r>
              <a:rPr lang="en-US" sz="2800" smtClean="0">
                <a:latin typeface="Times New Roman" pitchFamily="18" charset="0"/>
                <a:cs typeface="Times New Roman" pitchFamily="18" charset="0"/>
              </a:rPr>
              <a:t>giản</a:t>
            </a:r>
            <a:endParaRPr lang="vi-VN" sz="2800"/>
          </a:p>
        </p:txBody>
      </p:sp>
      <p:graphicFrame>
        <p:nvGraphicFramePr>
          <p:cNvPr id="15" name="Object 14"/>
          <p:cNvGraphicFramePr>
            <a:graphicFrameLocks noChangeAspect="1"/>
          </p:cNvGraphicFramePr>
          <p:nvPr>
            <p:extLst>
              <p:ext uri="{D42A27DB-BD31-4B8C-83A1-F6EECF244321}">
                <p14:modId xmlns:p14="http://schemas.microsoft.com/office/powerpoint/2010/main" val="1855253392"/>
              </p:ext>
            </p:extLst>
          </p:nvPr>
        </p:nvGraphicFramePr>
        <p:xfrm>
          <a:off x="2590800" y="2002998"/>
          <a:ext cx="431800" cy="787400"/>
        </p:xfrm>
        <a:graphic>
          <a:graphicData uri="http://schemas.openxmlformats.org/presentationml/2006/ole">
            <mc:AlternateContent xmlns:mc="http://schemas.openxmlformats.org/markup-compatibility/2006">
              <mc:Choice xmlns:v="urn:schemas-microsoft-com:vml" Requires="v">
                <p:oleObj spid="_x0000_s19488" name="Equation" r:id="rId6" imgW="431640" imgH="787320" progId="Equation.DSMT4">
                  <p:embed/>
                </p:oleObj>
              </mc:Choice>
              <mc:Fallback>
                <p:oleObj name="Equation" r:id="rId6" imgW="431640" imgH="787320" progId="Equation.DSMT4">
                  <p:embed/>
                  <p:pic>
                    <p:nvPicPr>
                      <p:cNvPr id="0" name=""/>
                      <p:cNvPicPr/>
                      <p:nvPr/>
                    </p:nvPicPr>
                    <p:blipFill>
                      <a:blip r:embed="rId7"/>
                      <a:stretch>
                        <a:fillRect/>
                      </a:stretch>
                    </p:blipFill>
                    <p:spPr>
                      <a:xfrm>
                        <a:off x="2590800" y="2002998"/>
                        <a:ext cx="431800" cy="7874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4179702405"/>
              </p:ext>
            </p:extLst>
          </p:nvPr>
        </p:nvGraphicFramePr>
        <p:xfrm>
          <a:off x="5517920" y="2895600"/>
          <a:ext cx="971549" cy="836612"/>
        </p:xfrm>
        <a:graphic>
          <a:graphicData uri="http://schemas.openxmlformats.org/presentationml/2006/ole">
            <mc:AlternateContent xmlns:mc="http://schemas.openxmlformats.org/markup-compatibility/2006">
              <mc:Choice xmlns:v="urn:schemas-microsoft-com:vml" Requires="v">
                <p:oleObj spid="_x0000_s19489" name="Equation" r:id="rId8" imgW="457200" imgH="393480" progId="Equation.DSMT4">
                  <p:embed/>
                </p:oleObj>
              </mc:Choice>
              <mc:Fallback>
                <p:oleObj name="Equation" r:id="rId8" imgW="457200" imgH="393480" progId="Equation.DSMT4">
                  <p:embed/>
                  <p:pic>
                    <p:nvPicPr>
                      <p:cNvPr id="0" name=""/>
                      <p:cNvPicPr/>
                      <p:nvPr/>
                    </p:nvPicPr>
                    <p:blipFill>
                      <a:blip r:embed="rId9"/>
                      <a:stretch>
                        <a:fillRect/>
                      </a:stretch>
                    </p:blipFill>
                    <p:spPr>
                      <a:xfrm>
                        <a:off x="5517920" y="2895600"/>
                        <a:ext cx="971549" cy="836612"/>
                      </a:xfrm>
                      <a:prstGeom prst="rect">
                        <a:avLst/>
                      </a:prstGeom>
                    </p:spPr>
                  </p:pic>
                </p:oleObj>
              </mc:Fallback>
            </mc:AlternateContent>
          </a:graphicData>
        </a:graphic>
      </p:graphicFrame>
      <p:pic>
        <p:nvPicPr>
          <p:cNvPr id="18"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9578" y="3546179"/>
            <a:ext cx="3754421" cy="3176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4876800" y="2997944"/>
            <a:ext cx="702436" cy="523220"/>
          </a:xfrm>
          <a:prstGeom prst="rect">
            <a:avLst/>
          </a:prstGeom>
        </p:spPr>
        <p:txBody>
          <a:bodyPr wrap="none">
            <a:spAutoFit/>
          </a:bodyPr>
          <a:lstStyle/>
          <a:p>
            <a:r>
              <a:rPr lang="vi-VN" sz="2800">
                <a:latin typeface="Times New Roman" pitchFamily="18" charset="0"/>
                <a:ea typeface="Arial" pitchFamily="34" charset="0"/>
                <a:cs typeface="Times New Roman" pitchFamily="18" charset="0"/>
              </a:rPr>
              <a:t>nên</a:t>
            </a:r>
            <a:endParaRPr lang="vi-VN" sz="2800"/>
          </a:p>
        </p:txBody>
      </p:sp>
    </p:spTree>
    <p:extLst>
      <p:ext uri="{BB962C8B-B14F-4D97-AF65-F5344CB8AC3E}">
        <p14:creationId xmlns:p14="http://schemas.microsoft.com/office/powerpoint/2010/main" val="75773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4"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066" y="609600"/>
            <a:ext cx="912193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93084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3200" smtClean="0">
                <a:solidFill>
                  <a:srgbClr val="FF0000"/>
                </a:solidFill>
              </a:rPr>
              <a:t>Luyện tập 3: Rút gọn về phân số tối giản:</a:t>
            </a:r>
            <a:endParaRPr lang="vi-VN" sz="3200">
              <a:solidFill>
                <a:srgbClr val="FF0000"/>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879417112"/>
              </p:ext>
            </p:extLst>
          </p:nvPr>
        </p:nvGraphicFramePr>
        <p:xfrm>
          <a:off x="1219205" y="1524003"/>
          <a:ext cx="846137" cy="938213"/>
        </p:xfrm>
        <a:graphic>
          <a:graphicData uri="http://schemas.openxmlformats.org/presentationml/2006/ole">
            <mc:AlternateContent xmlns:mc="http://schemas.openxmlformats.org/markup-compatibility/2006">
              <mc:Choice xmlns:v="urn:schemas-microsoft-com:vml" Requires="v">
                <p:oleObj spid="_x0000_s22564" name="Equation" r:id="rId3" imgW="355320" imgH="393480" progId="Equation.DSMT4">
                  <p:embed/>
                </p:oleObj>
              </mc:Choice>
              <mc:Fallback>
                <p:oleObj name="Equation" r:id="rId3" imgW="355320" imgH="393480" progId="Equation.DSMT4">
                  <p:embed/>
                  <p:pic>
                    <p:nvPicPr>
                      <p:cNvPr id="0" name=""/>
                      <p:cNvPicPr/>
                      <p:nvPr/>
                    </p:nvPicPr>
                    <p:blipFill>
                      <a:blip r:embed="rId4"/>
                      <a:stretch>
                        <a:fillRect/>
                      </a:stretch>
                    </p:blipFill>
                    <p:spPr>
                      <a:xfrm>
                        <a:off x="1219205" y="1524003"/>
                        <a:ext cx="846137" cy="938213"/>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11630042"/>
              </p:ext>
            </p:extLst>
          </p:nvPr>
        </p:nvGraphicFramePr>
        <p:xfrm>
          <a:off x="1219200" y="3124200"/>
          <a:ext cx="1066800" cy="1066800"/>
        </p:xfrm>
        <a:graphic>
          <a:graphicData uri="http://schemas.openxmlformats.org/presentationml/2006/ole">
            <mc:AlternateContent xmlns:mc="http://schemas.openxmlformats.org/markup-compatibility/2006">
              <mc:Choice xmlns:v="urn:schemas-microsoft-com:vml" Requires="v">
                <p:oleObj spid="_x0000_s22565" name="Equation" r:id="rId5" imgW="393480" imgH="393480" progId="Equation.DSMT4">
                  <p:embed/>
                </p:oleObj>
              </mc:Choice>
              <mc:Fallback>
                <p:oleObj name="Equation" r:id="rId5" imgW="393480" imgH="393480" progId="Equation.DSMT4">
                  <p:embed/>
                  <p:pic>
                    <p:nvPicPr>
                      <p:cNvPr id="0" name=""/>
                      <p:cNvPicPr/>
                      <p:nvPr/>
                    </p:nvPicPr>
                    <p:blipFill>
                      <a:blip r:embed="rId6"/>
                      <a:stretch>
                        <a:fillRect/>
                      </a:stretch>
                    </p:blipFill>
                    <p:spPr>
                      <a:xfrm>
                        <a:off x="1219200" y="3124200"/>
                        <a:ext cx="1066800" cy="10668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290911755"/>
              </p:ext>
            </p:extLst>
          </p:nvPr>
        </p:nvGraphicFramePr>
        <p:xfrm>
          <a:off x="2209800" y="1568869"/>
          <a:ext cx="1219200" cy="945735"/>
        </p:xfrm>
        <a:graphic>
          <a:graphicData uri="http://schemas.openxmlformats.org/presentationml/2006/ole">
            <mc:AlternateContent xmlns:mc="http://schemas.openxmlformats.org/markup-compatibility/2006">
              <mc:Choice xmlns:v="urn:schemas-microsoft-com:vml" Requires="v">
                <p:oleObj spid="_x0000_s22566" name="Equation" r:id="rId7" imgW="507960" imgH="393480" progId="Equation.DSMT4">
                  <p:embed/>
                </p:oleObj>
              </mc:Choice>
              <mc:Fallback>
                <p:oleObj name="Equation" r:id="rId7" imgW="507960" imgH="393480" progId="Equation.DSMT4">
                  <p:embed/>
                  <p:pic>
                    <p:nvPicPr>
                      <p:cNvPr id="0" name=""/>
                      <p:cNvPicPr/>
                      <p:nvPr/>
                    </p:nvPicPr>
                    <p:blipFill>
                      <a:blip r:embed="rId8"/>
                      <a:stretch>
                        <a:fillRect/>
                      </a:stretch>
                    </p:blipFill>
                    <p:spPr>
                      <a:xfrm>
                        <a:off x="2209800" y="1568869"/>
                        <a:ext cx="1219200" cy="94573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086318884"/>
              </p:ext>
            </p:extLst>
          </p:nvPr>
        </p:nvGraphicFramePr>
        <p:xfrm>
          <a:off x="3657600" y="1591409"/>
          <a:ext cx="838200" cy="999393"/>
        </p:xfrm>
        <a:graphic>
          <a:graphicData uri="http://schemas.openxmlformats.org/presentationml/2006/ole">
            <mc:AlternateContent xmlns:mc="http://schemas.openxmlformats.org/markup-compatibility/2006">
              <mc:Choice xmlns:v="urn:schemas-microsoft-com:vml" Requires="v">
                <p:oleObj spid="_x0000_s22567" name="Equation" r:id="rId9" imgW="330120" imgH="393480" progId="Equation.DSMT4">
                  <p:embed/>
                </p:oleObj>
              </mc:Choice>
              <mc:Fallback>
                <p:oleObj name="Equation" r:id="rId9" imgW="330120" imgH="393480" progId="Equation.DSMT4">
                  <p:embed/>
                  <p:pic>
                    <p:nvPicPr>
                      <p:cNvPr id="0" name=""/>
                      <p:cNvPicPr/>
                      <p:nvPr/>
                    </p:nvPicPr>
                    <p:blipFill>
                      <a:blip r:embed="rId10"/>
                      <a:stretch>
                        <a:fillRect/>
                      </a:stretch>
                    </p:blipFill>
                    <p:spPr>
                      <a:xfrm>
                        <a:off x="3657600" y="1591409"/>
                        <a:ext cx="838200" cy="999393"/>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369701133"/>
              </p:ext>
            </p:extLst>
          </p:nvPr>
        </p:nvGraphicFramePr>
        <p:xfrm>
          <a:off x="2344739" y="3124200"/>
          <a:ext cx="1617663" cy="1066800"/>
        </p:xfrm>
        <a:graphic>
          <a:graphicData uri="http://schemas.openxmlformats.org/presentationml/2006/ole">
            <mc:AlternateContent xmlns:mc="http://schemas.openxmlformats.org/markup-compatibility/2006">
              <mc:Choice xmlns:v="urn:schemas-microsoft-com:vml" Requires="v">
                <p:oleObj spid="_x0000_s22568" name="Equation" r:id="rId11" imgW="596880" imgH="393480" progId="Equation.DSMT4">
                  <p:embed/>
                </p:oleObj>
              </mc:Choice>
              <mc:Fallback>
                <p:oleObj name="Equation" r:id="rId11" imgW="596880" imgH="393480" progId="Equation.DSMT4">
                  <p:embed/>
                  <p:pic>
                    <p:nvPicPr>
                      <p:cNvPr id="0" name=""/>
                      <p:cNvPicPr/>
                      <p:nvPr/>
                    </p:nvPicPr>
                    <p:blipFill>
                      <a:blip r:embed="rId12"/>
                      <a:stretch>
                        <a:fillRect/>
                      </a:stretch>
                    </p:blipFill>
                    <p:spPr>
                      <a:xfrm>
                        <a:off x="2344739" y="3124200"/>
                        <a:ext cx="1617663" cy="10668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086963290"/>
              </p:ext>
            </p:extLst>
          </p:nvPr>
        </p:nvGraphicFramePr>
        <p:xfrm>
          <a:off x="4038600" y="3200400"/>
          <a:ext cx="666750" cy="984250"/>
        </p:xfrm>
        <a:graphic>
          <a:graphicData uri="http://schemas.openxmlformats.org/presentationml/2006/ole">
            <mc:AlternateContent xmlns:mc="http://schemas.openxmlformats.org/markup-compatibility/2006">
              <mc:Choice xmlns:v="urn:schemas-microsoft-com:vml" Requires="v">
                <p:oleObj spid="_x0000_s22569" name="Equation" r:id="rId13" imgW="266400" imgH="393480" progId="Equation.DSMT4">
                  <p:embed/>
                </p:oleObj>
              </mc:Choice>
              <mc:Fallback>
                <p:oleObj name="Equation" r:id="rId13" imgW="266400" imgH="393480" progId="Equation.DSMT4">
                  <p:embed/>
                  <p:pic>
                    <p:nvPicPr>
                      <p:cNvPr id="0" name=""/>
                      <p:cNvPicPr/>
                      <p:nvPr/>
                    </p:nvPicPr>
                    <p:blipFill>
                      <a:blip r:embed="rId14"/>
                      <a:stretch>
                        <a:fillRect/>
                      </a:stretch>
                    </p:blipFill>
                    <p:spPr>
                      <a:xfrm>
                        <a:off x="4038600" y="3200400"/>
                        <a:ext cx="666750" cy="984250"/>
                      </a:xfrm>
                      <a:prstGeom prst="rect">
                        <a:avLst/>
                      </a:prstGeom>
                    </p:spPr>
                  </p:pic>
                </p:oleObj>
              </mc:Fallback>
            </mc:AlternateContent>
          </a:graphicData>
        </a:graphic>
      </p:graphicFrame>
      <p:pic>
        <p:nvPicPr>
          <p:cNvPr id="10"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4876800" y="3685427"/>
            <a:ext cx="4267200" cy="3176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88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3369504"/>
                <a:ext cx="8534400" cy="3259896"/>
              </a:xfrm>
            </p:spPr>
            <p:txBody>
              <a:bodyPr>
                <a:normAutofit/>
              </a:bodyPr>
              <a:lstStyle/>
              <a:p>
                <a:pPr marL="0" indent="0">
                  <a:buNone/>
                </a:pPr>
                <a:r>
                  <a:rPr lang="vi-VN" sz="2800" smtClean="0">
                    <a:latin typeface="+mj-lt"/>
                  </a:rPr>
                  <a:t>a) Gọi </a:t>
                </a:r>
                <a:r>
                  <a:rPr lang="vi-VN" sz="2800">
                    <a:latin typeface="+mj-lt"/>
                  </a:rPr>
                  <a:t>x là số tiền để mua 1 vé, ta có: </a:t>
                </a:r>
                <a:endParaRPr lang="vi-VN" sz="2800" smtClean="0">
                  <a:latin typeface="+mj-lt"/>
                </a:endParaRPr>
              </a:p>
              <a:p>
                <a:pPr marL="0" indent="0">
                  <a:buNone/>
                </a:pPr>
                <a:r>
                  <a:rPr lang="vi-VN" sz="2800" smtClean="0">
                    <a:latin typeface="+mj-lt"/>
                  </a:rPr>
                  <a:t>x </a:t>
                </a:r>
                <a14:m>
                  <m:oMath xmlns:m="http://schemas.openxmlformats.org/officeDocument/2006/math">
                    <m:r>
                      <a:rPr lang="vi-VN" sz="2800" i="1" smtClean="0">
                        <a:latin typeface="Cambria Math"/>
                        <a:ea typeface="Cambria Math"/>
                      </a:rPr>
                      <m:t>∈</m:t>
                    </m:r>
                  </m:oMath>
                </a14:m>
                <a:r>
                  <a:rPr lang="vi-VN" sz="2800" smtClean="0">
                    <a:latin typeface="+mj-lt"/>
                  </a:rPr>
                  <a:t>ƯC(56000</a:t>
                </a:r>
                <a:r>
                  <a:rPr lang="vi-VN" sz="2800">
                    <a:latin typeface="+mj-lt"/>
                  </a:rPr>
                  <a:t>; 28000; 42000; 98000) và x&gt; 2000</a:t>
                </a:r>
              </a:p>
              <a:p>
                <a:pPr marL="0" indent="0">
                  <a:buNone/>
                </a:pPr>
                <a:r>
                  <a:rPr lang="vi-VN" sz="2800" smtClean="0">
                    <a:latin typeface="+mj-lt"/>
                  </a:rPr>
                  <a:t>nên </a:t>
                </a:r>
                <a:r>
                  <a:rPr lang="vi-VN" sz="2800">
                    <a:latin typeface="+mj-lt"/>
                  </a:rPr>
                  <a:t>x = 7000</a:t>
                </a:r>
              </a:p>
              <a:p>
                <a:pPr marL="0" indent="0">
                  <a:buNone/>
                </a:pPr>
                <a:r>
                  <a:rPr lang="vi-VN" sz="2800" smtClean="0">
                    <a:latin typeface="+mj-lt"/>
                  </a:rPr>
                  <a:t>  </a:t>
                </a:r>
                <a:r>
                  <a:rPr lang="vi-VN" sz="2800">
                    <a:latin typeface="+mj-lt"/>
                  </a:rPr>
                  <a:t>Vậy 1 vé có giá là 7000 đồng.</a:t>
                </a:r>
              </a:p>
              <a:p>
                <a:pPr marL="0" indent="0">
                  <a:buNone/>
                </a:pPr>
                <a:r>
                  <a:rPr lang="vi-VN" sz="2800" smtClean="0">
                    <a:latin typeface="+mj-lt"/>
                  </a:rPr>
                  <a:t>b</a:t>
                </a:r>
                <a:r>
                  <a:rPr lang="vi-VN" sz="2800">
                    <a:latin typeface="+mj-lt"/>
                  </a:rPr>
                  <a:t>) Số Hs tham gia chuyến đi là: </a:t>
                </a:r>
                <a:endParaRPr lang="vi-VN" sz="2800" smtClean="0">
                  <a:latin typeface="+mj-lt"/>
                </a:endParaRPr>
              </a:p>
              <a:p>
                <a:pPr marL="0" indent="0">
                  <a:buNone/>
                </a:pPr>
                <a:r>
                  <a:rPr lang="vi-VN" sz="2800" smtClean="0">
                    <a:latin typeface="+mj-lt"/>
                  </a:rPr>
                  <a:t>(</a:t>
                </a:r>
                <a:r>
                  <a:rPr lang="vi-VN" sz="2800">
                    <a:latin typeface="+mj-lt"/>
                  </a:rPr>
                  <a:t>56 000 + 28 000 + 42 000 + 98 000): 7 000 = 32 (em</a:t>
                </a:r>
                <a:r>
                  <a:rPr lang="vi-VN" sz="2800" smtClean="0">
                    <a:latin typeface="+mj-lt"/>
                  </a:rPr>
                  <a:t>)</a:t>
                </a:r>
                <a:endParaRPr lang="vi-VN" sz="2800">
                  <a:latin typeface="+mj-lt"/>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3369504"/>
                <a:ext cx="8534400" cy="3259896"/>
              </a:xfrm>
              <a:blipFill rotWithShape="1">
                <a:blip r:embed="rId2"/>
                <a:stretch>
                  <a:fillRect l="-1429" t="-1869"/>
                </a:stretch>
              </a:blipFill>
            </p:spPr>
            <p:txBody>
              <a:bodyPr/>
              <a:lstStyle/>
              <a:p>
                <a:r>
                  <a:rPr lang="vi-VN">
                    <a:noFill/>
                  </a:rPr>
                  <a:t> </a:t>
                </a:r>
              </a:p>
            </p:txBody>
          </p:sp>
        </mc:Fallback>
      </mc:AlternateContent>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184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556" r="-794"/>
          <a:stretch/>
        </p:blipFill>
        <p:spPr bwMode="auto">
          <a:xfrm>
            <a:off x="0" y="457200"/>
            <a:ext cx="9144000" cy="1580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5" y="2895600"/>
            <a:ext cx="4514850" cy="381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97756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95288" y="1390652"/>
            <a:ext cx="8497887"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lstStyle>
            <a:lvl1pPr eaLnBrk="0" hangingPunct="0">
              <a:defRPr sz="2400">
                <a:solidFill>
                  <a:schemeClr val="tx1"/>
                </a:solidFill>
                <a:latin typeface="Arial" panose="020B0604020202020204" pitchFamily="34" charset="0"/>
                <a:cs typeface="Arial" panose="020B0604020202020204" pitchFamily="34" charset="0"/>
              </a:defRPr>
            </a:lvl1pPr>
            <a:lvl2pPr marL="742950" indent="-285750" eaLnBrk="0" hangingPunct="0">
              <a:defRPr sz="2400">
                <a:solidFill>
                  <a:schemeClr val="tx1"/>
                </a:solidFill>
                <a:latin typeface="Arial" panose="020B0604020202020204" pitchFamily="34" charset="0"/>
                <a:cs typeface="Arial" panose="020B0604020202020204" pitchFamily="34" charset="0"/>
              </a:defRPr>
            </a:lvl2pPr>
            <a:lvl3pPr marL="1143000" indent="-228600" eaLnBrk="0" hangingPunct="0">
              <a:defRPr sz="2400">
                <a:solidFill>
                  <a:schemeClr val="tx1"/>
                </a:solidFill>
                <a:latin typeface="Arial" panose="020B0604020202020204" pitchFamily="34" charset="0"/>
                <a:cs typeface="Arial" panose="020B0604020202020204" pitchFamily="34" charset="0"/>
              </a:defRPr>
            </a:lvl3pPr>
            <a:lvl4pPr marL="1600200" indent="-228600" eaLnBrk="0" hangingPunct="0">
              <a:defRPr sz="2400">
                <a:solidFill>
                  <a:schemeClr val="tx1"/>
                </a:solidFill>
                <a:latin typeface="Arial" panose="020B0604020202020204" pitchFamily="34" charset="0"/>
                <a:cs typeface="Arial" panose="020B0604020202020204" pitchFamily="34" charset="0"/>
              </a:defRPr>
            </a:lvl4pPr>
            <a:lvl5pPr marL="2057400" indent="-228600" eaLnBrk="0" hangingPunct="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just" eaLnBrk="1" hangingPunct="1">
              <a:buFontTx/>
              <a:buChar char="-"/>
            </a:pPr>
            <a:r>
              <a:rPr lang="en-US" sz="2800">
                <a:latin typeface="Times New Roman" panose="02020603050405020304" pitchFamily="18" charset="0"/>
                <a:cs typeface="Times New Roman" pitchFamily="18" charset="0"/>
              </a:rPr>
              <a:t> </a:t>
            </a:r>
            <a:r>
              <a:rPr lang="en-US" sz="2800" smtClean="0">
                <a:latin typeface="Times New Roman" panose="02020603050405020304" pitchFamily="18" charset="0"/>
                <a:cs typeface="Times New Roman" pitchFamily="18" charset="0"/>
              </a:rPr>
              <a:t>Vẽ sơ đồ tư duy bài học ngày hôm nay.</a:t>
            </a:r>
            <a:endParaRPr lang="en-US" sz="2800">
              <a:latin typeface="Times New Roman" panose="02020603050405020304" pitchFamily="18" charset="0"/>
              <a:cs typeface="Times New Roman" pitchFamily="18" charset="0"/>
            </a:endParaRPr>
          </a:p>
          <a:p>
            <a:pPr eaLnBrk="1" hangingPunct="1">
              <a:buFontTx/>
              <a:buChar char="-"/>
            </a:pPr>
            <a:r>
              <a:rPr lang="en-US" sz="2800">
                <a:latin typeface="Times New Roman" panose="02020603050405020304" pitchFamily="18" charset="0"/>
                <a:cs typeface="Times New Roman" pitchFamily="18" charset="0"/>
              </a:rPr>
              <a:t> Ôn lại </a:t>
            </a:r>
            <a:r>
              <a:rPr lang="en-US" sz="2800" smtClean="0">
                <a:latin typeface="Times New Roman" panose="02020603050405020304" pitchFamily="18" charset="0"/>
                <a:cs typeface="Times New Roman" pitchFamily="18" charset="0"/>
              </a:rPr>
              <a:t>các kiến thức đã học trong bài.</a:t>
            </a:r>
            <a:endParaRPr lang="en-US" sz="2800">
              <a:latin typeface="Times New Roman" panose="02020603050405020304" pitchFamily="18" charset="0"/>
              <a:cs typeface="Times New Roman" pitchFamily="18" charset="0"/>
            </a:endParaRPr>
          </a:p>
          <a:p>
            <a:r>
              <a:rPr lang="en-US" sz="2800" smtClean="0">
                <a:latin typeface="Times New Roman" panose="02020603050405020304" pitchFamily="18" charset="0"/>
                <a:cs typeface="Times New Roman" pitchFamily="18" charset="0"/>
              </a:rPr>
              <a:t>- Làm </a:t>
            </a:r>
            <a:r>
              <a:rPr lang="en-US" sz="2800">
                <a:latin typeface="Times New Roman" panose="02020603050405020304" pitchFamily="18" charset="0"/>
                <a:cs typeface="Times New Roman" pitchFamily="18" charset="0"/>
              </a:rPr>
              <a:t>bài tập </a:t>
            </a:r>
            <a:r>
              <a:rPr lang="vi-VN" sz="2800">
                <a:latin typeface="Times New Roman" pitchFamily="18" charset="0"/>
                <a:cs typeface="Times New Roman" pitchFamily="18" charset="0"/>
              </a:rPr>
              <a:t>2.30; 2.31; 2.34; 2.35 (trang 48/SGK</a:t>
            </a:r>
            <a:r>
              <a:rPr lang="vi-VN" sz="2800" smtClean="0">
                <a:latin typeface="Times New Roman" pitchFamily="18" charset="0"/>
                <a:cs typeface="Times New Roman" pitchFamily="18" charset="0"/>
              </a:rPr>
              <a:t>).</a:t>
            </a:r>
          </a:p>
          <a:p>
            <a:r>
              <a:rPr lang="vi-VN" sz="2800" smtClean="0">
                <a:latin typeface="Times New Roman" pitchFamily="18" charset="0"/>
                <a:cs typeface="Times New Roman" pitchFamily="18" charset="0"/>
              </a:rPr>
              <a:t>-</a:t>
            </a:r>
            <a:r>
              <a:rPr lang="en-US" sz="2800" smtClean="0">
                <a:latin typeface="Times New Roman" panose="02020603050405020304" pitchFamily="18" charset="0"/>
                <a:cs typeface="Times New Roman" pitchFamily="18" charset="0"/>
              </a:rPr>
              <a:t> Tiết sau: </a:t>
            </a:r>
            <a:r>
              <a:rPr lang="vi-VN" sz="2800">
                <a:latin typeface="Times New Roman" pitchFamily="18" charset="0"/>
                <a:cs typeface="Times New Roman" pitchFamily="18" charset="0"/>
              </a:rPr>
              <a:t>trước bài 12: “Bội chung. Bội chung nhỏ nhất”</a:t>
            </a:r>
            <a:endParaRPr lang="en-US" sz="2800">
              <a:latin typeface="Times New Roman" panose="02020603050405020304" pitchFamily="18" charset="0"/>
              <a:cs typeface="Times New Roman" pitchFamily="18" charset="0"/>
            </a:endParaRPr>
          </a:p>
        </p:txBody>
      </p:sp>
      <p:sp>
        <p:nvSpPr>
          <p:cNvPr id="5" name="Rectangle 4"/>
          <p:cNvSpPr/>
          <p:nvPr/>
        </p:nvSpPr>
        <p:spPr>
          <a:xfrm>
            <a:off x="964217" y="467320"/>
            <a:ext cx="7360028" cy="923330"/>
          </a:xfrm>
          <a:prstGeom prst="rect">
            <a:avLst/>
          </a:prstGeom>
          <a:noFill/>
        </p:spPr>
        <p:txBody>
          <a:bodyPr wrap="none" lIns="91440" tIns="45720" rIns="91440" bIns="45720">
            <a:spAutoFit/>
          </a:bodyPr>
          <a:lstStyle/>
          <a:p>
            <a:pPr algn="ctr"/>
            <a:r>
              <a:rPr lang="vi-VN" sz="5400" b="1" kern="1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HƯỚNG DẪN VỀ NHÀ</a:t>
            </a:r>
            <a:endPar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79253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2" fill="hold">
                            <p:stCondLst>
                              <p:cond delay="1850"/>
                            </p:stCondLst>
                            <p:childTnLst>
                              <p:par>
                                <p:cTn id="13" presetID="41" presetClass="entr" presetSubtype="0" fill="hold"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
                                            <p:txEl>
                                              <p:pRg st="1" end="1"/>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20" fill="hold">
                            <p:stCondLst>
                              <p:cond delay="3800"/>
                            </p:stCondLst>
                            <p:childTnLst>
                              <p:par>
                                <p:cTn id="21" presetID="41" presetClass="entr" presetSubtype="0" fill="hold" nodeType="afterEffect">
                                  <p:stCondLst>
                                    <p:cond delay="0"/>
                                  </p:stCondLst>
                                  <p:iterate type="lt">
                                    <p:tmPct val="10000"/>
                                  </p:iterate>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
                                            <p:txEl>
                                              <p:pRg st="2" end="2"/>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par>
                          <p:cTn id="28" fill="hold">
                            <p:stCondLst>
                              <p:cond delay="6400"/>
                            </p:stCondLst>
                            <p:childTnLst>
                              <p:par>
                                <p:cTn id="29" presetID="41" presetClass="entr" presetSubtype="0" fill="hold" nodeType="afterEffect">
                                  <p:stCondLst>
                                    <p:cond delay="0"/>
                                  </p:stCondLst>
                                  <p:iterate type="lt">
                                    <p:tmPct val="10000"/>
                                  </p:iterate>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3">
                                            <p:txEl>
                                              <p:pRg st="3" end="3"/>
                                            </p:txEl>
                                          </p:spTgt>
                                        </p:tgtEl>
                                        <p:attrNameLst>
                                          <p:attrName>ppt_y</p:attrName>
                                        </p:attrNameLst>
                                      </p:cBhvr>
                                      <p:tavLst>
                                        <p:tav tm="0">
                                          <p:val>
                                            <p:strVal val="#ppt_y"/>
                                          </p:val>
                                        </p:tav>
                                        <p:tav tm="100000">
                                          <p:val>
                                            <p:strVal val="#ppt_y"/>
                                          </p:val>
                                        </p:tav>
                                      </p:tavLst>
                                    </p:anim>
                                    <p:anim calcmode="lin" valueType="num">
                                      <p:cBhvr>
                                        <p:cTn id="33" dur="500" fill="hold"/>
                                        <p:tgtEl>
                                          <p:spTgt spid="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3">
                                            <p:txEl>
                                              <p:pRg st="3" end="3"/>
                                            </p:txEl>
                                          </p:spTgt>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istrator\Downloads\Video\20577a536899787.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438" b="82344" l="10000" r="90000"/>
                    </a14:imgEffect>
                  </a14:imgLayer>
                </a14:imgProps>
              </a:ext>
              <a:ext uri="{28A0092B-C50C-407E-A947-70E740481C1C}">
                <a14:useLocalDpi xmlns:a14="http://schemas.microsoft.com/office/drawing/2010/main" val="0"/>
              </a:ext>
            </a:extLst>
          </a:blip>
          <a:srcRect l="10103" t="17627" r="-10103" b="12601"/>
          <a:stretch/>
        </p:blipFill>
        <p:spPr bwMode="auto">
          <a:xfrm>
            <a:off x="-152400" y="-7257"/>
            <a:ext cx="11734800" cy="7762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228" r="3228"/>
          <a:stretch/>
        </p:blipFill>
        <p:spPr bwMode="auto">
          <a:xfrm>
            <a:off x="3352799" y="1447800"/>
            <a:ext cx="5631543" cy="1103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9177" y="2550886"/>
            <a:ext cx="5455166" cy="523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417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85" b="100000" l="901" r="98018"/>
                    </a14:imgEffect>
                  </a14:imgLayer>
                </a14:imgProps>
              </a:ext>
              <a:ext uri="{28A0092B-C50C-407E-A947-70E740481C1C}">
                <a14:useLocalDpi xmlns:a14="http://schemas.microsoft.com/office/drawing/2010/main" val="0"/>
              </a:ext>
            </a:extLst>
          </a:blip>
          <a:srcRect/>
          <a:stretch>
            <a:fillRect/>
          </a:stretch>
        </p:blipFill>
        <p:spPr bwMode="auto">
          <a:xfrm>
            <a:off x="-152400" y="304800"/>
            <a:ext cx="3733799" cy="345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429000" y="609600"/>
            <a:ext cx="5105400" cy="646331"/>
          </a:xfrm>
          <a:prstGeom prst="rect">
            <a:avLst/>
          </a:prstGeom>
          <a:noFill/>
        </p:spPr>
        <p:txBody>
          <a:bodyPr wrap="square" rtlCol="0">
            <a:spAutoFit/>
          </a:bodyPr>
          <a:lstStyle/>
          <a:p>
            <a:pPr algn="just"/>
            <a:r>
              <a:rPr lang="en-US" sz="3600" smtClean="0">
                <a:latin typeface="Times New Roman" pitchFamily="18" charset="0"/>
                <a:cs typeface="Times New Roman" pitchFamily="18" charset="0"/>
              </a:rPr>
              <a:t>Tìm Ư(24), Ư(28)?</a:t>
            </a:r>
          </a:p>
        </p:txBody>
      </p:sp>
      <mc:AlternateContent xmlns:mc="http://schemas.openxmlformats.org/markup-compatibility/2006" xmlns:a14="http://schemas.microsoft.com/office/drawing/2010/main">
        <mc:Choice Requires="a14">
          <p:sp>
            <p:nvSpPr>
              <p:cNvPr id="5" name="Rectangle 4"/>
              <p:cNvSpPr/>
              <p:nvPr/>
            </p:nvSpPr>
            <p:spPr>
              <a:xfrm>
                <a:off x="3124201" y="1625032"/>
                <a:ext cx="6367478" cy="584775"/>
              </a:xfrm>
              <a:prstGeom prst="rect">
                <a:avLst/>
              </a:prstGeom>
            </p:spPr>
            <p:txBody>
              <a:bodyPr wrap="square">
                <a:spAutoFit/>
              </a:bodyPr>
              <a:lstStyle/>
              <a:p>
                <a:pPr lvl="1"/>
                <a14:m>
                  <m:oMathPara xmlns:m="http://schemas.openxmlformats.org/officeDocument/2006/math">
                    <m:oMathParaPr>
                      <m:jc m:val="centerGroup"/>
                    </m:oMathParaPr>
                    <m:oMath xmlns:m="http://schemas.openxmlformats.org/officeDocument/2006/math">
                      <m:r>
                        <a:rPr lang="en-US" sz="3200" i="1" smtClean="0">
                          <a:latin typeface="Cambria Math"/>
                          <a:cs typeface="Times New Roman" pitchFamily="18" charset="0"/>
                        </a:rPr>
                        <m:t>Ư</m:t>
                      </m:r>
                      <m:d>
                        <m:dPr>
                          <m:ctrlPr>
                            <a:rPr lang="en-US" sz="3200" i="1" smtClean="0">
                              <a:latin typeface="Cambria Math"/>
                              <a:cs typeface="Times New Roman" pitchFamily="18" charset="0"/>
                            </a:rPr>
                          </m:ctrlPr>
                        </m:dPr>
                        <m:e>
                          <m:r>
                            <a:rPr lang="en-US" sz="3200" b="0" i="1" smtClean="0">
                              <a:latin typeface="Cambria Math"/>
                              <a:cs typeface="Times New Roman" pitchFamily="18" charset="0"/>
                            </a:rPr>
                            <m:t>2</m:t>
                          </m:r>
                          <m:r>
                            <a:rPr lang="en-US" sz="3200" i="1">
                              <a:latin typeface="Cambria Math"/>
                              <a:cs typeface="Times New Roman" pitchFamily="18" charset="0"/>
                            </a:rPr>
                            <m:t>4</m:t>
                          </m:r>
                        </m:e>
                      </m:d>
                      <m:r>
                        <a:rPr lang="en-US" sz="3200" b="0" i="1" smtClean="0">
                          <a:latin typeface="Cambria Math"/>
                          <a:cs typeface="Times New Roman" pitchFamily="18" charset="0"/>
                        </a:rPr>
                        <m:t>=</m:t>
                      </m:r>
                      <m:d>
                        <m:dPr>
                          <m:begChr m:val="{"/>
                          <m:endChr m:val="}"/>
                          <m:ctrlPr>
                            <a:rPr lang="en-US" sz="3200" i="1">
                              <a:latin typeface="Cambria Math"/>
                              <a:cs typeface="Times New Roman" pitchFamily="18" charset="0"/>
                            </a:rPr>
                          </m:ctrlPr>
                        </m:dPr>
                        <m:e>
                          <m:r>
                            <a:rPr lang="en-US" sz="3200" i="1">
                              <a:latin typeface="Cambria Math"/>
                              <a:cs typeface="Times New Roman" pitchFamily="18" charset="0"/>
                            </a:rPr>
                            <m:t>1</m:t>
                          </m:r>
                          <m:r>
                            <a:rPr lang="en-US" sz="3200" i="1">
                              <a:latin typeface="Cambria Math"/>
                              <a:cs typeface="Times New Roman" pitchFamily="18" charset="0"/>
                            </a:rPr>
                            <m:t>;</m:t>
                          </m:r>
                          <m:r>
                            <a:rPr lang="en-US" sz="3200" i="1">
                              <a:latin typeface="Cambria Math"/>
                              <a:cs typeface="Times New Roman" pitchFamily="18" charset="0"/>
                            </a:rPr>
                            <m:t>2</m:t>
                          </m:r>
                          <m:r>
                            <a:rPr lang="en-US" sz="3200" b="0" i="1" smtClean="0">
                              <a:latin typeface="Cambria Math"/>
                              <a:cs typeface="Times New Roman" pitchFamily="18" charset="0"/>
                            </a:rPr>
                            <m:t>;</m:t>
                          </m:r>
                          <m:r>
                            <a:rPr lang="en-US" sz="3200" b="0" i="1" smtClean="0">
                              <a:latin typeface="Cambria Math"/>
                              <a:cs typeface="Times New Roman" pitchFamily="18" charset="0"/>
                            </a:rPr>
                            <m:t>3</m:t>
                          </m:r>
                          <m:r>
                            <a:rPr lang="en-US" sz="3200" i="1">
                              <a:latin typeface="Cambria Math"/>
                              <a:cs typeface="Times New Roman" pitchFamily="18" charset="0"/>
                            </a:rPr>
                            <m:t>;</m:t>
                          </m:r>
                          <m:r>
                            <a:rPr lang="en-US" sz="3200" i="1">
                              <a:latin typeface="Cambria Math"/>
                              <a:cs typeface="Times New Roman" pitchFamily="18" charset="0"/>
                            </a:rPr>
                            <m:t>4</m:t>
                          </m:r>
                          <m:r>
                            <a:rPr lang="en-US" sz="3200" b="0" i="1" smtClean="0">
                              <a:latin typeface="Cambria Math"/>
                              <a:cs typeface="Times New Roman" pitchFamily="18" charset="0"/>
                            </a:rPr>
                            <m:t>;</m:t>
                          </m:r>
                          <m:r>
                            <a:rPr lang="en-US" sz="3200" b="0" i="1" smtClean="0">
                              <a:latin typeface="Cambria Math"/>
                              <a:cs typeface="Times New Roman" pitchFamily="18" charset="0"/>
                            </a:rPr>
                            <m:t>6</m:t>
                          </m:r>
                          <m:r>
                            <a:rPr lang="en-US" sz="3200" b="0" i="1" smtClean="0">
                              <a:latin typeface="Cambria Math"/>
                              <a:cs typeface="Times New Roman" pitchFamily="18" charset="0"/>
                            </a:rPr>
                            <m:t>;</m:t>
                          </m:r>
                          <m:r>
                            <a:rPr lang="en-US" sz="3200" b="0" i="1" smtClean="0">
                              <a:latin typeface="Cambria Math"/>
                              <a:cs typeface="Times New Roman" pitchFamily="18" charset="0"/>
                            </a:rPr>
                            <m:t>8</m:t>
                          </m:r>
                          <m:r>
                            <a:rPr lang="en-US" sz="3200" b="0" i="1" smtClean="0">
                              <a:latin typeface="Cambria Math"/>
                              <a:cs typeface="Times New Roman" pitchFamily="18" charset="0"/>
                            </a:rPr>
                            <m:t>;</m:t>
                          </m:r>
                          <m:r>
                            <a:rPr lang="en-US" sz="3200" b="0" i="1" smtClean="0">
                              <a:latin typeface="Cambria Math"/>
                              <a:cs typeface="Times New Roman" pitchFamily="18" charset="0"/>
                            </a:rPr>
                            <m:t>12</m:t>
                          </m:r>
                          <m:r>
                            <a:rPr lang="en-US" sz="3200" b="0" i="1" smtClean="0">
                              <a:latin typeface="Cambria Math"/>
                              <a:cs typeface="Times New Roman" pitchFamily="18" charset="0"/>
                            </a:rPr>
                            <m:t>;</m:t>
                          </m:r>
                          <m:r>
                            <a:rPr lang="en-US" sz="3200" b="0" i="1" smtClean="0">
                              <a:latin typeface="Cambria Math"/>
                              <a:cs typeface="Times New Roman" pitchFamily="18" charset="0"/>
                            </a:rPr>
                            <m:t>24</m:t>
                          </m:r>
                        </m:e>
                      </m:d>
                    </m:oMath>
                  </m:oMathPara>
                </a14:m>
                <a:endParaRPr lang="vi-VN" sz="3200">
                  <a:latin typeface="Times New Roman" pitchFamily="18" charset="0"/>
                  <a:cs typeface="Times New Roman"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124200" y="1625025"/>
                <a:ext cx="6367478" cy="584775"/>
              </a:xfrm>
              <a:prstGeom prst="rect">
                <a:avLst/>
              </a:prstGeom>
              <a:blipFill rotWithShape="1">
                <a:blip r:embed="rId4"/>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124200" y="2335231"/>
                <a:ext cx="5413470" cy="584775"/>
              </a:xfrm>
              <a:prstGeom prst="rect">
                <a:avLst/>
              </a:prstGeom>
            </p:spPr>
            <p:txBody>
              <a:bodyPr wrap="none">
                <a:spAutoFit/>
              </a:bodyPr>
              <a:lstStyle/>
              <a:p>
                <a:pPr lvl="1"/>
                <a14:m>
                  <m:oMathPara xmlns:m="http://schemas.openxmlformats.org/officeDocument/2006/math">
                    <m:oMathParaPr>
                      <m:jc m:val="centerGroup"/>
                    </m:oMathParaPr>
                    <m:oMath xmlns:m="http://schemas.openxmlformats.org/officeDocument/2006/math">
                      <m:r>
                        <a:rPr lang="en-US" sz="3200" i="1" smtClean="0">
                          <a:latin typeface="Cambria Math"/>
                          <a:cs typeface="Times New Roman" pitchFamily="18" charset="0"/>
                        </a:rPr>
                        <m:t>Ư(</m:t>
                      </m:r>
                      <m:r>
                        <a:rPr lang="en-US" sz="3200" b="0" i="1" smtClean="0">
                          <a:latin typeface="Cambria Math"/>
                          <a:cs typeface="Times New Roman" pitchFamily="18" charset="0"/>
                        </a:rPr>
                        <m:t>28</m:t>
                      </m:r>
                      <m:r>
                        <a:rPr lang="en-US" sz="3200" i="1">
                          <a:latin typeface="Cambria Math"/>
                          <a:cs typeface="Times New Roman" pitchFamily="18" charset="0"/>
                        </a:rPr>
                        <m:t>)=</m:t>
                      </m:r>
                      <m:d>
                        <m:dPr>
                          <m:begChr m:val="{"/>
                          <m:endChr m:val="}"/>
                          <m:ctrlPr>
                            <a:rPr lang="en-US" sz="3200" i="1">
                              <a:latin typeface="Cambria Math"/>
                              <a:cs typeface="Times New Roman" pitchFamily="18" charset="0"/>
                            </a:rPr>
                          </m:ctrlPr>
                        </m:dPr>
                        <m:e>
                          <m:r>
                            <a:rPr lang="en-US" sz="3200" i="1">
                              <a:latin typeface="Cambria Math"/>
                              <a:cs typeface="Times New Roman" pitchFamily="18" charset="0"/>
                            </a:rPr>
                            <m:t>1</m:t>
                          </m:r>
                          <m:r>
                            <a:rPr lang="en-US" sz="3200" i="1">
                              <a:latin typeface="Cambria Math"/>
                              <a:cs typeface="Times New Roman" pitchFamily="18" charset="0"/>
                            </a:rPr>
                            <m:t>;</m:t>
                          </m:r>
                          <m:r>
                            <a:rPr lang="en-US" sz="3200" i="1">
                              <a:latin typeface="Cambria Math"/>
                              <a:cs typeface="Times New Roman" pitchFamily="18" charset="0"/>
                            </a:rPr>
                            <m:t>2</m:t>
                          </m:r>
                          <m:r>
                            <a:rPr lang="en-US" sz="3200" i="1">
                              <a:latin typeface="Cambria Math"/>
                              <a:cs typeface="Times New Roman" pitchFamily="18" charset="0"/>
                            </a:rPr>
                            <m:t>;</m:t>
                          </m:r>
                          <m:r>
                            <a:rPr lang="en-US" sz="3200" b="0" i="1" smtClean="0">
                              <a:latin typeface="Cambria Math"/>
                              <a:cs typeface="Times New Roman" pitchFamily="18" charset="0"/>
                            </a:rPr>
                            <m:t>4</m:t>
                          </m:r>
                          <m:r>
                            <a:rPr lang="en-US" sz="3200" b="0" i="1" smtClean="0">
                              <a:latin typeface="Cambria Math"/>
                              <a:cs typeface="Times New Roman" pitchFamily="18" charset="0"/>
                            </a:rPr>
                            <m:t>;</m:t>
                          </m:r>
                          <m:r>
                            <a:rPr lang="en-US" sz="3200" b="0" i="1" smtClean="0">
                              <a:latin typeface="Cambria Math"/>
                              <a:cs typeface="Times New Roman" pitchFamily="18" charset="0"/>
                            </a:rPr>
                            <m:t>7</m:t>
                          </m:r>
                          <m:r>
                            <a:rPr lang="en-US" sz="3200" b="0" i="1" smtClean="0">
                              <a:latin typeface="Cambria Math"/>
                              <a:cs typeface="Times New Roman" pitchFamily="18" charset="0"/>
                            </a:rPr>
                            <m:t>;</m:t>
                          </m:r>
                          <m:r>
                            <a:rPr lang="en-US" sz="3200" b="0" i="1" smtClean="0">
                              <a:latin typeface="Cambria Math"/>
                              <a:cs typeface="Times New Roman" pitchFamily="18" charset="0"/>
                            </a:rPr>
                            <m:t>14</m:t>
                          </m:r>
                          <m:r>
                            <a:rPr lang="en-US" sz="3200" b="0" i="1" smtClean="0">
                              <a:latin typeface="Cambria Math"/>
                              <a:cs typeface="Times New Roman" pitchFamily="18" charset="0"/>
                            </a:rPr>
                            <m:t>;</m:t>
                          </m:r>
                          <m:r>
                            <a:rPr lang="en-US" sz="3200" b="0" i="1" smtClean="0">
                              <a:latin typeface="Cambria Math"/>
                              <a:cs typeface="Times New Roman" pitchFamily="18" charset="0"/>
                            </a:rPr>
                            <m:t>28</m:t>
                          </m:r>
                        </m:e>
                      </m:d>
                    </m:oMath>
                  </m:oMathPara>
                </a14:m>
                <a:endParaRPr lang="vi-VN" sz="3200">
                  <a:latin typeface="Times New Roman" pitchFamily="18" charset="0"/>
                  <a:cs typeface="Times New Roman"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124200" y="2335221"/>
                <a:ext cx="5413470" cy="584775"/>
              </a:xfrm>
              <a:prstGeom prst="rect">
                <a:avLst/>
              </a:prstGeom>
              <a:blipFill rotWithShape="1">
                <a:blip r:embed="rId5"/>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61412" y="3733800"/>
                <a:ext cx="8430193" cy="584775"/>
              </a:xfrm>
              <a:prstGeom prst="rect">
                <a:avLst/>
              </a:prstGeom>
            </p:spPr>
            <p:txBody>
              <a:bodyPr wrap="none">
                <a:spAutoFit/>
              </a:bodyPr>
              <a:lstStyle/>
              <a:p>
                <a:r>
                  <a:rPr lang="pt-BR" sz="3200" smtClean="0">
                    <a:latin typeface="Times New Roman" pitchFamily="18" charset="0"/>
                    <a:cs typeface="Times New Roman" pitchFamily="18" charset="0"/>
                  </a:rPr>
                  <a:t>Ta nói số </a:t>
                </a:r>
                <a14:m>
                  <m:oMath xmlns:m="http://schemas.openxmlformats.org/officeDocument/2006/math">
                    <m:r>
                      <a:rPr lang="pt-BR" sz="3200" i="1" smtClean="0">
                        <a:latin typeface="Cambria Math"/>
                        <a:cs typeface="Times New Roman" pitchFamily="18" charset="0"/>
                      </a:rPr>
                      <m:t>1</m:t>
                    </m:r>
                  </m:oMath>
                </a14:m>
                <a:r>
                  <a:rPr lang="pt-BR" sz="3200">
                    <a:latin typeface="Times New Roman" pitchFamily="18" charset="0"/>
                    <a:cs typeface="Times New Roman" pitchFamily="18" charset="0"/>
                  </a:rPr>
                  <a:t>; số </a:t>
                </a:r>
                <a14:m>
                  <m:oMath xmlns:m="http://schemas.openxmlformats.org/officeDocument/2006/math">
                    <m:r>
                      <a:rPr lang="pt-BR" sz="3200" i="1" smtClean="0">
                        <a:latin typeface="Cambria Math"/>
                        <a:cs typeface="Times New Roman" pitchFamily="18" charset="0"/>
                      </a:rPr>
                      <m:t>2</m:t>
                    </m:r>
                    <m:r>
                      <a:rPr lang="en-US" sz="3200" b="0" i="1" smtClean="0">
                        <a:latin typeface="Cambria Math"/>
                        <a:cs typeface="Times New Roman" pitchFamily="18" charset="0"/>
                      </a:rPr>
                      <m:t>;</m:t>
                    </m:r>
                    <m:r>
                      <a:rPr lang="en-US" sz="3200" b="0" i="1" smtClean="0">
                        <a:latin typeface="Cambria Math"/>
                        <a:cs typeface="Times New Roman" pitchFamily="18" charset="0"/>
                      </a:rPr>
                      <m:t>𝑠</m:t>
                    </m:r>
                    <m:r>
                      <a:rPr lang="en-US" sz="3200" b="0" i="1" smtClean="0">
                        <a:latin typeface="Cambria Math"/>
                        <a:cs typeface="Times New Roman" pitchFamily="18" charset="0"/>
                      </a:rPr>
                      <m:t>ố </m:t>
                    </m:r>
                    <m:r>
                      <a:rPr lang="en-US" sz="3200" b="0" i="1" smtClean="0">
                        <a:latin typeface="Cambria Math"/>
                        <a:cs typeface="Times New Roman" pitchFamily="18" charset="0"/>
                      </a:rPr>
                      <m:t>4</m:t>
                    </m:r>
                  </m:oMath>
                </a14:m>
                <a:r>
                  <a:rPr lang="pt-BR" sz="3200">
                    <a:latin typeface="Times New Roman" pitchFamily="18" charset="0"/>
                    <a:cs typeface="Times New Roman" pitchFamily="18" charset="0"/>
                  </a:rPr>
                  <a:t> là </a:t>
                </a:r>
                <a:r>
                  <a:rPr lang="pt-BR" sz="3200" b="1" i="1">
                    <a:latin typeface="Times New Roman" pitchFamily="18" charset="0"/>
                    <a:cs typeface="Times New Roman" pitchFamily="18" charset="0"/>
                  </a:rPr>
                  <a:t>ước chung</a:t>
                </a:r>
                <a:r>
                  <a:rPr lang="pt-BR" sz="3200">
                    <a:latin typeface="Times New Roman" pitchFamily="18" charset="0"/>
                    <a:cs typeface="Times New Roman" pitchFamily="18" charset="0"/>
                  </a:rPr>
                  <a:t> của </a:t>
                </a:r>
                <a14:m>
                  <m:oMath xmlns:m="http://schemas.openxmlformats.org/officeDocument/2006/math">
                    <m:r>
                      <a:rPr lang="en-US" sz="3200" b="0" i="0" smtClean="0">
                        <a:latin typeface="Cambria Math"/>
                        <a:cs typeface="Times New Roman" pitchFamily="18" charset="0"/>
                      </a:rPr>
                      <m:t>2</m:t>
                    </m:r>
                    <m:r>
                      <a:rPr lang="pt-BR" sz="3200" i="1" smtClean="0">
                        <a:latin typeface="Cambria Math"/>
                        <a:cs typeface="Times New Roman" pitchFamily="18" charset="0"/>
                      </a:rPr>
                      <m:t>4</m:t>
                    </m:r>
                  </m:oMath>
                </a14:m>
                <a:r>
                  <a:rPr lang="pt-BR" sz="3200">
                    <a:latin typeface="Times New Roman" pitchFamily="18" charset="0"/>
                    <a:cs typeface="Times New Roman" pitchFamily="18" charset="0"/>
                  </a:rPr>
                  <a:t> và </a:t>
                </a:r>
                <a14:m>
                  <m:oMath xmlns:m="http://schemas.openxmlformats.org/officeDocument/2006/math">
                    <m:r>
                      <a:rPr lang="en-US" sz="3200" b="0" i="1" smtClean="0">
                        <a:latin typeface="Cambria Math"/>
                        <a:cs typeface="Times New Roman" pitchFamily="18" charset="0"/>
                      </a:rPr>
                      <m:t>28</m:t>
                    </m:r>
                  </m:oMath>
                </a14:m>
                <a:endParaRPr lang="en-US" sz="3200">
                  <a:latin typeface="Times New Roman" pitchFamily="18" charset="0"/>
                  <a:cs typeface="Times New Roman"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61407" y="3733800"/>
                <a:ext cx="8430193" cy="584775"/>
              </a:xfrm>
              <a:prstGeom prst="rect">
                <a:avLst/>
              </a:prstGeom>
              <a:blipFill rotWithShape="1">
                <a:blip r:embed="rId6"/>
                <a:stretch>
                  <a:fillRect l="-1808" t="-14737" b="-3263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7257" y="5408214"/>
                <a:ext cx="9167894" cy="584775"/>
              </a:xfrm>
              <a:prstGeom prst="rect">
                <a:avLst/>
              </a:prstGeom>
            </p:spPr>
            <p:txBody>
              <a:bodyPr wrap="none">
                <a:spAutoFit/>
              </a:bodyPr>
              <a:lstStyle/>
              <a:p>
                <a14:m>
                  <m:oMath xmlns:m="http://schemas.openxmlformats.org/officeDocument/2006/math">
                    <m:r>
                      <a:rPr lang="en-US" sz="3200" b="0" i="1" smtClean="0">
                        <a:latin typeface="Cambria Math"/>
                        <a:cs typeface="Times New Roman" pitchFamily="18" charset="0"/>
                      </a:rPr>
                      <m:t>𝑆</m:t>
                    </m:r>
                    <m:r>
                      <a:rPr lang="en-US" sz="3200" b="0" i="1" smtClean="0">
                        <a:latin typeface="Cambria Math"/>
                        <a:cs typeface="Times New Roman" pitchFamily="18" charset="0"/>
                      </a:rPr>
                      <m:t>ố </m:t>
                    </m:r>
                    <m:r>
                      <a:rPr lang="en-US" sz="3200" b="0" i="1" smtClean="0">
                        <a:latin typeface="Cambria Math"/>
                        <a:cs typeface="Times New Roman" pitchFamily="18" charset="0"/>
                      </a:rPr>
                      <m:t>4</m:t>
                    </m:r>
                  </m:oMath>
                </a14:m>
                <a:r>
                  <a:rPr lang="pt-BR" sz="3200">
                    <a:latin typeface="Times New Roman" pitchFamily="18" charset="0"/>
                    <a:cs typeface="Times New Roman" pitchFamily="18" charset="0"/>
                  </a:rPr>
                  <a:t> </a:t>
                </a:r>
                <a:r>
                  <a:rPr lang="pt-BR" sz="3200" smtClean="0">
                    <a:latin typeface="Times New Roman" pitchFamily="18" charset="0"/>
                    <a:cs typeface="Times New Roman" pitchFamily="18" charset="0"/>
                  </a:rPr>
                  <a:t>là </a:t>
                </a:r>
                <a:r>
                  <a:rPr lang="pt-BR" sz="3200" b="1" i="1" smtClean="0">
                    <a:latin typeface="Times New Roman" pitchFamily="18" charset="0"/>
                    <a:cs typeface="Times New Roman" pitchFamily="18" charset="0"/>
                  </a:rPr>
                  <a:t>số lớn nhất</a:t>
                </a:r>
                <a:r>
                  <a:rPr lang="pt-BR" sz="3200" smtClean="0">
                    <a:latin typeface="Times New Roman" pitchFamily="18" charset="0"/>
                    <a:cs typeface="Times New Roman" pitchFamily="18" charset="0"/>
                  </a:rPr>
                  <a:t> trong các </a:t>
                </a:r>
                <a:r>
                  <a:rPr lang="pt-BR" sz="3200" b="1" i="1">
                    <a:latin typeface="Times New Roman" pitchFamily="18" charset="0"/>
                    <a:cs typeface="Times New Roman" pitchFamily="18" charset="0"/>
                  </a:rPr>
                  <a:t>ước chung</a:t>
                </a:r>
                <a:r>
                  <a:rPr lang="pt-BR" sz="3200">
                    <a:latin typeface="Times New Roman" pitchFamily="18" charset="0"/>
                    <a:cs typeface="Times New Roman" pitchFamily="18" charset="0"/>
                  </a:rPr>
                  <a:t> của </a:t>
                </a:r>
                <a14:m>
                  <m:oMath xmlns:m="http://schemas.openxmlformats.org/officeDocument/2006/math">
                    <m:r>
                      <a:rPr lang="en-US" sz="3200" b="0" i="0" smtClean="0">
                        <a:latin typeface="Cambria Math"/>
                        <a:cs typeface="Times New Roman" pitchFamily="18" charset="0"/>
                      </a:rPr>
                      <m:t>2</m:t>
                    </m:r>
                    <m:r>
                      <a:rPr lang="pt-BR" sz="3200" i="1" smtClean="0">
                        <a:latin typeface="Cambria Math"/>
                        <a:cs typeface="Times New Roman" pitchFamily="18" charset="0"/>
                      </a:rPr>
                      <m:t>4</m:t>
                    </m:r>
                  </m:oMath>
                </a14:m>
                <a:r>
                  <a:rPr lang="pt-BR" sz="3200">
                    <a:latin typeface="Times New Roman" pitchFamily="18" charset="0"/>
                    <a:cs typeface="Times New Roman" pitchFamily="18" charset="0"/>
                  </a:rPr>
                  <a:t> và </a:t>
                </a:r>
                <a14:m>
                  <m:oMath xmlns:m="http://schemas.openxmlformats.org/officeDocument/2006/math">
                    <m:r>
                      <a:rPr lang="en-US" sz="3200" b="0" i="1" smtClean="0">
                        <a:latin typeface="Cambria Math"/>
                        <a:cs typeface="Times New Roman" pitchFamily="18" charset="0"/>
                      </a:rPr>
                      <m:t>28</m:t>
                    </m:r>
                  </m:oMath>
                </a14:m>
                <a:endParaRPr lang="en-US" sz="3200">
                  <a:latin typeface="Times New Roman" pitchFamily="18" charset="0"/>
                  <a:cs typeface="Times New Roman"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7257" y="5408204"/>
                <a:ext cx="9198352" cy="584775"/>
              </a:xfrm>
              <a:prstGeom prst="rect">
                <a:avLst/>
              </a:prstGeom>
              <a:blipFill rotWithShape="1">
                <a:blip r:embed="rId7"/>
                <a:stretch>
                  <a:fillRect t="-14583" b="-32292"/>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492718" y="4823439"/>
                <a:ext cx="4177362" cy="584775"/>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US" sz="3200" i="1" smtClean="0">
                          <a:latin typeface="Cambria Math"/>
                          <a:cs typeface="Times New Roman" pitchFamily="18" charset="0"/>
                        </a:rPr>
                        <m:t>Ư</m:t>
                      </m:r>
                      <m:r>
                        <a:rPr lang="en-US" sz="3200" b="0" i="1" smtClean="0">
                          <a:latin typeface="Cambria Math"/>
                          <a:cs typeface="Times New Roman" pitchFamily="18" charset="0"/>
                        </a:rPr>
                        <m:t>𝐶</m:t>
                      </m:r>
                      <m:r>
                        <a:rPr lang="en-US" sz="3200" i="1" smtClean="0">
                          <a:latin typeface="Cambria Math"/>
                          <a:cs typeface="Times New Roman" pitchFamily="18" charset="0"/>
                        </a:rPr>
                        <m:t>(</m:t>
                      </m:r>
                      <m:r>
                        <a:rPr lang="en-US" sz="3200" b="0" i="1" smtClean="0">
                          <a:latin typeface="Cambria Math"/>
                          <a:cs typeface="Times New Roman" pitchFamily="18" charset="0"/>
                        </a:rPr>
                        <m:t>24</m:t>
                      </m:r>
                      <m:r>
                        <a:rPr lang="en-US" sz="3200" b="0" i="1" smtClean="0">
                          <a:latin typeface="Cambria Math"/>
                          <a:cs typeface="Times New Roman" pitchFamily="18" charset="0"/>
                        </a:rPr>
                        <m:t>;</m:t>
                      </m:r>
                      <m:r>
                        <a:rPr lang="en-US" sz="3200" b="0" i="1" smtClean="0">
                          <a:latin typeface="Cambria Math"/>
                          <a:cs typeface="Times New Roman" pitchFamily="18" charset="0"/>
                        </a:rPr>
                        <m:t>28</m:t>
                      </m:r>
                      <m:r>
                        <a:rPr lang="en-US" sz="3200" i="1">
                          <a:latin typeface="Cambria Math"/>
                          <a:cs typeface="Times New Roman" pitchFamily="18" charset="0"/>
                        </a:rPr>
                        <m:t>)=</m:t>
                      </m:r>
                      <m:d>
                        <m:dPr>
                          <m:begChr m:val="{"/>
                          <m:endChr m:val="}"/>
                          <m:ctrlPr>
                            <a:rPr lang="en-US" sz="3200" i="1">
                              <a:latin typeface="Cambria Math"/>
                              <a:cs typeface="Times New Roman" pitchFamily="18" charset="0"/>
                            </a:rPr>
                          </m:ctrlPr>
                        </m:dPr>
                        <m:e>
                          <m:r>
                            <a:rPr lang="en-US" sz="3200" i="1" smtClean="0">
                              <a:solidFill>
                                <a:srgbClr val="FF0000"/>
                              </a:solidFill>
                              <a:latin typeface="Cambria Math"/>
                              <a:cs typeface="Times New Roman" pitchFamily="18" charset="0"/>
                            </a:rPr>
                            <m:t>1</m:t>
                          </m:r>
                          <m:r>
                            <a:rPr lang="en-US" sz="3200" i="1">
                              <a:solidFill>
                                <a:srgbClr val="FF0000"/>
                              </a:solidFill>
                              <a:latin typeface="Cambria Math"/>
                              <a:cs typeface="Times New Roman" pitchFamily="18" charset="0"/>
                            </a:rPr>
                            <m:t>;</m:t>
                          </m:r>
                          <m:r>
                            <a:rPr lang="en-US" sz="3200" i="1">
                              <a:solidFill>
                                <a:srgbClr val="FF0000"/>
                              </a:solidFill>
                              <a:latin typeface="Cambria Math"/>
                              <a:cs typeface="Times New Roman" pitchFamily="18" charset="0"/>
                            </a:rPr>
                            <m:t>2</m:t>
                          </m:r>
                          <m:r>
                            <a:rPr lang="en-US" sz="3200" b="0" i="1" smtClean="0">
                              <a:solidFill>
                                <a:srgbClr val="FF0000"/>
                              </a:solidFill>
                              <a:latin typeface="Cambria Math"/>
                              <a:cs typeface="Times New Roman" pitchFamily="18" charset="0"/>
                            </a:rPr>
                            <m:t>;</m:t>
                          </m:r>
                          <m:r>
                            <a:rPr lang="en-US" sz="3200" b="0" i="1" smtClean="0">
                              <a:solidFill>
                                <a:srgbClr val="FF0000"/>
                              </a:solidFill>
                              <a:latin typeface="Cambria Math"/>
                              <a:cs typeface="Times New Roman" pitchFamily="18" charset="0"/>
                            </a:rPr>
                            <m:t>4</m:t>
                          </m:r>
                        </m:e>
                      </m:d>
                    </m:oMath>
                  </m:oMathPara>
                </a14:m>
                <a:endParaRPr lang="vi-VN" sz="3200">
                  <a:latin typeface="Times New Roman" pitchFamily="18" charset="0"/>
                  <a:cs typeface="Times New Roman"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492718" y="4823429"/>
                <a:ext cx="4177362" cy="584775"/>
              </a:xfrm>
              <a:prstGeom prst="rect">
                <a:avLst/>
              </a:prstGeom>
              <a:blipFill rotWithShape="1">
                <a:blip r:embed="rId8"/>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1" y="4267200"/>
                <a:ext cx="9280618" cy="523220"/>
              </a:xfrm>
              <a:prstGeom prst="rect">
                <a:avLst/>
              </a:prstGeom>
            </p:spPr>
            <p:txBody>
              <a:bodyPr wrap="none">
                <a:spAutoFit/>
              </a:bodyPr>
              <a:lstStyle/>
              <a:p>
                <a:r>
                  <a:rPr lang="pt-BR" sz="2800" b="1" smtClean="0">
                    <a:latin typeface="Times New Roman" pitchFamily="18" charset="0"/>
                    <a:cs typeface="Times New Roman" pitchFamily="18" charset="0"/>
                  </a:rPr>
                  <a:t>Kí hiệu: </a:t>
                </a:r>
                <a:r>
                  <a:rPr lang="pt-BR" sz="2800" smtClean="0">
                    <a:latin typeface="Times New Roman" pitchFamily="18" charset="0"/>
                    <a:cs typeface="Times New Roman" pitchFamily="18" charset="0"/>
                  </a:rPr>
                  <a:t>Tập </a:t>
                </a:r>
                <a:r>
                  <a:rPr lang="pt-BR" sz="2800">
                    <a:latin typeface="Times New Roman" pitchFamily="18" charset="0"/>
                    <a:cs typeface="Times New Roman" pitchFamily="18" charset="0"/>
                  </a:rPr>
                  <a:t>hợp các ước chung của </a:t>
                </a:r>
                <a14:m>
                  <m:oMath xmlns:m="http://schemas.openxmlformats.org/officeDocument/2006/math">
                    <m:r>
                      <a:rPr lang="en-US" sz="2800" b="0" i="0" smtClean="0">
                        <a:latin typeface="Cambria Math"/>
                        <a:cs typeface="Times New Roman" pitchFamily="18" charset="0"/>
                      </a:rPr>
                      <m:t>2</m:t>
                    </m:r>
                    <m:r>
                      <a:rPr lang="pt-BR" sz="2800" i="1" smtClean="0">
                        <a:latin typeface="Cambria Math"/>
                        <a:cs typeface="Times New Roman" pitchFamily="18" charset="0"/>
                      </a:rPr>
                      <m:t>4</m:t>
                    </m:r>
                  </m:oMath>
                </a14:m>
                <a:r>
                  <a:rPr lang="pt-BR" sz="2800">
                    <a:latin typeface="Times New Roman" pitchFamily="18" charset="0"/>
                    <a:cs typeface="Times New Roman" pitchFamily="18" charset="0"/>
                  </a:rPr>
                  <a:t> và </a:t>
                </a:r>
                <a14:m>
                  <m:oMath xmlns:m="http://schemas.openxmlformats.org/officeDocument/2006/math">
                    <m:r>
                      <a:rPr lang="en-US" sz="2800" b="0" i="1" smtClean="0">
                        <a:latin typeface="Cambria Math"/>
                        <a:cs typeface="Times New Roman" pitchFamily="18" charset="0"/>
                      </a:rPr>
                      <m:t>28</m:t>
                    </m:r>
                  </m:oMath>
                </a14:m>
                <a:r>
                  <a:rPr lang="pt-BR" sz="2800" smtClean="0">
                    <a:latin typeface="Times New Roman" pitchFamily="18" charset="0"/>
                    <a:cs typeface="Times New Roman" pitchFamily="18" charset="0"/>
                  </a:rPr>
                  <a:t> </a:t>
                </a:r>
                <a:r>
                  <a:rPr lang="pt-BR" sz="2800">
                    <a:latin typeface="Times New Roman" pitchFamily="18" charset="0"/>
                    <a:cs typeface="Times New Roman" pitchFamily="18" charset="0"/>
                  </a:rPr>
                  <a:t>là: </a:t>
                </a:r>
                <a14:m>
                  <m:oMath xmlns:m="http://schemas.openxmlformats.org/officeDocument/2006/math">
                    <m:r>
                      <a:rPr lang="pt-BR" sz="2800" b="1" i="0" smtClean="0">
                        <a:latin typeface="Cambria Math"/>
                        <a:cs typeface="Times New Roman" pitchFamily="18" charset="0"/>
                      </a:rPr>
                      <m:t>Ư</m:t>
                    </m:r>
                    <m:r>
                      <a:rPr lang="pt-BR" sz="2800" b="1" i="0" smtClean="0">
                        <a:latin typeface="Cambria Math"/>
                        <a:cs typeface="Times New Roman" pitchFamily="18" charset="0"/>
                      </a:rPr>
                      <m:t>𝐂</m:t>
                    </m:r>
                    <m:r>
                      <a:rPr lang="pt-BR" sz="2800" b="1" i="0" smtClean="0">
                        <a:latin typeface="Cambria Math"/>
                        <a:cs typeface="Times New Roman" pitchFamily="18" charset="0"/>
                      </a:rPr>
                      <m:t> (</m:t>
                    </m:r>
                    <m:r>
                      <a:rPr lang="en-US" sz="2800" b="1" i="0" smtClean="0">
                        <a:latin typeface="Cambria Math"/>
                        <a:cs typeface="Times New Roman" pitchFamily="18" charset="0"/>
                      </a:rPr>
                      <m:t>𝟐</m:t>
                    </m:r>
                    <m:r>
                      <a:rPr lang="pt-BR" sz="2800" b="1" i="0" smtClean="0">
                        <a:latin typeface="Cambria Math"/>
                        <a:cs typeface="Times New Roman" pitchFamily="18" charset="0"/>
                      </a:rPr>
                      <m:t>𝟒</m:t>
                    </m:r>
                    <m:r>
                      <a:rPr lang="pt-BR" sz="2800" b="1" i="0">
                        <a:latin typeface="Cambria Math"/>
                        <a:cs typeface="Times New Roman" pitchFamily="18" charset="0"/>
                      </a:rPr>
                      <m:t>;</m:t>
                    </m:r>
                    <m:r>
                      <a:rPr lang="en-US" sz="2800" b="1" i="0" smtClean="0">
                        <a:latin typeface="Cambria Math"/>
                        <a:cs typeface="Times New Roman" pitchFamily="18" charset="0"/>
                      </a:rPr>
                      <m:t>𝟐𝟖</m:t>
                    </m:r>
                    <m:r>
                      <a:rPr lang="pt-BR" sz="2800" b="1" i="0" smtClean="0">
                        <a:latin typeface="Cambria Math"/>
                        <a:cs typeface="Times New Roman" pitchFamily="18" charset="0"/>
                      </a:rPr>
                      <m:t>)</m:t>
                    </m:r>
                  </m:oMath>
                </a14:m>
                <a:endParaRPr lang="en-US" sz="2800" b="1">
                  <a:latin typeface="Times New Roman" pitchFamily="18" charset="0"/>
                  <a:cs typeface="Times New Roman"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0" y="4267200"/>
                <a:ext cx="9509847" cy="523220"/>
              </a:xfrm>
              <a:prstGeom prst="rect">
                <a:avLst/>
              </a:prstGeom>
              <a:blipFill rotWithShape="1">
                <a:blip r:embed="rId9"/>
                <a:stretch>
                  <a:fillRect l="-1282" t="-11628" b="-31395"/>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133414" y="6219371"/>
                <a:ext cx="4433778" cy="523220"/>
              </a:xfrm>
              <a:prstGeom prst="rect">
                <a:avLst/>
              </a:prstGeom>
            </p:spPr>
            <p:txBody>
              <a:bodyPr wrap="none">
                <a:spAutoFit/>
              </a:bodyPr>
              <a:lstStyle/>
              <a:p>
                <a:r>
                  <a:rPr lang="en-US" altLang="en-US" sz="2800" smtClean="0">
                    <a:solidFill>
                      <a:srgbClr val="FF0000"/>
                    </a:solidFill>
                    <a:latin typeface="Times New Roman" panose="02020603050405020304" pitchFamily="18" charset="0"/>
                    <a:cs typeface="Times New Roman" panose="02020603050405020304" pitchFamily="18" charset="0"/>
                  </a:rPr>
                  <a:t> </a:t>
                </a:r>
                <a:r>
                  <a:rPr lang="en-US" altLang="en-US" sz="2800" b="1" smtClean="0">
                    <a:latin typeface="Times New Roman" panose="02020603050405020304" pitchFamily="18" charset="0"/>
                    <a:cs typeface="Times New Roman" panose="02020603050405020304" pitchFamily="18" charset="0"/>
                  </a:rPr>
                  <a:t>Kí hiệu: </a:t>
                </a:r>
                <a14:m>
                  <m:oMath xmlns:m="http://schemas.openxmlformats.org/officeDocument/2006/math">
                    <m:r>
                      <a:rPr lang="en-US" altLang="en-US" sz="2800" b="0" i="1" smtClean="0">
                        <a:solidFill>
                          <a:srgbClr val="FF0000"/>
                        </a:solidFill>
                        <a:latin typeface="Cambria Math" panose="02040503050406030204" pitchFamily="18" charset="0"/>
                        <a:cs typeface="Times New Roman" panose="02020603050405020304" pitchFamily="18" charset="0"/>
                      </a:rPr>
                      <m:t>Ư</m:t>
                    </m:r>
                    <m:r>
                      <m:rPr>
                        <m:sty m:val="p"/>
                      </m:rPr>
                      <a:rPr lang="en-US" altLang="en-US" sz="2800" b="0" i="0" smtClean="0">
                        <a:solidFill>
                          <a:srgbClr val="FF0000"/>
                        </a:solidFill>
                        <a:latin typeface="Cambria Math" panose="02040503050406030204" pitchFamily="18" charset="0"/>
                        <a:cs typeface="Times New Roman" panose="02020603050405020304" pitchFamily="18" charset="0"/>
                      </a:rPr>
                      <m:t>CLN</m:t>
                    </m:r>
                    <m:d>
                      <m:dPr>
                        <m:ctrlPr>
                          <a:rPr lang="en-US" altLang="en-US" sz="2800" i="1" smtClean="0">
                            <a:solidFill>
                              <a:srgbClr val="FF0000"/>
                            </a:solidFill>
                            <a:latin typeface="Cambria Math"/>
                            <a:cs typeface="Times New Roman" panose="02020603050405020304" pitchFamily="18" charset="0"/>
                          </a:rPr>
                        </m:ctrlPr>
                      </m:dPr>
                      <m:e>
                        <m:r>
                          <a:rPr lang="en-US" altLang="en-US" sz="2800" b="0" i="0" smtClean="0">
                            <a:solidFill>
                              <a:srgbClr val="FF0000"/>
                            </a:solidFill>
                            <a:latin typeface="Cambria Math"/>
                            <a:cs typeface="Times New Roman" panose="02020603050405020304" pitchFamily="18" charset="0"/>
                          </a:rPr>
                          <m:t>24</m:t>
                        </m:r>
                        <m:r>
                          <a:rPr lang="en-US" altLang="en-US" sz="2800" b="0" i="0" smtClean="0">
                            <a:solidFill>
                              <a:srgbClr val="FF0000"/>
                            </a:solidFill>
                            <a:latin typeface="Cambria Math"/>
                            <a:cs typeface="Times New Roman" panose="02020603050405020304" pitchFamily="18" charset="0"/>
                          </a:rPr>
                          <m:t>;</m:t>
                        </m:r>
                        <m:r>
                          <a:rPr lang="en-US" altLang="en-US" sz="2800" b="0" i="0" smtClean="0">
                            <a:solidFill>
                              <a:srgbClr val="FF0000"/>
                            </a:solidFill>
                            <a:latin typeface="Cambria Math"/>
                            <a:cs typeface="Times New Roman" panose="02020603050405020304" pitchFamily="18" charset="0"/>
                          </a:rPr>
                          <m:t>28</m:t>
                        </m:r>
                      </m:e>
                    </m:d>
                    <m:r>
                      <a:rPr lang="en-US" altLang="en-US" sz="2800" b="0" i="1" smtClean="0">
                        <a:solidFill>
                          <a:srgbClr val="FF0000"/>
                        </a:solidFill>
                        <a:latin typeface="Cambria Math" panose="02040503050406030204" pitchFamily="18" charset="0"/>
                        <a:cs typeface="Times New Roman" panose="02020603050405020304" pitchFamily="18" charset="0"/>
                      </a:rPr>
                      <m:t>=</m:t>
                    </m:r>
                    <m:r>
                      <a:rPr lang="en-US" altLang="en-US" sz="2800" b="0" i="1" smtClean="0">
                        <a:solidFill>
                          <a:srgbClr val="FF0000"/>
                        </a:solidFill>
                        <a:latin typeface="Cambria Math"/>
                        <a:cs typeface="Times New Roman" panose="02020603050405020304" pitchFamily="18" charset="0"/>
                      </a:rPr>
                      <m:t>4</m:t>
                    </m:r>
                  </m:oMath>
                </a14:m>
                <a:endParaRPr lang="en-US" sz="2800">
                  <a:solidFill>
                    <a:srgbClr val="FF0000"/>
                  </a:solidFill>
                  <a:latin typeface="Times New Roman" panose="02020603050405020304" pitchFamily="18"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33414" y="6219371"/>
                <a:ext cx="4473019" cy="523220"/>
              </a:xfrm>
              <a:prstGeom prst="rect">
                <a:avLst/>
              </a:prstGeom>
              <a:blipFill rotWithShape="1">
                <a:blip r:embed="rId10"/>
                <a:stretch>
                  <a:fillRect l="-817" t="-11628" b="-31395"/>
                </a:stretch>
              </a:blipFill>
            </p:spPr>
            <p:txBody>
              <a:bodyPr/>
              <a:lstStyle/>
              <a:p>
                <a:r>
                  <a:rPr lang="vi-VN">
                    <a:noFill/>
                  </a:rPr>
                  <a:t> </a:t>
                </a:r>
              </a:p>
            </p:txBody>
          </p:sp>
        </mc:Fallback>
      </mc:AlternateContent>
    </p:spTree>
    <p:extLst>
      <p:ext uri="{BB962C8B-B14F-4D97-AF65-F5344CB8AC3E}">
        <p14:creationId xmlns:p14="http://schemas.microsoft.com/office/powerpoint/2010/main" val="419626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up)">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6" grpId="0"/>
      <p:bldP spid="13"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495300" y="381001"/>
            <a:ext cx="8229600" cy="1182707"/>
            <a:chOff x="533400" y="4724400"/>
            <a:chExt cx="8229600" cy="1182707"/>
          </a:xfrm>
        </p:grpSpPr>
        <p:sp>
          <p:nvSpPr>
            <p:cNvPr id="11" name="Rectangle 10"/>
            <p:cNvSpPr/>
            <p:nvPr/>
          </p:nvSpPr>
          <p:spPr>
            <a:xfrm>
              <a:off x="533400" y="4724400"/>
              <a:ext cx="8229600" cy="118270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8200" y="4800600"/>
              <a:ext cx="7543800" cy="954107"/>
            </a:xfrm>
            <a:prstGeom prst="rect">
              <a:avLst/>
            </a:prstGeom>
          </p:spPr>
          <p:txBody>
            <a:bodyPr wrap="square">
              <a:spAutoFit/>
            </a:bodyPr>
            <a:lstStyle/>
            <a:p>
              <a:pPr algn="just"/>
              <a:r>
                <a:rPr lang="pt-BR" sz="2800" b="1" smtClean="0">
                  <a:solidFill>
                    <a:srgbClr val="FF0000"/>
                  </a:solidFill>
                  <a:latin typeface="Times New Roman" pitchFamily="18" charset="0"/>
                  <a:cs typeface="Times New Roman" pitchFamily="18" charset="0"/>
                </a:rPr>
                <a:t>* Ước </a:t>
              </a:r>
              <a:r>
                <a:rPr lang="pt-BR" sz="2800" b="1">
                  <a:solidFill>
                    <a:srgbClr val="FF0000"/>
                  </a:solidFill>
                  <a:latin typeface="Times New Roman" pitchFamily="18" charset="0"/>
                  <a:cs typeface="Times New Roman" pitchFamily="18" charset="0"/>
                </a:rPr>
                <a:t>chung của hai hay nhiều số là ước của tất cả các số đó.</a:t>
              </a:r>
              <a:endParaRPr lang="en-US" sz="2800">
                <a:solidFill>
                  <a:srgbClr val="FF0000"/>
                </a:solidFill>
                <a:latin typeface="Times New Roman" pitchFamily="18" charset="0"/>
                <a:cs typeface="Times New Roman" pitchFamily="18" charset="0"/>
              </a:endParaRPr>
            </a:p>
          </p:txBody>
        </p:sp>
      </p:grpSp>
      <p:grpSp>
        <p:nvGrpSpPr>
          <p:cNvPr id="15" name="Group 14"/>
          <p:cNvGrpSpPr/>
          <p:nvPr/>
        </p:nvGrpSpPr>
        <p:grpSpPr>
          <a:xfrm>
            <a:off x="533400" y="1723468"/>
            <a:ext cx="8229600" cy="1172135"/>
            <a:chOff x="490764" y="4321629"/>
            <a:chExt cx="8229600" cy="1752600"/>
          </a:xfrm>
        </p:grpSpPr>
        <p:sp>
          <p:nvSpPr>
            <p:cNvPr id="16" name="Rectangle 15"/>
            <p:cNvSpPr/>
            <p:nvPr/>
          </p:nvSpPr>
          <p:spPr>
            <a:xfrm>
              <a:off x="490764" y="4321629"/>
              <a:ext cx="8229600" cy="17526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35693" y="4325152"/>
              <a:ext cx="7543800" cy="1426600"/>
            </a:xfrm>
            <a:prstGeom prst="rect">
              <a:avLst/>
            </a:prstGeom>
          </p:spPr>
          <p:txBody>
            <a:bodyPr wrap="square">
              <a:spAutoFit/>
            </a:bodyPr>
            <a:lstStyle/>
            <a:p>
              <a:pPr algn="just"/>
              <a:r>
                <a:rPr lang="pt-BR" sz="2800" b="1" smtClean="0">
                  <a:solidFill>
                    <a:srgbClr val="FF0000"/>
                  </a:solidFill>
                  <a:latin typeface="Times New Roman" pitchFamily="18" charset="0"/>
                  <a:cs typeface="Times New Roman" pitchFamily="18" charset="0"/>
                </a:rPr>
                <a:t>* Ước chung lớn nhất </a:t>
              </a:r>
              <a:r>
                <a:rPr lang="pt-BR" sz="2800" b="1">
                  <a:solidFill>
                    <a:srgbClr val="FF0000"/>
                  </a:solidFill>
                  <a:latin typeface="Times New Roman" pitchFamily="18" charset="0"/>
                  <a:cs typeface="Times New Roman" pitchFamily="18" charset="0"/>
                </a:rPr>
                <a:t>của hai hay nhiều số </a:t>
              </a:r>
              <a:r>
                <a:rPr lang="pt-BR" sz="2800" b="1" smtClean="0">
                  <a:solidFill>
                    <a:srgbClr val="FF0000"/>
                  </a:solidFill>
                  <a:latin typeface="Times New Roman" pitchFamily="18" charset="0"/>
                  <a:cs typeface="Times New Roman" pitchFamily="18" charset="0"/>
                </a:rPr>
                <a:t>là là số lớn nhất trong tập hợp các </a:t>
              </a:r>
              <a:r>
                <a:rPr lang="pt-BR" sz="2800" b="1">
                  <a:solidFill>
                    <a:srgbClr val="FF0000"/>
                  </a:solidFill>
                  <a:latin typeface="Times New Roman" pitchFamily="18" charset="0"/>
                  <a:cs typeface="Times New Roman" pitchFamily="18" charset="0"/>
                </a:rPr>
                <a:t>ước của </a:t>
              </a:r>
              <a:r>
                <a:rPr lang="pt-BR" sz="2800" b="1" smtClean="0">
                  <a:solidFill>
                    <a:srgbClr val="FF0000"/>
                  </a:solidFill>
                  <a:latin typeface="Times New Roman" pitchFamily="18" charset="0"/>
                  <a:cs typeface="Times New Roman" pitchFamily="18" charset="0"/>
                </a:rPr>
                <a:t>các </a:t>
              </a:r>
              <a:r>
                <a:rPr lang="pt-BR" sz="2800" b="1">
                  <a:solidFill>
                    <a:srgbClr val="FF0000"/>
                  </a:solidFill>
                  <a:latin typeface="Times New Roman" pitchFamily="18" charset="0"/>
                  <a:cs typeface="Times New Roman" pitchFamily="18" charset="0"/>
                </a:rPr>
                <a:t>số đó.</a:t>
              </a:r>
              <a:endParaRPr lang="en-US" sz="2800">
                <a:solidFill>
                  <a:srgbClr val="FF0000"/>
                </a:solidFill>
                <a:latin typeface="Times New Roman" pitchFamily="18" charset="0"/>
                <a:cs typeface="Times New Roman" pitchFamily="18" charset="0"/>
              </a:endParaRPr>
            </a:p>
          </p:txBody>
        </p:sp>
      </p:gr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230" y="3276600"/>
            <a:ext cx="7708900" cy="1046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5" b="100000" l="901" r="98018"/>
                    </a14:imgEffect>
                  </a14:imgLayer>
                </a14:imgProps>
              </a:ext>
              <a:ext uri="{28A0092B-C50C-407E-A947-70E740481C1C}">
                <a14:useLocalDpi xmlns:a14="http://schemas.microsoft.com/office/drawing/2010/main" val="0"/>
              </a:ext>
            </a:extLst>
          </a:blip>
          <a:srcRect/>
          <a:stretch>
            <a:fillRect/>
          </a:stretch>
        </p:blipFill>
        <p:spPr bwMode="auto">
          <a:xfrm flipH="1">
            <a:off x="6214795" y="4229142"/>
            <a:ext cx="2926524" cy="2705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830" y="4666350"/>
            <a:ext cx="5692965" cy="628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5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6502" t="48561" r="29921" b="33681"/>
          <a:stretch/>
        </p:blipFill>
        <p:spPr bwMode="auto">
          <a:xfrm>
            <a:off x="0" y="265594"/>
            <a:ext cx="9144000" cy="3163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70191" t="48561" r="14860" b="31597"/>
          <a:stretch/>
        </p:blipFill>
        <p:spPr bwMode="auto">
          <a:xfrm>
            <a:off x="4492752" y="3454400"/>
            <a:ext cx="4390644"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752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7559" t="66944" r="17365" b="22153"/>
          <a:stretch/>
        </p:blipFill>
        <p:spPr bwMode="auto">
          <a:xfrm>
            <a:off x="45896" y="2633990"/>
            <a:ext cx="9098107"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 name="Rectangle 4"/>
              <p:cNvSpPr/>
              <p:nvPr/>
            </p:nvSpPr>
            <p:spPr>
              <a:xfrm>
                <a:off x="1143000" y="304800"/>
                <a:ext cx="414959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800" b="0" i="1" smtClean="0">
                          <a:solidFill>
                            <a:schemeClr val="tx1"/>
                          </a:solidFill>
                          <a:latin typeface="Cambria Math" panose="02040503050406030204" pitchFamily="18" charset="0"/>
                          <a:cs typeface="Times New Roman" panose="02020603050405020304" pitchFamily="18" charset="0"/>
                        </a:rPr>
                        <m:t>Ư</m:t>
                      </m:r>
                      <m:d>
                        <m:dPr>
                          <m:ctrlPr>
                            <a:rPr lang="en-US" altLang="en-US" sz="2800" i="1" smtClean="0">
                              <a:solidFill>
                                <a:schemeClr val="tx1"/>
                              </a:solidFill>
                              <a:latin typeface="Cambria Math"/>
                              <a:cs typeface="Times New Roman" panose="02020603050405020304" pitchFamily="18" charset="0"/>
                            </a:rPr>
                          </m:ctrlPr>
                        </m:dPr>
                        <m:e>
                          <m:r>
                            <a:rPr lang="en-US" altLang="en-US" sz="2800" b="0" i="1" smtClean="0">
                              <a:solidFill>
                                <a:schemeClr val="tx1"/>
                              </a:solidFill>
                              <a:latin typeface="Cambria Math" panose="02040503050406030204" pitchFamily="18" charset="0"/>
                              <a:cs typeface="Times New Roman" panose="02020603050405020304" pitchFamily="18" charset="0"/>
                            </a:rPr>
                            <m:t>1</m:t>
                          </m:r>
                          <m:r>
                            <a:rPr lang="en-US" altLang="en-US" sz="2800" b="0" i="1" smtClean="0">
                              <a:solidFill>
                                <a:schemeClr val="tx1"/>
                              </a:solidFill>
                              <a:latin typeface="Cambria Math"/>
                              <a:cs typeface="Times New Roman" panose="02020603050405020304" pitchFamily="18" charset="0"/>
                            </a:rPr>
                            <m:t>8</m:t>
                          </m:r>
                        </m:e>
                      </m:d>
                      <m:r>
                        <a:rPr lang="en-US" altLang="en-US" sz="2800" b="0" i="1" smtClean="0">
                          <a:solidFill>
                            <a:schemeClr val="tx1"/>
                          </a:solidFill>
                          <a:latin typeface="Cambria Math" panose="02040503050406030204" pitchFamily="18" charset="0"/>
                          <a:cs typeface="Times New Roman" panose="02020603050405020304" pitchFamily="18" charset="0"/>
                        </a:rPr>
                        <m:t>=</m:t>
                      </m:r>
                      <m:d>
                        <m:dPr>
                          <m:begChr m:val="{"/>
                          <m:endChr m:val="}"/>
                          <m:ctrlPr>
                            <a:rPr lang="en-US" altLang="en-US" sz="2800" i="1" smtClean="0">
                              <a:solidFill>
                                <a:schemeClr val="tx1"/>
                              </a:solidFill>
                              <a:latin typeface="Cambria Math"/>
                              <a:cs typeface="Times New Roman" panose="02020603050405020304" pitchFamily="18" charset="0"/>
                            </a:rPr>
                          </m:ctrlPr>
                        </m:dPr>
                        <m:e>
                          <m:r>
                            <a:rPr lang="en-US" altLang="en-US" sz="2800" b="0" i="1" smtClean="0">
                              <a:solidFill>
                                <a:schemeClr val="tx1"/>
                              </a:solidFill>
                              <a:latin typeface="Cambria Math" panose="02040503050406030204" pitchFamily="18" charset="0"/>
                              <a:cs typeface="Times New Roman" panose="02020603050405020304" pitchFamily="18" charset="0"/>
                            </a:rPr>
                            <m:t>1</m:t>
                          </m:r>
                          <m:r>
                            <a:rPr lang="en-US" altLang="en-US" sz="2800" b="0" i="1" smtClean="0">
                              <a:solidFill>
                                <a:schemeClr val="tx1"/>
                              </a:solidFill>
                              <a:latin typeface="Cambria Math" panose="02040503050406030204" pitchFamily="18" charset="0"/>
                              <a:cs typeface="Times New Roman" panose="02020603050405020304" pitchFamily="18" charset="0"/>
                            </a:rPr>
                            <m:t>;</m:t>
                          </m:r>
                          <m:r>
                            <a:rPr lang="en-US" altLang="en-US" sz="2800" b="0" i="1" smtClean="0">
                              <a:solidFill>
                                <a:schemeClr val="tx1"/>
                              </a:solidFill>
                              <a:latin typeface="Cambria Math" panose="02040503050406030204" pitchFamily="18" charset="0"/>
                              <a:cs typeface="Times New Roman" panose="02020603050405020304" pitchFamily="18" charset="0"/>
                            </a:rPr>
                            <m:t>2</m:t>
                          </m:r>
                          <m:r>
                            <a:rPr lang="en-US" altLang="en-US" sz="2800" b="0" i="1" smtClean="0">
                              <a:solidFill>
                                <a:schemeClr val="tx1"/>
                              </a:solidFill>
                              <a:latin typeface="Cambria Math" panose="02040503050406030204" pitchFamily="18" charset="0"/>
                              <a:cs typeface="Times New Roman" panose="02020603050405020304" pitchFamily="18" charset="0"/>
                            </a:rPr>
                            <m:t>;</m:t>
                          </m:r>
                          <m:r>
                            <a:rPr lang="en-US" altLang="en-US" sz="2800" b="0" i="1" smtClean="0">
                              <a:solidFill>
                                <a:schemeClr val="tx1"/>
                              </a:solidFill>
                              <a:latin typeface="Cambria Math" panose="02040503050406030204" pitchFamily="18" charset="0"/>
                              <a:cs typeface="Times New Roman" panose="02020603050405020304" pitchFamily="18" charset="0"/>
                            </a:rPr>
                            <m:t>3</m:t>
                          </m:r>
                          <m:r>
                            <a:rPr lang="en-US" altLang="en-US" sz="2800" b="0" i="1" smtClean="0">
                              <a:solidFill>
                                <a:schemeClr val="tx1"/>
                              </a:solidFill>
                              <a:latin typeface="Cambria Math" panose="02040503050406030204" pitchFamily="18" charset="0"/>
                              <a:cs typeface="Times New Roman" panose="02020603050405020304" pitchFamily="18" charset="0"/>
                            </a:rPr>
                            <m:t>;</m:t>
                          </m:r>
                          <m:r>
                            <a:rPr lang="en-US" altLang="en-US" sz="2800" b="0" i="1" smtClean="0">
                              <a:solidFill>
                                <a:schemeClr val="tx1"/>
                              </a:solidFill>
                              <a:latin typeface="Cambria Math" panose="02040503050406030204" pitchFamily="18" charset="0"/>
                              <a:cs typeface="Times New Roman" panose="02020603050405020304" pitchFamily="18" charset="0"/>
                            </a:rPr>
                            <m:t>6</m:t>
                          </m:r>
                          <m:r>
                            <a:rPr lang="en-US" altLang="en-US" sz="2800" b="0" i="1" smtClean="0">
                              <a:solidFill>
                                <a:schemeClr val="tx1"/>
                              </a:solidFill>
                              <a:latin typeface="Cambria Math" panose="02040503050406030204" pitchFamily="18" charset="0"/>
                              <a:cs typeface="Times New Roman" panose="02020603050405020304" pitchFamily="18" charset="0"/>
                            </a:rPr>
                            <m:t>;</m:t>
                          </m:r>
                          <m:r>
                            <a:rPr lang="en-US" altLang="en-US" sz="2800" b="0" i="1" smtClean="0">
                              <a:solidFill>
                                <a:schemeClr val="tx1"/>
                              </a:solidFill>
                              <a:latin typeface="Cambria Math"/>
                              <a:cs typeface="Times New Roman" panose="02020603050405020304" pitchFamily="18" charset="0"/>
                            </a:rPr>
                            <m:t>9</m:t>
                          </m:r>
                          <m:r>
                            <a:rPr lang="en-US" altLang="en-US" sz="2800" b="0" i="1" smtClean="0">
                              <a:solidFill>
                                <a:schemeClr val="tx1"/>
                              </a:solidFill>
                              <a:latin typeface="Cambria Math"/>
                              <a:cs typeface="Times New Roman" panose="02020603050405020304" pitchFamily="18" charset="0"/>
                            </a:rPr>
                            <m:t>;</m:t>
                          </m:r>
                          <m:r>
                            <a:rPr lang="en-US" altLang="en-US" sz="2800" b="0" i="1" smtClean="0">
                              <a:solidFill>
                                <a:schemeClr val="tx1"/>
                              </a:solidFill>
                              <a:latin typeface="Cambria Math" panose="02040503050406030204" pitchFamily="18" charset="0"/>
                              <a:cs typeface="Times New Roman" panose="02020603050405020304" pitchFamily="18" charset="0"/>
                            </a:rPr>
                            <m:t>1</m:t>
                          </m:r>
                          <m:r>
                            <a:rPr lang="en-US" altLang="en-US" sz="2800" b="0" i="1" smtClean="0">
                              <a:solidFill>
                                <a:schemeClr val="tx1"/>
                              </a:solidFill>
                              <a:latin typeface="Cambria Math"/>
                              <a:cs typeface="Times New Roman" panose="02020603050405020304" pitchFamily="18" charset="0"/>
                            </a:rPr>
                            <m:t>8</m:t>
                          </m:r>
                        </m:e>
                      </m:d>
                    </m:oMath>
                  </m:oMathPara>
                </a14:m>
                <a:endParaRPr lang="en-US" sz="2800">
                  <a:solidFill>
                    <a:schemeClr val="tx1"/>
                  </a:solidFill>
                  <a:latin typeface="Times New Roman" panose="02020603050405020304" pitchFamily="18"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43000" y="304800"/>
                <a:ext cx="4149598" cy="523220"/>
              </a:xfrm>
              <a:prstGeom prst="rect">
                <a:avLst/>
              </a:prstGeom>
              <a:blipFill rotWithShape="1">
                <a:blip r:embed="rId3"/>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38924" y="983020"/>
                <a:ext cx="5253489"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800" b="0" i="1" smtClean="0">
                          <a:solidFill>
                            <a:schemeClr val="tx1"/>
                          </a:solidFill>
                          <a:latin typeface="Cambria Math" panose="02040503050406030204" pitchFamily="18" charset="0"/>
                          <a:cs typeface="Times New Roman" panose="02020603050405020304" pitchFamily="18" charset="0"/>
                        </a:rPr>
                        <m:t>Ư</m:t>
                      </m:r>
                      <m:d>
                        <m:dPr>
                          <m:ctrlPr>
                            <a:rPr lang="en-US" altLang="en-US" sz="2800" i="1" smtClean="0">
                              <a:solidFill>
                                <a:schemeClr val="tx1"/>
                              </a:solidFill>
                              <a:latin typeface="Cambria Math"/>
                              <a:cs typeface="Times New Roman" panose="02020603050405020304" pitchFamily="18" charset="0"/>
                            </a:rPr>
                          </m:ctrlPr>
                        </m:dPr>
                        <m:e>
                          <m:r>
                            <a:rPr lang="en-US" altLang="en-US" sz="2800" b="0" i="1" smtClean="0">
                              <a:solidFill>
                                <a:schemeClr val="tx1"/>
                              </a:solidFill>
                              <a:latin typeface="Cambria Math" panose="02040503050406030204" pitchFamily="18" charset="0"/>
                              <a:cs typeface="Times New Roman" panose="02020603050405020304" pitchFamily="18" charset="0"/>
                            </a:rPr>
                            <m:t>30</m:t>
                          </m:r>
                        </m:e>
                      </m:d>
                      <m:r>
                        <a:rPr lang="en-US" altLang="en-US" sz="2800" b="0" i="1" smtClean="0">
                          <a:solidFill>
                            <a:schemeClr val="tx1"/>
                          </a:solidFill>
                          <a:latin typeface="Cambria Math" panose="02040503050406030204" pitchFamily="18" charset="0"/>
                          <a:cs typeface="Times New Roman" panose="02020603050405020304" pitchFamily="18" charset="0"/>
                        </a:rPr>
                        <m:t>=</m:t>
                      </m:r>
                      <m:d>
                        <m:dPr>
                          <m:begChr m:val="{"/>
                          <m:endChr m:val="}"/>
                          <m:ctrlPr>
                            <a:rPr lang="en-US" altLang="en-US" sz="2800" i="1" smtClean="0">
                              <a:solidFill>
                                <a:schemeClr val="tx1"/>
                              </a:solidFill>
                              <a:latin typeface="Cambria Math"/>
                              <a:cs typeface="Times New Roman" panose="02020603050405020304" pitchFamily="18" charset="0"/>
                            </a:rPr>
                          </m:ctrlPr>
                        </m:dPr>
                        <m:e>
                          <m:r>
                            <a:rPr lang="en-US" altLang="en-US" sz="2800" b="0" i="1" smtClean="0">
                              <a:solidFill>
                                <a:schemeClr val="tx1"/>
                              </a:solidFill>
                              <a:latin typeface="Cambria Math" panose="02040503050406030204" pitchFamily="18" charset="0"/>
                              <a:cs typeface="Times New Roman" panose="02020603050405020304" pitchFamily="18" charset="0"/>
                            </a:rPr>
                            <m:t>1</m:t>
                          </m:r>
                          <m:r>
                            <a:rPr lang="en-US" altLang="en-US" sz="2800" b="0" i="1" smtClean="0">
                              <a:solidFill>
                                <a:schemeClr val="tx1"/>
                              </a:solidFill>
                              <a:latin typeface="Cambria Math" panose="02040503050406030204" pitchFamily="18" charset="0"/>
                              <a:cs typeface="Times New Roman" panose="02020603050405020304" pitchFamily="18" charset="0"/>
                            </a:rPr>
                            <m:t>;</m:t>
                          </m:r>
                          <m:r>
                            <a:rPr lang="en-US" altLang="en-US" sz="2800" b="0" i="1" smtClean="0">
                              <a:solidFill>
                                <a:schemeClr val="tx1"/>
                              </a:solidFill>
                              <a:latin typeface="Cambria Math" panose="02040503050406030204" pitchFamily="18" charset="0"/>
                              <a:cs typeface="Times New Roman" panose="02020603050405020304" pitchFamily="18" charset="0"/>
                            </a:rPr>
                            <m:t>2</m:t>
                          </m:r>
                          <m:r>
                            <a:rPr lang="en-US" altLang="en-US" sz="2800" b="0" i="1" smtClean="0">
                              <a:solidFill>
                                <a:schemeClr val="tx1"/>
                              </a:solidFill>
                              <a:latin typeface="Cambria Math" panose="02040503050406030204" pitchFamily="18" charset="0"/>
                              <a:cs typeface="Times New Roman" panose="02020603050405020304" pitchFamily="18" charset="0"/>
                            </a:rPr>
                            <m:t>;</m:t>
                          </m:r>
                          <m:r>
                            <a:rPr lang="en-US" altLang="en-US" sz="2800" b="0" i="1" smtClean="0">
                              <a:solidFill>
                                <a:schemeClr val="tx1"/>
                              </a:solidFill>
                              <a:latin typeface="Cambria Math" panose="02040503050406030204" pitchFamily="18" charset="0"/>
                              <a:cs typeface="Times New Roman" panose="02020603050405020304" pitchFamily="18" charset="0"/>
                            </a:rPr>
                            <m:t>3</m:t>
                          </m:r>
                          <m:r>
                            <a:rPr lang="en-US" altLang="en-US" sz="2800" b="0" i="1" smtClean="0">
                              <a:solidFill>
                                <a:schemeClr val="tx1"/>
                              </a:solidFill>
                              <a:latin typeface="Cambria Math" panose="02040503050406030204" pitchFamily="18" charset="0"/>
                              <a:cs typeface="Times New Roman" panose="02020603050405020304" pitchFamily="18" charset="0"/>
                            </a:rPr>
                            <m:t>;</m:t>
                          </m:r>
                          <m:r>
                            <a:rPr lang="en-US" altLang="en-US" sz="2800" b="0" i="1" smtClean="0">
                              <a:solidFill>
                                <a:schemeClr val="tx1"/>
                              </a:solidFill>
                              <a:latin typeface="Cambria Math" panose="02040503050406030204" pitchFamily="18" charset="0"/>
                              <a:cs typeface="Times New Roman" panose="02020603050405020304" pitchFamily="18" charset="0"/>
                            </a:rPr>
                            <m:t>5</m:t>
                          </m:r>
                          <m:r>
                            <a:rPr lang="en-US" altLang="en-US" sz="2800" b="0" i="1" smtClean="0">
                              <a:solidFill>
                                <a:schemeClr val="tx1"/>
                              </a:solidFill>
                              <a:latin typeface="Cambria Math" panose="02040503050406030204" pitchFamily="18" charset="0"/>
                              <a:cs typeface="Times New Roman" panose="02020603050405020304" pitchFamily="18" charset="0"/>
                            </a:rPr>
                            <m:t>;</m:t>
                          </m:r>
                          <m:r>
                            <a:rPr lang="en-US" altLang="en-US" sz="2800" b="0" i="1" smtClean="0">
                              <a:solidFill>
                                <a:schemeClr val="tx1"/>
                              </a:solidFill>
                              <a:latin typeface="Cambria Math" panose="02040503050406030204" pitchFamily="18" charset="0"/>
                              <a:cs typeface="Times New Roman" panose="02020603050405020304" pitchFamily="18" charset="0"/>
                            </a:rPr>
                            <m:t>6</m:t>
                          </m:r>
                          <m:r>
                            <a:rPr lang="en-US" altLang="en-US" sz="2800" b="0" i="1" smtClean="0">
                              <a:solidFill>
                                <a:schemeClr val="tx1"/>
                              </a:solidFill>
                              <a:latin typeface="Cambria Math" panose="02040503050406030204" pitchFamily="18" charset="0"/>
                              <a:cs typeface="Times New Roman" panose="02020603050405020304" pitchFamily="18" charset="0"/>
                            </a:rPr>
                            <m:t>;</m:t>
                          </m:r>
                          <m:r>
                            <a:rPr lang="en-US" altLang="en-US" sz="2800" b="0" i="1" smtClean="0">
                              <a:solidFill>
                                <a:schemeClr val="tx1"/>
                              </a:solidFill>
                              <a:latin typeface="Cambria Math" panose="02040503050406030204" pitchFamily="18" charset="0"/>
                              <a:cs typeface="Times New Roman" panose="02020603050405020304" pitchFamily="18" charset="0"/>
                            </a:rPr>
                            <m:t>10</m:t>
                          </m:r>
                          <m:r>
                            <a:rPr lang="en-US" altLang="en-US" sz="2800" b="0" i="1" smtClean="0">
                              <a:solidFill>
                                <a:schemeClr val="tx1"/>
                              </a:solidFill>
                              <a:latin typeface="Cambria Math" panose="02040503050406030204" pitchFamily="18" charset="0"/>
                              <a:cs typeface="Times New Roman" panose="02020603050405020304" pitchFamily="18" charset="0"/>
                            </a:rPr>
                            <m:t>;</m:t>
                          </m:r>
                          <m:r>
                            <a:rPr lang="en-US" altLang="en-US" sz="2800" b="0" i="1" smtClean="0">
                              <a:solidFill>
                                <a:schemeClr val="tx1"/>
                              </a:solidFill>
                              <a:latin typeface="Cambria Math" panose="02040503050406030204" pitchFamily="18" charset="0"/>
                              <a:cs typeface="Times New Roman" panose="02020603050405020304" pitchFamily="18" charset="0"/>
                            </a:rPr>
                            <m:t>15</m:t>
                          </m:r>
                          <m:r>
                            <a:rPr lang="en-US" altLang="en-US" sz="2800" b="0" i="1" smtClean="0">
                              <a:solidFill>
                                <a:schemeClr val="tx1"/>
                              </a:solidFill>
                              <a:latin typeface="Cambria Math" panose="02040503050406030204" pitchFamily="18" charset="0"/>
                              <a:cs typeface="Times New Roman" panose="02020603050405020304" pitchFamily="18" charset="0"/>
                            </a:rPr>
                            <m:t>;</m:t>
                          </m:r>
                          <m:r>
                            <a:rPr lang="en-US" altLang="en-US" sz="2800" b="0" i="1" smtClean="0">
                              <a:solidFill>
                                <a:schemeClr val="tx1"/>
                              </a:solidFill>
                              <a:latin typeface="Cambria Math" panose="02040503050406030204" pitchFamily="18" charset="0"/>
                              <a:cs typeface="Times New Roman" panose="02020603050405020304" pitchFamily="18" charset="0"/>
                            </a:rPr>
                            <m:t>30</m:t>
                          </m:r>
                        </m:e>
                      </m:d>
                    </m:oMath>
                  </m:oMathPara>
                </a14:m>
                <a:endParaRPr lang="en-US" sz="2800">
                  <a:solidFill>
                    <a:schemeClr val="tx1"/>
                  </a:solidFill>
                  <a:latin typeface="Times New Roman" panose="02020603050405020304" pitchFamily="18"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938920" y="983020"/>
                <a:ext cx="5461880" cy="523220"/>
              </a:xfrm>
              <a:prstGeom prst="rect">
                <a:avLst/>
              </a:prstGeom>
              <a:blipFill rotWithShape="1">
                <a:blip r:embed="rId4"/>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990600" y="1676400"/>
                <a:ext cx="408470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800" b="0" i="1" smtClean="0">
                          <a:solidFill>
                            <a:schemeClr val="tx1"/>
                          </a:solidFill>
                          <a:latin typeface="Cambria Math" panose="02040503050406030204" pitchFamily="18" charset="0"/>
                          <a:cs typeface="Times New Roman" panose="02020603050405020304" pitchFamily="18" charset="0"/>
                        </a:rPr>
                        <m:t>Ư</m:t>
                      </m:r>
                      <m:r>
                        <a:rPr lang="en-US" altLang="en-US" sz="2800" b="0" i="1" smtClean="0">
                          <a:solidFill>
                            <a:schemeClr val="tx1"/>
                          </a:solidFill>
                          <a:latin typeface="Cambria Math"/>
                          <a:cs typeface="Times New Roman" panose="02020603050405020304" pitchFamily="18" charset="0"/>
                        </a:rPr>
                        <m:t>𝐶</m:t>
                      </m:r>
                      <m:d>
                        <m:dPr>
                          <m:ctrlPr>
                            <a:rPr lang="en-US" altLang="en-US" sz="2800" i="1" smtClean="0">
                              <a:solidFill>
                                <a:schemeClr val="tx1"/>
                              </a:solidFill>
                              <a:latin typeface="Cambria Math"/>
                              <a:cs typeface="Times New Roman" panose="02020603050405020304" pitchFamily="18" charset="0"/>
                            </a:rPr>
                          </m:ctrlPr>
                        </m:dPr>
                        <m:e>
                          <m:r>
                            <a:rPr lang="en-US" altLang="en-US" sz="2800" b="0" i="1" smtClean="0">
                              <a:solidFill>
                                <a:schemeClr val="tx1"/>
                              </a:solidFill>
                              <a:latin typeface="Cambria Math"/>
                              <a:cs typeface="Times New Roman" panose="02020603050405020304" pitchFamily="18" charset="0"/>
                            </a:rPr>
                            <m:t>18</m:t>
                          </m:r>
                          <m:r>
                            <a:rPr lang="en-US" altLang="en-US" sz="2800" b="0" i="1" smtClean="0">
                              <a:solidFill>
                                <a:schemeClr val="tx1"/>
                              </a:solidFill>
                              <a:latin typeface="Cambria Math"/>
                              <a:cs typeface="Times New Roman" panose="02020603050405020304" pitchFamily="18" charset="0"/>
                            </a:rPr>
                            <m:t>, </m:t>
                          </m:r>
                          <m:r>
                            <a:rPr lang="en-US" altLang="en-US" sz="2800" b="0" i="1" smtClean="0">
                              <a:solidFill>
                                <a:schemeClr val="tx1"/>
                              </a:solidFill>
                              <a:latin typeface="Cambria Math" panose="02040503050406030204" pitchFamily="18" charset="0"/>
                              <a:cs typeface="Times New Roman" panose="02020603050405020304" pitchFamily="18" charset="0"/>
                            </a:rPr>
                            <m:t>30</m:t>
                          </m:r>
                        </m:e>
                      </m:d>
                      <m:r>
                        <a:rPr lang="en-US" altLang="en-US" sz="2800" b="0" i="1" smtClean="0">
                          <a:solidFill>
                            <a:schemeClr val="tx1"/>
                          </a:solidFill>
                          <a:latin typeface="Cambria Math" panose="02040503050406030204" pitchFamily="18" charset="0"/>
                          <a:cs typeface="Times New Roman" panose="02020603050405020304" pitchFamily="18" charset="0"/>
                        </a:rPr>
                        <m:t>=</m:t>
                      </m:r>
                      <m:d>
                        <m:dPr>
                          <m:begChr m:val="{"/>
                          <m:endChr m:val="}"/>
                          <m:ctrlPr>
                            <a:rPr lang="en-US" altLang="en-US" sz="2800" i="1" smtClean="0">
                              <a:solidFill>
                                <a:schemeClr val="tx1"/>
                              </a:solidFill>
                              <a:latin typeface="Cambria Math"/>
                              <a:cs typeface="Times New Roman" panose="02020603050405020304" pitchFamily="18" charset="0"/>
                            </a:rPr>
                          </m:ctrlPr>
                        </m:dPr>
                        <m:e>
                          <m:r>
                            <a:rPr lang="en-US" altLang="en-US" sz="2800" b="0" i="1" smtClean="0">
                              <a:solidFill>
                                <a:schemeClr val="tx1"/>
                              </a:solidFill>
                              <a:latin typeface="Cambria Math" panose="02040503050406030204" pitchFamily="18" charset="0"/>
                              <a:cs typeface="Times New Roman" panose="02020603050405020304" pitchFamily="18" charset="0"/>
                            </a:rPr>
                            <m:t>1</m:t>
                          </m:r>
                          <m:r>
                            <a:rPr lang="en-US" altLang="en-US" sz="2800" b="0" i="1" smtClean="0">
                              <a:solidFill>
                                <a:schemeClr val="tx1"/>
                              </a:solidFill>
                              <a:latin typeface="Cambria Math" panose="02040503050406030204" pitchFamily="18" charset="0"/>
                              <a:cs typeface="Times New Roman" panose="02020603050405020304" pitchFamily="18" charset="0"/>
                            </a:rPr>
                            <m:t>;</m:t>
                          </m:r>
                          <m:r>
                            <a:rPr lang="en-US" altLang="en-US" sz="2800" b="0" i="1" smtClean="0">
                              <a:solidFill>
                                <a:schemeClr val="tx1"/>
                              </a:solidFill>
                              <a:latin typeface="Cambria Math" panose="02040503050406030204" pitchFamily="18" charset="0"/>
                              <a:cs typeface="Times New Roman" panose="02020603050405020304" pitchFamily="18" charset="0"/>
                            </a:rPr>
                            <m:t>2</m:t>
                          </m:r>
                          <m:r>
                            <a:rPr lang="en-US" altLang="en-US" sz="2800" b="0" i="1" smtClean="0">
                              <a:solidFill>
                                <a:schemeClr val="tx1"/>
                              </a:solidFill>
                              <a:latin typeface="Cambria Math" panose="02040503050406030204" pitchFamily="18" charset="0"/>
                              <a:cs typeface="Times New Roman" panose="02020603050405020304" pitchFamily="18" charset="0"/>
                            </a:rPr>
                            <m:t>;</m:t>
                          </m:r>
                          <m:r>
                            <a:rPr lang="en-US" altLang="en-US" sz="2800" b="0" i="1" smtClean="0">
                              <a:solidFill>
                                <a:schemeClr val="tx1"/>
                              </a:solidFill>
                              <a:latin typeface="Cambria Math" panose="02040503050406030204" pitchFamily="18" charset="0"/>
                              <a:cs typeface="Times New Roman" panose="02020603050405020304" pitchFamily="18" charset="0"/>
                            </a:rPr>
                            <m:t>3</m:t>
                          </m:r>
                          <m:r>
                            <a:rPr lang="en-US" altLang="en-US" sz="2800" b="0" i="1" smtClean="0">
                              <a:solidFill>
                                <a:schemeClr val="tx1"/>
                              </a:solidFill>
                              <a:latin typeface="Cambria Math" panose="02040503050406030204" pitchFamily="18" charset="0"/>
                              <a:cs typeface="Times New Roman" panose="02020603050405020304" pitchFamily="18" charset="0"/>
                            </a:rPr>
                            <m:t>;</m:t>
                          </m:r>
                          <m:r>
                            <a:rPr lang="en-US" altLang="en-US" sz="2800" b="0" i="1" smtClean="0">
                              <a:solidFill>
                                <a:schemeClr val="tx1"/>
                              </a:solidFill>
                              <a:latin typeface="Cambria Math" panose="02040503050406030204" pitchFamily="18" charset="0"/>
                              <a:cs typeface="Times New Roman" panose="02020603050405020304" pitchFamily="18" charset="0"/>
                            </a:rPr>
                            <m:t>6</m:t>
                          </m:r>
                          <m:r>
                            <a:rPr lang="en-US" altLang="en-US" sz="2800" b="0" i="1" smtClean="0">
                              <a:solidFill>
                                <a:schemeClr val="tx1"/>
                              </a:solidFill>
                              <a:latin typeface="Cambria Math" panose="02040503050406030204" pitchFamily="18" charset="0"/>
                              <a:cs typeface="Times New Roman" panose="02020603050405020304" pitchFamily="18" charset="0"/>
                            </a:rPr>
                            <m:t> </m:t>
                          </m:r>
                        </m:e>
                      </m:d>
                    </m:oMath>
                  </m:oMathPara>
                </a14:m>
                <a:endParaRPr lang="en-US" sz="2800">
                  <a:solidFill>
                    <a:schemeClr val="tx1"/>
                  </a:solidFill>
                  <a:latin typeface="Times New Roman" panose="02020603050405020304" pitchFamily="18"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90600" y="1676400"/>
                <a:ext cx="4179286" cy="523220"/>
              </a:xfrm>
              <a:prstGeom prst="rect">
                <a:avLst/>
              </a:prstGeom>
              <a:blipFill rotWithShape="1">
                <a:blip r:embed="rId5"/>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048657" y="2372380"/>
                <a:ext cx="3115276"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800" b="0" i="1" smtClean="0">
                          <a:solidFill>
                            <a:schemeClr val="tx1"/>
                          </a:solidFill>
                          <a:latin typeface="Cambria Math" panose="02040503050406030204" pitchFamily="18" charset="0"/>
                          <a:cs typeface="Times New Roman" panose="02020603050405020304" pitchFamily="18" charset="0"/>
                        </a:rPr>
                        <m:t>Ư</m:t>
                      </m:r>
                      <m:r>
                        <a:rPr lang="en-US" altLang="en-US" sz="2800" b="0" i="1" smtClean="0">
                          <a:solidFill>
                            <a:schemeClr val="tx1"/>
                          </a:solidFill>
                          <a:latin typeface="Cambria Math"/>
                          <a:cs typeface="Times New Roman" panose="02020603050405020304" pitchFamily="18" charset="0"/>
                        </a:rPr>
                        <m:t>𝐶𝐿𝑁</m:t>
                      </m:r>
                      <m:d>
                        <m:dPr>
                          <m:ctrlPr>
                            <a:rPr lang="en-US" altLang="en-US" sz="2800" i="1" smtClean="0">
                              <a:solidFill>
                                <a:schemeClr val="tx1"/>
                              </a:solidFill>
                              <a:latin typeface="Cambria Math"/>
                              <a:cs typeface="Times New Roman" panose="02020603050405020304" pitchFamily="18" charset="0"/>
                            </a:rPr>
                          </m:ctrlPr>
                        </m:dPr>
                        <m:e>
                          <m:r>
                            <a:rPr lang="en-US" altLang="en-US" sz="2800" b="0" i="1" smtClean="0">
                              <a:solidFill>
                                <a:schemeClr val="tx1"/>
                              </a:solidFill>
                              <a:latin typeface="Cambria Math"/>
                              <a:cs typeface="Times New Roman" panose="02020603050405020304" pitchFamily="18" charset="0"/>
                            </a:rPr>
                            <m:t>18</m:t>
                          </m:r>
                          <m:r>
                            <a:rPr lang="en-US" altLang="en-US" sz="2800" b="0" i="1" smtClean="0">
                              <a:solidFill>
                                <a:schemeClr val="tx1"/>
                              </a:solidFill>
                              <a:latin typeface="Cambria Math"/>
                              <a:cs typeface="Times New Roman" panose="02020603050405020304" pitchFamily="18" charset="0"/>
                            </a:rPr>
                            <m:t>, </m:t>
                          </m:r>
                          <m:r>
                            <a:rPr lang="en-US" altLang="en-US" sz="2800" b="0" i="1" smtClean="0">
                              <a:solidFill>
                                <a:schemeClr val="tx1"/>
                              </a:solidFill>
                              <a:latin typeface="Cambria Math" panose="02040503050406030204" pitchFamily="18" charset="0"/>
                              <a:cs typeface="Times New Roman" panose="02020603050405020304" pitchFamily="18" charset="0"/>
                            </a:rPr>
                            <m:t>30</m:t>
                          </m:r>
                        </m:e>
                      </m:d>
                      <m:r>
                        <a:rPr lang="en-US" altLang="en-US" sz="2800" b="0" i="1" smtClean="0">
                          <a:solidFill>
                            <a:schemeClr val="tx1"/>
                          </a:solidFill>
                          <a:latin typeface="Cambria Math" panose="02040503050406030204" pitchFamily="18" charset="0"/>
                          <a:cs typeface="Times New Roman" panose="02020603050405020304" pitchFamily="18" charset="0"/>
                        </a:rPr>
                        <m:t>=</m:t>
                      </m:r>
                      <m:r>
                        <a:rPr lang="en-US" altLang="en-US" sz="2800" b="0" i="1" smtClean="0">
                          <a:solidFill>
                            <a:schemeClr val="tx1"/>
                          </a:solidFill>
                          <a:latin typeface="Cambria Math"/>
                          <a:cs typeface="Times New Roman" panose="02020603050405020304" pitchFamily="18" charset="0"/>
                        </a:rPr>
                        <m:t>6</m:t>
                      </m:r>
                    </m:oMath>
                  </m:oMathPara>
                </a14:m>
                <a:endParaRPr lang="en-US" sz="2800">
                  <a:solidFill>
                    <a:schemeClr val="tx1"/>
                  </a:solidFill>
                  <a:latin typeface="Times New Roman" panose="02020603050405020304" pitchFamily="18"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048657" y="2372380"/>
                <a:ext cx="3115276" cy="523220"/>
              </a:xfrm>
              <a:prstGeom prst="rect">
                <a:avLst/>
              </a:prstGeom>
              <a:blipFill rotWithShape="1">
                <a:blip r:embed="rId6"/>
                <a:stretch>
                  <a:fillRect/>
                </a:stretch>
              </a:blipFill>
            </p:spPr>
            <p:txBody>
              <a:bodyPr/>
              <a:lstStyle/>
              <a:p>
                <a:r>
                  <a:rPr lang="vi-VN">
                    <a:noFill/>
                  </a:rPr>
                  <a:t> </a:t>
                </a:r>
              </a:p>
            </p:txBody>
          </p:sp>
        </mc:Fallback>
      </mc:AlternateContent>
      <p:pic>
        <p:nvPicPr>
          <p:cNvPr id="9" name="Picture 2" descr="IDeA on Twitter: &quot;Congrats to @IDeA_Canada's top winners Jack Chapman,  Katie Gillespie, Emma Dornan &amp; Grace Clarke from @MemorialU. Their “MatHat”  design supports ppl w/ #CerebralPalsy. @MUN_Engineering @MUN_Science  @CNS_Nursing @TheCdnAcadofEng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9005" y="4248604"/>
            <a:ext cx="2209799" cy="2609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28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TF33787325_Lab safety_AAS_v3" id="{898BC5E2-691B-4B41-A97D-F35AD4FFF20D}" vid="{295F60D3-032D-43CA-A300-E4752067AD5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938</TotalTime>
  <Words>1307</Words>
  <PresentationFormat>On-screen Show (4:3)</PresentationFormat>
  <Paragraphs>146</Paragraphs>
  <Slides>40</Slides>
  <Notes>1</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40</vt:i4>
      </vt:variant>
    </vt:vector>
  </HeadingPairs>
  <TitlesOfParts>
    <vt:vector size="44" baseType="lpstr">
      <vt:lpstr>Office Theme</vt:lpstr>
      <vt:lpstr>1_Office Theme</vt:lpstr>
      <vt:lpstr>2_Office Theme</vt:lpstr>
      <vt:lpstr>Equation</vt:lpstr>
      <vt:lpstr>  CHÀO MỪNG CÁC EM ĐẾN VỚI TIẾT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Giải: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2: Tìm ƯCLN (36,86)</vt:lpstr>
      <vt:lpstr>PowerPoint Presentation</vt:lpstr>
      <vt:lpstr>Để tìm ước chung của các số, ta có thể làm như sau:</vt:lpstr>
      <vt:lpstr>PowerPoint Presentation</vt:lpstr>
      <vt:lpstr>PowerPoint Presentation</vt:lpstr>
      <vt:lpstr>PowerPoint Presentation</vt:lpstr>
      <vt:lpstr>Phân số       đã là phân số tối giản chưa?  </vt:lpstr>
      <vt:lpstr>PowerPoint Presentation</vt:lpstr>
      <vt:lpstr>Luyện tập 3: Rút gọn về phân số tối giản: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2021-08-22T14:08:12Z</dcterms:modified>
</cp:coreProperties>
</file>