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9" r:id="rId2"/>
    <p:sldId id="316" r:id="rId3"/>
    <p:sldId id="318" r:id="rId4"/>
    <p:sldId id="317" r:id="rId5"/>
    <p:sldId id="288" r:id="rId6"/>
    <p:sldId id="301" r:id="rId7"/>
    <p:sldId id="319" r:id="rId8"/>
    <p:sldId id="302" r:id="rId9"/>
    <p:sldId id="303" r:id="rId10"/>
    <p:sldId id="320" r:id="rId11"/>
    <p:sldId id="304" r:id="rId12"/>
    <p:sldId id="306" r:id="rId13"/>
    <p:sldId id="307" r:id="rId14"/>
    <p:sldId id="308" r:id="rId15"/>
    <p:sldId id="309" r:id="rId16"/>
    <p:sldId id="293" r:id="rId17"/>
    <p:sldId id="311" r:id="rId18"/>
    <p:sldId id="313" r:id="rId19"/>
    <p:sldId id="312" r:id="rId20"/>
    <p:sldId id="314" r:id="rId21"/>
    <p:sldId id="315" r:id="rId22"/>
    <p:sldId id="294" r:id="rId23"/>
    <p:sldId id="31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Rg st="1" end="3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9933"/>
    <a:srgbClr val="333399"/>
    <a:srgbClr val="02438C"/>
    <a:srgbClr val="CA520A"/>
    <a:srgbClr val="07443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2024/8/4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874B512-A72D-4E87-94B7-D6805B1EE992}" type="slidenum">
              <a:rPr lang="en-US" smtClean="0"/>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78281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06271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2343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16</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17</a:t>
            </a:fld>
            <a:endParaRPr lang="zh-CN" altLang="en-US"/>
          </a:p>
        </p:txBody>
      </p:sp>
    </p:spTree>
    <p:extLst>
      <p:ext uri="{BB962C8B-B14F-4D97-AF65-F5344CB8AC3E}">
        <p14:creationId xmlns:p14="http://schemas.microsoft.com/office/powerpoint/2010/main" val="158584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18</a:t>
            </a:fld>
            <a:endParaRPr lang="zh-CN" altLang="en-US"/>
          </a:p>
        </p:txBody>
      </p:sp>
    </p:spTree>
    <p:extLst>
      <p:ext uri="{BB962C8B-B14F-4D97-AF65-F5344CB8AC3E}">
        <p14:creationId xmlns:p14="http://schemas.microsoft.com/office/powerpoint/2010/main" val="288430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19</a:t>
            </a:fld>
            <a:endParaRPr lang="zh-CN" altLang="en-US"/>
          </a:p>
        </p:txBody>
      </p:sp>
    </p:spTree>
    <p:extLst>
      <p:ext uri="{BB962C8B-B14F-4D97-AF65-F5344CB8AC3E}">
        <p14:creationId xmlns:p14="http://schemas.microsoft.com/office/powerpoint/2010/main" val="38312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20</a:t>
            </a:fld>
            <a:endParaRPr lang="zh-CN" altLang="en-US"/>
          </a:p>
        </p:txBody>
      </p:sp>
    </p:spTree>
    <p:extLst>
      <p:ext uri="{BB962C8B-B14F-4D97-AF65-F5344CB8AC3E}">
        <p14:creationId xmlns:p14="http://schemas.microsoft.com/office/powerpoint/2010/main" val="5527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21</a:t>
            </a:fld>
            <a:endParaRPr lang="zh-CN" altLang="en-US"/>
          </a:p>
        </p:txBody>
      </p:sp>
    </p:spTree>
    <p:extLst>
      <p:ext uri="{BB962C8B-B14F-4D97-AF65-F5344CB8AC3E}">
        <p14:creationId xmlns:p14="http://schemas.microsoft.com/office/powerpoint/2010/main" val="23478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22</a:t>
            </a:fld>
            <a:endParaRPr lang="zh-CN" altLang="en-US"/>
          </a:p>
        </p:txBody>
      </p:sp>
    </p:spTree>
    <p:extLst>
      <p:ext uri="{BB962C8B-B14F-4D97-AF65-F5344CB8AC3E}">
        <p14:creationId xmlns:p14="http://schemas.microsoft.com/office/powerpoint/2010/main" val="176809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47708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32709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256203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6</a:t>
            </a:fld>
            <a:endParaRPr lang="zh-CN" altLang="en-US"/>
          </a:p>
        </p:txBody>
      </p:sp>
    </p:spTree>
    <p:extLst>
      <p:ext uri="{BB962C8B-B14F-4D97-AF65-F5344CB8AC3E}">
        <p14:creationId xmlns:p14="http://schemas.microsoft.com/office/powerpoint/2010/main" val="43880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78131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8</a:t>
            </a:fld>
            <a:endParaRPr lang="zh-CN" altLang="en-US"/>
          </a:p>
        </p:txBody>
      </p:sp>
    </p:spTree>
    <p:extLst>
      <p:ext uri="{BB962C8B-B14F-4D97-AF65-F5344CB8AC3E}">
        <p14:creationId xmlns:p14="http://schemas.microsoft.com/office/powerpoint/2010/main" val="22252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7076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05267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86652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2024/8/4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2024/8/4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bs00554_"/>
          <p:cNvPicPr>
            <a:picLocks noChangeAspect="1" noChangeArrowheads="1"/>
          </p:cNvPicPr>
          <p:nvPr/>
        </p:nvPicPr>
        <p:blipFill>
          <a:blip r:embed="rId4"/>
          <a:srcRect/>
          <a:stretch>
            <a:fillRect/>
          </a:stretch>
        </p:blipFill>
        <p:spPr bwMode="auto">
          <a:xfrm>
            <a:off x="6172200" y="3605214"/>
            <a:ext cx="1981200" cy="1728787"/>
          </a:xfrm>
          <a:prstGeom prst="rect">
            <a:avLst/>
          </a:prstGeom>
          <a:noFill/>
          <a:ln w="9525">
            <a:noFill/>
            <a:miter lim="800000"/>
            <a:headEnd/>
            <a:tailEnd/>
          </a:ln>
        </p:spPr>
      </p:pic>
      <p:pic>
        <p:nvPicPr>
          <p:cNvPr id="2051" name="Picture 11" descr="na01441_"/>
          <p:cNvPicPr>
            <a:picLocks noChangeAspect="1" noChangeArrowheads="1"/>
          </p:cNvPicPr>
          <p:nvPr/>
        </p:nvPicPr>
        <p:blipFill>
          <a:blip r:embed="rId5"/>
          <a:srcRect/>
          <a:stretch>
            <a:fillRect/>
          </a:stretch>
        </p:blipFill>
        <p:spPr bwMode="auto">
          <a:xfrm>
            <a:off x="4256088" y="3114676"/>
            <a:ext cx="1763712" cy="1990725"/>
          </a:xfrm>
          <a:prstGeom prst="rect">
            <a:avLst/>
          </a:prstGeom>
          <a:noFill/>
          <a:ln w="9525">
            <a:noFill/>
            <a:miter lim="800000"/>
            <a:headEnd/>
            <a:tailEnd/>
          </a:ln>
        </p:spPr>
      </p:pic>
      <p:pic>
        <p:nvPicPr>
          <p:cNvPr id="2052" name="Picture 12" descr="an02097_"/>
          <p:cNvPicPr>
            <a:picLocks noChangeAspect="1" noChangeArrowheads="1"/>
          </p:cNvPicPr>
          <p:nvPr/>
        </p:nvPicPr>
        <p:blipFill>
          <a:blip r:embed="rId6"/>
          <a:srcRect/>
          <a:stretch>
            <a:fillRect/>
          </a:stretch>
        </p:blipFill>
        <p:spPr bwMode="auto">
          <a:xfrm>
            <a:off x="3609976" y="4057650"/>
            <a:ext cx="962025" cy="1123950"/>
          </a:xfrm>
          <a:prstGeom prst="rect">
            <a:avLst/>
          </a:prstGeom>
          <a:noFill/>
          <a:ln w="9525">
            <a:noFill/>
            <a:miter lim="800000"/>
            <a:headEnd/>
            <a:tailEnd/>
          </a:ln>
        </p:spPr>
      </p:pic>
      <p:sp>
        <p:nvSpPr>
          <p:cNvPr id="2053" name="WordArt 14"/>
          <p:cNvSpPr>
            <a:spLocks noChangeArrowheads="1" noChangeShapeType="1" noTextEdit="1"/>
          </p:cNvSpPr>
          <p:nvPr/>
        </p:nvSpPr>
        <p:spPr bwMode="auto">
          <a:xfrm>
            <a:off x="2743200" y="1295400"/>
            <a:ext cx="6629400" cy="1752600"/>
          </a:xfrm>
          <a:prstGeom prst="rect">
            <a:avLst/>
          </a:prstGeom>
          <a:noFill/>
          <a:ln>
            <a:noFill/>
          </a:ln>
        </p:spPr>
        <p:txBody>
          <a:bodyPr wrap="none" fromWordArt="1">
            <a:prstTxWarp prst="textDoubleWave1">
              <a:avLst>
                <a:gd name="adj1" fmla="val 6500"/>
                <a:gd name="adj2" fmla="val 0"/>
              </a:avLst>
            </a:prstTxWarp>
          </a:bodyPr>
          <a:lstStyle/>
          <a:p>
            <a:pPr algn="ct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SINH HỌC 12</a:t>
            </a:r>
          </a:p>
        </p:txBody>
      </p:sp>
      <p:pic>
        <p:nvPicPr>
          <p:cNvPr id="2054" name="Picture 32" descr="bouquet"/>
          <p:cNvPicPr>
            <a:picLocks noChangeAspect="1" noChangeArrowheads="1"/>
          </p:cNvPicPr>
          <p:nvPr/>
        </p:nvPicPr>
        <p:blipFill>
          <a:blip r:embed="rId7"/>
          <a:srcRect/>
          <a:stretch>
            <a:fillRect/>
          </a:stretch>
        </p:blipFill>
        <p:spPr bwMode="auto">
          <a:xfrm>
            <a:off x="9353550" y="5686426"/>
            <a:ext cx="1314450" cy="1171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7BDA15A-FE07-4379-9F85-362FE4F6FDD1}" type="slidenum">
              <a:rPr lang="en-US" smtClean="0"/>
              <a:pPr/>
              <a:t>1</a:t>
            </a:fld>
            <a:endParaRPr lang="en-US"/>
          </a:p>
        </p:txBody>
      </p:sp>
      <p:sp>
        <p:nvSpPr>
          <p:cNvPr id="8" name="Rectangle 7">
            <a:extLst>
              <a:ext uri="{FF2B5EF4-FFF2-40B4-BE49-F238E27FC236}">
                <a16:creationId xmlns:a16="http://schemas.microsoft.com/office/drawing/2014/main" id="{D65CED23-9276-46FD-8A54-44DDA618BCC3}"/>
              </a:ext>
            </a:extLst>
          </p:cNvPr>
          <p:cNvSpPr/>
          <p:nvPr/>
        </p:nvSpPr>
        <p:spPr>
          <a:xfrm>
            <a:off x="1528970" y="5208657"/>
            <a:ext cx="9286460" cy="707886"/>
          </a:xfrm>
          <a:prstGeom prst="rect">
            <a:avLst/>
          </a:prstGeom>
          <a:noFill/>
        </p:spPr>
        <p:txBody>
          <a:bodyPr wrap="square" lIns="91440" tIns="45720" rIns="91440" bIns="45720">
            <a:spAutoFit/>
          </a:bodyPr>
          <a:lstStyle/>
          <a:p>
            <a:pPr algn="ctr"/>
            <a:r>
              <a:rPr lang="en-US" sz="4000" b="1" cap="none" spc="0" dirty="0">
                <a:ln w="0"/>
                <a:solidFill>
                  <a:srgbClr val="FF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BỘ SÁCH CHÂN TRỜI SÁNG TẠO</a:t>
            </a:r>
          </a:p>
        </p:txBody>
      </p:sp>
    </p:spTree>
    <p:custDataLst>
      <p:tags r:id="rId1"/>
    </p:custDataLst>
    <p:extLst>
      <p:ext uri="{BB962C8B-B14F-4D97-AF65-F5344CB8AC3E}">
        <p14:creationId xmlns:p14="http://schemas.microsoft.com/office/powerpoint/2010/main" val="7844165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DACA03-9FB0-461E-8A8E-3789B6655744}"/>
              </a:ext>
            </a:extLst>
          </p:cNvPr>
          <p:cNvGraphicFramePr>
            <a:graphicFrameLocks noGrp="1"/>
          </p:cNvGraphicFramePr>
          <p:nvPr>
            <p:extLst>
              <p:ext uri="{D42A27DB-BD31-4B8C-83A1-F6EECF244321}">
                <p14:modId xmlns:p14="http://schemas.microsoft.com/office/powerpoint/2010/main" val="317396803"/>
              </p:ext>
            </p:extLst>
          </p:nvPr>
        </p:nvGraphicFramePr>
        <p:xfrm>
          <a:off x="914400" y="263363"/>
          <a:ext cx="11145078" cy="6337543"/>
        </p:xfrm>
        <a:graphic>
          <a:graphicData uri="http://schemas.openxmlformats.org/drawingml/2006/table">
            <a:tbl>
              <a:tblPr firstRow="1" firstCol="1" bandRow="1">
                <a:tableStyleId>{5C22544A-7EE6-4342-B048-85BDC9FD1C3A}</a:tableStyleId>
              </a:tblPr>
              <a:tblGrid>
                <a:gridCol w="3419310">
                  <a:extLst>
                    <a:ext uri="{9D8B030D-6E8A-4147-A177-3AD203B41FA5}">
                      <a16:colId xmlns:a16="http://schemas.microsoft.com/office/drawing/2014/main" val="1014849359"/>
                    </a:ext>
                  </a:extLst>
                </a:gridCol>
                <a:gridCol w="7725768">
                  <a:extLst>
                    <a:ext uri="{9D8B030D-6E8A-4147-A177-3AD203B41FA5}">
                      <a16:colId xmlns:a16="http://schemas.microsoft.com/office/drawing/2014/main" val="1794487857"/>
                    </a:ext>
                  </a:extLst>
                </a:gridCol>
              </a:tblGrid>
              <a:tr h="404575">
                <a:tc>
                  <a:txBody>
                    <a:bodyPr/>
                    <a:lstStyle/>
                    <a:p>
                      <a:pPr marL="0" marR="0" algn="ctr">
                        <a:lnSpc>
                          <a:spcPct val="115000"/>
                        </a:lnSpc>
                        <a:spcBef>
                          <a:spcPts val="0"/>
                        </a:spcBef>
                        <a:spcAft>
                          <a:spcPts val="300"/>
                        </a:spcAft>
                      </a:pPr>
                      <a:r>
                        <a:rPr lang="en-US" sz="1400" kern="100">
                          <a:effectLst/>
                        </a:rPr>
                        <a:t>Ví dụ</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300"/>
                        </a:spcAft>
                      </a:pPr>
                      <a:r>
                        <a:rPr lang="vi-VN" sz="1400" kern="100">
                          <a:effectLst/>
                        </a:rPr>
                        <a:t>Giải thích, kết luận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9194503"/>
                  </a:ext>
                </a:extLst>
              </a:tr>
              <a:tr h="1701899">
                <a:tc>
                  <a:txBody>
                    <a:bodyPr/>
                    <a:lstStyle/>
                    <a:p>
                      <a:pPr marL="0" marR="0" algn="just">
                        <a:lnSpc>
                          <a:spcPct val="115000"/>
                        </a:lnSpc>
                        <a:spcBef>
                          <a:spcPts val="0"/>
                        </a:spcBef>
                        <a:spcAft>
                          <a:spcPts val="300"/>
                        </a:spcAft>
                      </a:pPr>
                      <a:r>
                        <a:rPr lang="en-US" sz="2000" kern="100" dirty="0">
                          <a:effectLst/>
                          <a:latin typeface="Calibri" panose="020F0502020204030204" pitchFamily="34" charset="0"/>
                          <a:cs typeface="Calibri" panose="020F0502020204030204" pitchFamily="34" charset="0"/>
                        </a:rPr>
                        <a:t>Các enzyme ở </a:t>
                      </a:r>
                      <a:r>
                        <a:rPr lang="en-US" sz="2000" kern="100" dirty="0" err="1">
                          <a:effectLst/>
                          <a:latin typeface="Calibri" panose="020F0502020204030204" pitchFamily="34" charset="0"/>
                          <a:cs typeface="Calibri" panose="020F0502020204030204" pitchFamily="34" charset="0"/>
                        </a:rPr>
                        <a:t>người</a:t>
                      </a:r>
                      <a:r>
                        <a:rPr lang="en-US" sz="2000" kern="100" dirty="0">
                          <a:effectLst/>
                          <a:latin typeface="Calibri" panose="020F0502020204030204" pitchFamily="34" charset="0"/>
                          <a:cs typeface="Calibri" panose="020F0502020204030204" pitchFamily="34" charset="0"/>
                        </a:rPr>
                        <a:t> hoạt động ở </a:t>
                      </a:r>
                      <a:r>
                        <a:rPr lang="en-US" sz="2000" kern="100" dirty="0" err="1">
                          <a:effectLst/>
                          <a:latin typeface="Calibri" panose="020F0502020204030204" pitchFamily="34" charset="0"/>
                          <a:cs typeface="Calibri" panose="020F0502020204030204" pitchFamily="34" charset="0"/>
                        </a:rPr>
                        <a:t>nhiệt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từ</a:t>
                      </a:r>
                      <a:r>
                        <a:rPr lang="en-US" sz="2000" kern="100" dirty="0">
                          <a:effectLst/>
                          <a:latin typeface="Calibri" panose="020F0502020204030204" pitchFamily="34" charset="0"/>
                          <a:cs typeface="Calibri" panose="020F0502020204030204" pitchFamily="34" charset="0"/>
                        </a:rPr>
                        <a:t> 25 – 40°C, </a:t>
                      </a:r>
                      <a:r>
                        <a:rPr lang="en-US" sz="2000" kern="100" dirty="0" err="1">
                          <a:effectLst/>
                          <a:latin typeface="Calibri" panose="020F0502020204030204" pitchFamily="34" charset="0"/>
                          <a:cs typeface="Calibri" panose="020F0502020204030204" pitchFamily="34" charset="0"/>
                        </a:rPr>
                        <a:t>nhiệt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tối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ưu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là</a:t>
                      </a:r>
                      <a:r>
                        <a:rPr lang="en-US" sz="2000" kern="100" dirty="0">
                          <a:effectLst/>
                          <a:latin typeface="Calibri" panose="020F0502020204030204" pitchFamily="34" charset="0"/>
                          <a:cs typeface="Calibri" panose="020F0502020204030204" pitchFamily="34" charset="0"/>
                        </a:rPr>
                        <a:t> 37°C; </a:t>
                      </a:r>
                      <a:r>
                        <a:rPr lang="en-US" sz="2000" kern="100" dirty="0" err="1">
                          <a:effectLst/>
                          <a:latin typeface="Calibri" panose="020F0502020204030204" pitchFamily="34" charset="0"/>
                          <a:cs typeface="Calibri" panose="020F0502020204030204" pitchFamily="34" charset="0"/>
                        </a:rPr>
                        <a:t>đa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số</a:t>
                      </a:r>
                      <a:r>
                        <a:rPr lang="en-US" sz="2000" kern="100" dirty="0">
                          <a:effectLst/>
                          <a:latin typeface="Calibri" panose="020F0502020204030204" pitchFamily="34" charset="0"/>
                          <a:cs typeface="Calibri" panose="020F0502020204030204" pitchFamily="34" charset="0"/>
                        </a:rPr>
                        <a:t> enzyme hoạt động ở pH </a:t>
                      </a:r>
                      <a:r>
                        <a:rPr lang="en-US" sz="2000" kern="100" dirty="0" err="1">
                          <a:effectLst/>
                          <a:latin typeface="Calibri" panose="020F0502020204030204" pitchFamily="34" charset="0"/>
                          <a:cs typeface="Calibri" panose="020F0502020204030204" pitchFamily="34" charset="0"/>
                        </a:rPr>
                        <a:t>tối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ưu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từ</a:t>
                      </a:r>
                      <a:r>
                        <a:rPr lang="en-US" sz="2000" kern="100" dirty="0">
                          <a:effectLst/>
                          <a:latin typeface="Calibri" panose="020F0502020204030204" pitchFamily="34" charset="0"/>
                          <a:cs typeface="Calibri" panose="020F0502020204030204" pitchFamily="34" charset="0"/>
                        </a:rPr>
                        <a:t> 6 – 8</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Phân </a:t>
                      </a:r>
                      <a:r>
                        <a:rPr lang="en-US" sz="2400" kern="100" dirty="0" err="1">
                          <a:effectLst/>
                          <a:latin typeface="Calibri" panose="020F0502020204030204" pitchFamily="34" charset="0"/>
                          <a:cs typeface="Calibri" panose="020F0502020204030204" pitchFamily="34" charset="0"/>
                        </a:rPr>
                        <a:t>tử</a:t>
                      </a:r>
                      <a:r>
                        <a:rPr lang="en-US" sz="2400" kern="100" dirty="0">
                          <a:effectLst/>
                          <a:latin typeface="Calibri" panose="020F0502020204030204" pitchFamily="34" charset="0"/>
                          <a:cs typeface="Calibri" panose="020F0502020204030204" pitchFamily="34" charset="0"/>
                        </a:rPr>
                        <a:t> protein </a:t>
                      </a:r>
                      <a:r>
                        <a:rPr lang="en-US" sz="2400" kern="100" dirty="0" err="1">
                          <a:effectLst/>
                          <a:latin typeface="Calibri" panose="020F0502020204030204" pitchFamily="34" charset="0"/>
                          <a:cs typeface="Calibri" panose="020F0502020204030204" pitchFamily="34" charset="0"/>
                        </a:rPr>
                        <a:t>và</a:t>
                      </a:r>
                      <a:r>
                        <a:rPr lang="en-US" sz="2400" kern="100" dirty="0">
                          <a:effectLst/>
                          <a:latin typeface="Calibri" panose="020F0502020204030204" pitchFamily="34" charset="0"/>
                          <a:cs typeface="Calibri" panose="020F0502020204030204" pitchFamily="34" charset="0"/>
                        </a:rPr>
                        <a:t> các </a:t>
                      </a:r>
                      <a:r>
                        <a:rPr lang="en-US" sz="2400" kern="100" dirty="0" err="1">
                          <a:effectLst/>
                          <a:latin typeface="Calibri" panose="020F0502020204030204" pitchFamily="34" charset="0"/>
                          <a:cs typeface="Calibri" panose="020F0502020204030204" pitchFamily="34" charset="0"/>
                        </a:rPr>
                        <a:t>phân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tử</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hữu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chỉ</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thực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chức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năng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điều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nhất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định</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vi-VN" sz="2400" kern="100" dirty="0">
                          <a:effectLst/>
                          <a:latin typeface="Calibri" panose="020F0502020204030204" pitchFamily="34" charset="0"/>
                          <a:cs typeface="Calibri" panose="020F0502020204030204" pitchFamily="34" charset="0"/>
                        </a:rPr>
                        <a:t>, pH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gene</a:t>
                      </a:r>
                      <a:r>
                        <a:rPr lang="vi-VN" sz="2400" kern="100" dirty="0">
                          <a:effectLst/>
                          <a:latin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81293044"/>
                  </a:ext>
                </a:extLst>
              </a:tr>
              <a:tr h="2201489">
                <a:tc>
                  <a:txBody>
                    <a:bodyPr/>
                    <a:lstStyle/>
                    <a:p>
                      <a:pPr marL="0" marR="0" algn="just">
                        <a:lnSpc>
                          <a:spcPct val="115000"/>
                        </a:lnSpc>
                        <a:spcBef>
                          <a:spcPts val="0"/>
                        </a:spcBef>
                        <a:spcAft>
                          <a:spcPts val="300"/>
                        </a:spcAft>
                      </a:pPr>
                      <a:r>
                        <a:rPr lang="en-US" sz="2000" kern="100" dirty="0" err="1">
                          <a:effectLst/>
                          <a:latin typeface="Calibri" panose="020F0502020204030204" pitchFamily="34" charset="0"/>
                          <a:cs typeface="Calibri" panose="020F0502020204030204" pitchFamily="34" charset="0"/>
                        </a:rPr>
                        <a:t>Phần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thân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của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thỏ</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himalaya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bộ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lông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trắng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muốt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những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phần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đầu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mút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của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cơ</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thể</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bàn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chân</a:t>
                      </a:r>
                      <a:r>
                        <a:rPr lang="en-US" sz="2000" kern="100" dirty="0">
                          <a:effectLst/>
                          <a:latin typeface="Calibri" panose="020F0502020204030204" pitchFamily="34" charset="0"/>
                          <a:cs typeface="Calibri" panose="020F0502020204030204" pitchFamily="34" charset="0"/>
                        </a:rPr>
                        <a:t>, tai, </a:t>
                      </a:r>
                      <a:r>
                        <a:rPr lang="en-US" sz="2000" kern="100" dirty="0" err="1">
                          <a:effectLst/>
                          <a:latin typeface="Calibri" panose="020F0502020204030204" pitchFamily="34" charset="0"/>
                          <a:cs typeface="Calibri" panose="020F0502020204030204" pitchFamily="34" charset="0"/>
                        </a:rPr>
                        <a:t>đuôi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và</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mõm</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lại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đen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hoặc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chocolate</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Các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đầu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mút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thể</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thấp</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hơn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nên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chúng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khả</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năng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tổng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hợp</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sắc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tố</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làm</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cho</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lông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màu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Còn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cao</a:t>
                      </a:r>
                      <a:r>
                        <a:rPr lang="vi-VN" sz="2400" kern="100" dirty="0">
                          <a:effectLst/>
                          <a:latin typeface="Calibri" panose="020F0502020204030204" pitchFamily="34" charset="0"/>
                          <a:cs typeface="Calibri" panose="020F0502020204030204" pitchFamily="34" charset="0"/>
                        </a:rPr>
                        <a:t> hơn </a:t>
                      </a:r>
                      <a:r>
                        <a:rPr lang="en-US" sz="2400" kern="100" dirty="0" err="1">
                          <a:effectLst/>
                          <a:latin typeface="Calibri" panose="020F0502020204030204" pitchFamily="34" charset="0"/>
                          <a:cs typeface="Calibri" panose="020F0502020204030204" pitchFamily="34" charset="0"/>
                        </a:rPr>
                        <a:t>nên</a:t>
                      </a:r>
                      <a:r>
                        <a:rPr lang="en-US" sz="2400" kern="100" dirty="0">
                          <a:effectLst/>
                          <a:latin typeface="Calibri" panose="020F0502020204030204" pitchFamily="34" charset="0"/>
                          <a:cs typeface="Calibri" panose="020F0502020204030204" pitchFamily="34" charset="0"/>
                        </a:rPr>
                        <a:t> gene </a:t>
                      </a:r>
                      <a:r>
                        <a:rPr lang="en-US" sz="2400" kern="100" dirty="0" err="1">
                          <a:effectLst/>
                          <a:latin typeface="Calibri" panose="020F0502020204030204" pitchFamily="34" charset="0"/>
                          <a:cs typeface="Calibri" panose="020F0502020204030204" pitchFamily="34" charset="0"/>
                        </a:rPr>
                        <a:t>không</a:t>
                      </a:r>
                      <a:r>
                        <a:rPr lang="en-US" sz="2400" kern="100" dirty="0">
                          <a:effectLst/>
                          <a:latin typeface="Calibri" panose="020F0502020204030204" pitchFamily="34" charset="0"/>
                          <a:cs typeface="Calibri" panose="020F0502020204030204" pitchFamily="34" charset="0"/>
                        </a:rPr>
                        <a:t> được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môi</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trường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gene. </a:t>
                      </a:r>
                      <a:r>
                        <a:rPr lang="en-US" sz="14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199378"/>
                  </a:ext>
                </a:extLst>
              </a:tr>
              <a:tr h="1701899">
                <a:tc>
                  <a:txBody>
                    <a:bodyPr/>
                    <a:lstStyle/>
                    <a:p>
                      <a:pPr marL="0" marR="0" algn="just">
                        <a:lnSpc>
                          <a:spcPct val="115000"/>
                        </a:lnSpc>
                        <a:spcBef>
                          <a:spcPts val="0"/>
                        </a:spcBef>
                        <a:spcAft>
                          <a:spcPts val="300"/>
                        </a:spcAft>
                      </a:pPr>
                      <a:r>
                        <a:rPr lang="en-US" sz="2000" kern="100" dirty="0">
                          <a:effectLst/>
                          <a:latin typeface="Calibri" panose="020F0502020204030204" pitchFamily="34" charset="0"/>
                          <a:cs typeface="Calibri" panose="020F0502020204030204" pitchFamily="34" charset="0"/>
                        </a:rPr>
                        <a:t>Các </a:t>
                      </a:r>
                      <a:r>
                        <a:rPr lang="en-US" sz="2000" kern="100" dirty="0" err="1">
                          <a:effectLst/>
                          <a:latin typeface="Calibri" panose="020F0502020204030204" pitchFamily="34" charset="0"/>
                          <a:cs typeface="Calibri" panose="020F0502020204030204" pitchFamily="34" charset="0"/>
                        </a:rPr>
                        <a:t>cây</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cẩm</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tú</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cầu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cùng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kiểu</a:t>
                      </a:r>
                      <a:r>
                        <a:rPr lang="en-US" sz="2000" kern="100" dirty="0">
                          <a:effectLst/>
                          <a:latin typeface="Calibri" panose="020F0502020204030204" pitchFamily="34" charset="0"/>
                          <a:cs typeface="Calibri" panose="020F0502020204030204" pitchFamily="34" charset="0"/>
                        </a:rPr>
                        <a:t> gene </a:t>
                      </a:r>
                      <a:r>
                        <a:rPr lang="en-US" sz="2000" kern="100" dirty="0" err="1">
                          <a:effectLst/>
                          <a:latin typeface="Calibri" panose="020F0502020204030204" pitchFamily="34" charset="0"/>
                          <a:cs typeface="Calibri" panose="020F0502020204030204" pitchFamily="34" charset="0"/>
                        </a:rPr>
                        <a:t>nhưng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khi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trồng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trong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đất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pH </a:t>
                      </a:r>
                      <a:r>
                        <a:rPr lang="en-US" sz="2000" kern="100" dirty="0" err="1">
                          <a:effectLst/>
                          <a:latin typeface="Calibri" panose="020F0502020204030204" pitchFamily="34" charset="0"/>
                          <a:cs typeface="Calibri" panose="020F0502020204030204" pitchFamily="34" charset="0"/>
                        </a:rPr>
                        <a:t>khác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nhau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sẽ</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cho</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hoa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khác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nhau</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Trong </a:t>
                      </a:r>
                      <a:r>
                        <a:rPr lang="en-US" sz="2400" kern="100" dirty="0" err="1">
                          <a:effectLst/>
                          <a:latin typeface="Calibri" panose="020F0502020204030204" pitchFamily="34" charset="0"/>
                          <a:cs typeface="Calibri" panose="020F0502020204030204" pitchFamily="34" charset="0"/>
                        </a:rPr>
                        <a:t>một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loài</a:t>
                      </a:r>
                      <a:r>
                        <a:rPr lang="en-US" sz="2400" kern="100" dirty="0">
                          <a:effectLst/>
                          <a:latin typeface="Calibri" panose="020F0502020204030204" pitchFamily="34" charset="0"/>
                          <a:cs typeface="Calibri" panose="020F0502020204030204" pitchFamily="34" charset="0"/>
                        </a:rPr>
                        <a:t>, các </a:t>
                      </a:r>
                      <a:r>
                        <a:rPr lang="en-US" sz="2400" kern="100" dirty="0" err="1">
                          <a:effectLst/>
                          <a:latin typeface="Calibri" panose="020F0502020204030204" pitchFamily="34" charset="0"/>
                          <a:cs typeface="Calibri" panose="020F0502020204030204" pitchFamily="34" charset="0"/>
                        </a:rPr>
                        <a:t>cá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thể</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cùng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kiểu</a:t>
                      </a:r>
                      <a:r>
                        <a:rPr lang="en-US" sz="2400" kern="100" dirty="0">
                          <a:effectLst/>
                          <a:latin typeface="Calibri" panose="020F0502020204030204" pitchFamily="34" charset="0"/>
                          <a:cs typeface="Calibri" panose="020F0502020204030204" pitchFamily="34" charset="0"/>
                        </a:rPr>
                        <a:t> gene </a:t>
                      </a:r>
                      <a:r>
                        <a:rPr lang="en-US" sz="2400" kern="100" dirty="0" err="1">
                          <a:effectLst/>
                          <a:latin typeface="Calibri" panose="020F0502020204030204" pitchFamily="34" charset="0"/>
                          <a:cs typeface="Calibri" panose="020F0502020204030204" pitchFamily="34" charset="0"/>
                        </a:rPr>
                        <a:t>nhưng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sinh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và</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phát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triển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điều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sống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khác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nhau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sẽ</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thành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hình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khác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nhau</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pH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gene</a:t>
                      </a:r>
                      <a:r>
                        <a:rPr lang="vi-VN" sz="2400" kern="100" dirty="0">
                          <a:effectLst/>
                          <a:latin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5846679"/>
                  </a:ext>
                </a:extLst>
              </a:tr>
            </a:tbl>
          </a:graphicData>
        </a:graphic>
      </p:graphicFrame>
    </p:spTree>
    <p:extLst>
      <p:ext uri="{BB962C8B-B14F-4D97-AF65-F5344CB8AC3E}">
        <p14:creationId xmlns:p14="http://schemas.microsoft.com/office/powerpoint/2010/main" val="20689258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245832" y="3330821"/>
            <a:ext cx="10609838" cy="129023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Mức phản ứng của sinh vật có di truyền cho đời con không? Giải thích.</a:t>
            </a:r>
            <a:endParaRPr lang="en-US" sz="36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326208" y="3760214"/>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440522" y="3116768"/>
            <a:ext cx="2247330" cy="112515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prstClr val="white"/>
                </a:solidFill>
                <a:latin typeface="Calibri" panose="020F0502020204030204" pitchFamily="34" charset="0"/>
                <a:cs typeface="Calibri" panose="020F0502020204030204" pitchFamily="34" charset="0"/>
              </a:rPr>
              <a:t>C</a:t>
            </a:r>
            <a:r>
              <a:rPr lang="en-US" altLang="zh-CN" sz="3200" b="1" kern="0" dirty="0" err="1">
                <a:solidFill>
                  <a:prstClr val="white"/>
                </a:solidFill>
                <a:latin typeface="Calibri" panose="020F0502020204030204" pitchFamily="34" charset="0"/>
                <a:cs typeface="Calibri" panose="020F0502020204030204" pitchFamily="34" charset="0"/>
              </a:rPr>
              <a:t>âu</a:t>
            </a:r>
            <a:r>
              <a:rPr lang="en-US" altLang="zh-CN" sz="3200" b="1" kern="0" dirty="0">
                <a:solidFill>
                  <a:prstClr val="white"/>
                </a:solidFill>
                <a:latin typeface="Calibri" panose="020F0502020204030204" pitchFamily="34" charset="0"/>
                <a:cs typeface="Calibri" panose="020F0502020204030204" pitchFamily="34" charset="0"/>
              </a:rPr>
              <a:t> </a:t>
            </a:r>
            <a:r>
              <a:rPr lang="en-US" altLang="zh-CN" sz="3200" b="1" kern="0" dirty="0" err="1">
                <a:solidFill>
                  <a:prstClr val="white"/>
                </a:solidFill>
                <a:latin typeface="Calibri" panose="020F0502020204030204" pitchFamily="34" charset="0"/>
                <a:cs typeface="Calibri" panose="020F0502020204030204" pitchFamily="34" charset="0"/>
              </a:rPr>
              <a:t>hỏi</a:t>
            </a:r>
            <a:r>
              <a:rPr lang="en-US" altLang="zh-CN" sz="3200" b="1" kern="0" dirty="0">
                <a:solidFill>
                  <a:prstClr val="white"/>
                </a:solidFill>
                <a:latin typeface="Calibri" panose="020F0502020204030204" pitchFamily="34" charset="0"/>
                <a:cs typeface="Calibri" panose="020F0502020204030204" pitchFamily="34" charset="0"/>
              </a:rPr>
              <a:t> </a:t>
            </a:r>
            <a:r>
              <a:rPr lang="vi-VN" altLang="zh-CN" sz="3200" b="1" kern="0" dirty="0">
                <a:solidFill>
                  <a:prstClr val="white"/>
                </a:solidFill>
                <a:latin typeface="Calibri" panose="020F0502020204030204" pitchFamily="34" charset="0"/>
                <a:cs typeface="Calibri" panose="020F0502020204030204" pitchFamily="34" charset="0"/>
              </a:rPr>
              <a:t>3</a:t>
            </a:r>
            <a:endParaRPr lang="zh-CN" altLang="en-US" sz="3200" b="1" kern="0" dirty="0">
              <a:solidFill>
                <a:prstClr val="white"/>
              </a:solidFill>
              <a:latin typeface="Calibri" panose="020F0502020204030204" pitchFamily="34" charset="0"/>
              <a:cs typeface="Calibri" panose="020F0502020204030204" pitchFamily="34" charset="0"/>
            </a:endParaRPr>
          </a:p>
        </p:txBody>
      </p:sp>
      <p:sp>
        <p:nvSpPr>
          <p:cNvPr id="11" name="矩形 3"/>
          <p:cNvSpPr/>
          <p:nvPr/>
        </p:nvSpPr>
        <p:spPr>
          <a:xfrm>
            <a:off x="1564187" y="4976853"/>
            <a:ext cx="10273454" cy="156690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là: </a:t>
            </a:r>
            <a:r>
              <a:rPr lang="en-US" sz="3600" dirty="0" err="1">
                <a:latin typeface="Calibri" panose="020F0502020204030204" pitchFamily="34" charset="0"/>
                <a:cs typeface="Calibri" panose="020F0502020204030204" pitchFamily="34" charset="0"/>
              </a:rPr>
              <a:t>Tập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hợp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của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cùng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một</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gene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trong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đ</a:t>
            </a:r>
            <a:r>
              <a:rPr lang="vi-VN" sz="3600" dirty="0">
                <a:latin typeface="Calibri" panose="020F0502020204030204" pitchFamily="34" charset="0"/>
                <a:cs typeface="Calibri" panose="020F0502020204030204" pitchFamily="34" charset="0"/>
              </a:rPr>
              <a:t>iều kiện môi trường sống </a:t>
            </a:r>
            <a:r>
              <a:rPr lang="en-US" sz="3600" dirty="0" err="1">
                <a:latin typeface="Calibri" panose="020F0502020204030204" pitchFamily="34" charset="0"/>
                <a:cs typeface="Calibri" panose="020F0502020204030204" pitchFamily="34" charset="0"/>
              </a:rPr>
              <a:t>khác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nhau</a:t>
            </a:r>
            <a:r>
              <a:rPr lang="en-US" sz="3600"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752689" y="5560260"/>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543371" y="4623584"/>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sp>
        <p:nvSpPr>
          <p:cNvPr id="14" name="标题 13"/>
          <p:cNvSpPr>
            <a:spLocks noGrp="1"/>
          </p:cNvSpPr>
          <p:nvPr>
            <p:ph type="title"/>
          </p:nvPr>
        </p:nvSpPr>
        <p:spPr>
          <a:xfrm>
            <a:off x="1069427" y="246755"/>
            <a:ext cx="11122573"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5" name="Rectangle 14"/>
          <p:cNvSpPr/>
          <p:nvPr/>
        </p:nvSpPr>
        <p:spPr>
          <a:xfrm>
            <a:off x="1069427" y="590304"/>
            <a:ext cx="10192406" cy="2185214"/>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Giống lúa A + Môi trường 1 </a:t>
            </a:r>
            <a:r>
              <a:rPr lang="vi-VN" sz="2800" b="1" dirty="0">
                <a:latin typeface="Calibri" panose="020F0502020204030204" pitchFamily="34" charset="0"/>
                <a:cs typeface="Calibri" panose="020F0502020204030204" pitchFamily="34" charset="0"/>
                <a:sym typeface="Wingdings" panose="05000000000000000000" pitchFamily="2" charset="2"/>
              </a:rPr>
              <a:t> Kiểu hình 1</a:t>
            </a:r>
          </a:p>
          <a:p>
            <a:r>
              <a:rPr lang="vi-VN" sz="2800" b="1" dirty="0">
                <a:latin typeface="Calibri" panose="020F0502020204030204" pitchFamily="34" charset="0"/>
                <a:cs typeface="Calibri" panose="020F0502020204030204" pitchFamily="34" charset="0"/>
              </a:rPr>
              <a:t>Giống lúa A + Môi trường 2 </a:t>
            </a:r>
            <a:r>
              <a:rPr lang="vi-VN" sz="2800" b="1" dirty="0">
                <a:latin typeface="Calibri" panose="020F0502020204030204" pitchFamily="34" charset="0"/>
                <a:cs typeface="Calibri" panose="020F0502020204030204" pitchFamily="34" charset="0"/>
                <a:sym typeface="Wingdings" panose="05000000000000000000" pitchFamily="2" charset="2"/>
              </a:rPr>
              <a:t> Kiểu hình 2</a:t>
            </a:r>
          </a:p>
          <a:p>
            <a:r>
              <a:rPr lang="vi-VN" sz="2800" b="1" dirty="0">
                <a:latin typeface="Calibri" panose="020F0502020204030204" pitchFamily="34" charset="0"/>
                <a:cs typeface="Calibri" panose="020F0502020204030204" pitchFamily="34" charset="0"/>
              </a:rPr>
              <a:t>Giống lúa A + Môi trường 3 </a:t>
            </a:r>
            <a:r>
              <a:rPr lang="vi-VN" sz="2800" b="1" dirty="0">
                <a:latin typeface="Calibri" panose="020F0502020204030204" pitchFamily="34" charset="0"/>
                <a:cs typeface="Calibri" panose="020F0502020204030204" pitchFamily="34" charset="0"/>
                <a:sym typeface="Wingdings" panose="05000000000000000000" pitchFamily="2" charset="2"/>
              </a:rPr>
              <a:t> Kiểu hình 3</a:t>
            </a:r>
          </a:p>
          <a:p>
            <a:r>
              <a:rPr lang="vi-VN" sz="2800" b="1" dirty="0">
                <a:latin typeface="Calibri" panose="020F0502020204030204" pitchFamily="34" charset="0"/>
                <a:cs typeface="Calibri" panose="020F0502020204030204" pitchFamily="34" charset="0"/>
              </a:rPr>
              <a:t>Giống lúa A + Môi trường 4 </a:t>
            </a:r>
            <a:r>
              <a:rPr lang="vi-VN" sz="2800" b="1" dirty="0">
                <a:latin typeface="Calibri" panose="020F0502020204030204" pitchFamily="34" charset="0"/>
                <a:cs typeface="Calibri" panose="020F0502020204030204" pitchFamily="34" charset="0"/>
                <a:sym typeface="Wingdings" panose="05000000000000000000" pitchFamily="2" charset="2"/>
              </a:rPr>
              <a:t> Kiểu hình 4</a:t>
            </a:r>
          </a:p>
          <a:p>
            <a:endParaRPr lang="en-US" sz="2400" b="1" dirty="0">
              <a:solidFill>
                <a:srgbClr val="02438C"/>
              </a:solidFill>
            </a:endParaRPr>
          </a:p>
        </p:txBody>
      </p:sp>
      <p:sp>
        <p:nvSpPr>
          <p:cNvPr id="16" name="Rectangle 15"/>
          <p:cNvSpPr/>
          <p:nvPr/>
        </p:nvSpPr>
        <p:spPr>
          <a:xfrm>
            <a:off x="1454548" y="2347555"/>
            <a:ext cx="10192406" cy="830997"/>
          </a:xfrm>
          <a:prstGeom prst="rect">
            <a:avLst/>
          </a:prstGeom>
        </p:spPr>
        <p:txBody>
          <a:bodyPr wrap="square">
            <a:spAutoFit/>
          </a:bodyPr>
          <a:lstStyle/>
          <a:p>
            <a:r>
              <a:rPr lang="vi-VN" sz="2400" b="1" dirty="0">
                <a:solidFill>
                  <a:srgbClr val="02438C"/>
                </a:solidFill>
                <a:latin typeface="Calibri" panose="020F0502020204030204" pitchFamily="34" charset="0"/>
                <a:cs typeface="Calibri" panose="020F0502020204030204" pitchFamily="34" charset="0"/>
              </a:rPr>
              <a:t>HS thảo luận cặp đôi về các nội dung trong SGK và trả lời câu Thảo luận 3 sau trong thời gian 3 phút và báo cáo miệng trực tiếp khi GV yêu cầu:</a:t>
            </a:r>
            <a:endParaRPr lang="en-US" sz="2400" b="1" dirty="0">
              <a:solidFill>
                <a:srgbClr val="02438C"/>
              </a:solidFill>
              <a:latin typeface="Calibri" panose="020F0502020204030204" pitchFamily="34" charset="0"/>
              <a:cs typeface="Calibri" panose="020F0502020204030204" pitchFamily="34" charset="0"/>
            </a:endParaRPr>
          </a:p>
        </p:txBody>
      </p:sp>
      <p:sp>
        <p:nvSpPr>
          <p:cNvPr id="2" name="Right Brace 1"/>
          <p:cNvSpPr/>
          <p:nvPr/>
        </p:nvSpPr>
        <p:spPr>
          <a:xfrm>
            <a:off x="7476388" y="826761"/>
            <a:ext cx="378373" cy="1324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8143999" y="1001735"/>
            <a:ext cx="3338756" cy="954107"/>
          </a:xfrm>
          <a:prstGeom prst="rect">
            <a:avLst/>
          </a:prstGeom>
        </p:spPr>
        <p:txBody>
          <a:bodyPr wrap="square">
            <a:spAutoFit/>
          </a:bodyPr>
          <a:lstStyle/>
          <a:p>
            <a:r>
              <a:rPr lang="vi-VN" sz="2800" b="1" dirty="0">
                <a:solidFill>
                  <a:srgbClr val="7030A0"/>
                </a:solidFill>
                <a:latin typeface="Calibri" panose="020F0502020204030204" pitchFamily="34" charset="0"/>
                <a:cs typeface="Calibri" panose="020F0502020204030204" pitchFamily="34" charset="0"/>
              </a:rPr>
              <a:t>Mức phản ứng của </a:t>
            </a:r>
          </a:p>
          <a:p>
            <a:r>
              <a:rPr lang="vi-VN" sz="2800" b="1" dirty="0">
                <a:solidFill>
                  <a:srgbClr val="7030A0"/>
                </a:solidFill>
                <a:latin typeface="Calibri" panose="020F0502020204030204" pitchFamily="34" charset="0"/>
                <a:cs typeface="Calibri" panose="020F0502020204030204" pitchFamily="34" charset="0"/>
              </a:rPr>
              <a:t>giống lúa A</a:t>
            </a:r>
            <a:endParaRPr lang="en-US" sz="28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7215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323503" y="447804"/>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6" name="Rectangle 15"/>
          <p:cNvSpPr/>
          <p:nvPr/>
        </p:nvSpPr>
        <p:spPr>
          <a:xfrm>
            <a:off x="1457739" y="726744"/>
            <a:ext cx="10152001" cy="3970318"/>
          </a:xfrm>
          <a:prstGeom prst="rect">
            <a:avLst/>
          </a:prstGeom>
        </p:spPr>
        <p:txBody>
          <a:bodyPr wrap="square">
            <a:spAutoFit/>
          </a:bodyPr>
          <a:lstStyle/>
          <a:p>
            <a:pPr algn="just"/>
            <a:r>
              <a:rPr lang="vi-VN" sz="3600" dirty="0">
                <a:latin typeface="Calibri" panose="020F0502020204030204" pitchFamily="34" charset="0"/>
                <a:cs typeface="Calibri" panose="020F0502020204030204" pitchFamily="34" charset="0"/>
              </a:rPr>
              <a:t>Những những gene quy định </a:t>
            </a:r>
            <a:r>
              <a:rPr lang="vi-VN" sz="3600" dirty="0">
                <a:solidFill>
                  <a:srgbClr val="0070C0"/>
                </a:solidFill>
                <a:latin typeface="Calibri" panose="020F0502020204030204" pitchFamily="34" charset="0"/>
                <a:cs typeface="Calibri" panose="020F0502020204030204" pitchFamily="34" charset="0"/>
              </a:rPr>
              <a:t>tính trạng chất l</a:t>
            </a:r>
            <a:r>
              <a:rPr lang="pt-BR" sz="3600" dirty="0">
                <a:solidFill>
                  <a:srgbClr val="0070C0"/>
                </a:solidFill>
                <a:latin typeface="Calibri" panose="020F0502020204030204" pitchFamily="34" charset="0"/>
                <a:cs typeface="Calibri" panose="020F0502020204030204" pitchFamily="34" charset="0"/>
              </a:rPr>
              <a:t>ượng có mức </a:t>
            </a:r>
            <a:r>
              <a:rPr lang="vi-VN" sz="3600" dirty="0">
                <a:solidFill>
                  <a:srgbClr val="0070C0"/>
                </a:solidFill>
                <a:latin typeface="Calibri" panose="020F0502020204030204" pitchFamily="34" charset="0"/>
                <a:cs typeface="Calibri" panose="020F0502020204030204" pitchFamily="34" charset="0"/>
              </a:rPr>
              <a:t>phản ứng hẹp</a:t>
            </a:r>
            <a:r>
              <a:rPr lang="vi-VN" sz="3600" dirty="0">
                <a:latin typeface="Calibri" panose="020F0502020204030204" pitchFamily="34" charset="0"/>
                <a:cs typeface="Calibri" panose="020F0502020204030204" pitchFamily="34" charset="0"/>
              </a:rPr>
              <a:t> (sự biểu hiện của gene ít chịu ảnh hưởng của điều kiện môi trường) và ngược lại, những gene quy định </a:t>
            </a:r>
            <a:r>
              <a:rPr lang="vi-VN" sz="3600" dirty="0">
                <a:solidFill>
                  <a:srgbClr val="0070C0"/>
                </a:solidFill>
                <a:latin typeface="Calibri" panose="020F0502020204030204" pitchFamily="34" charset="0"/>
                <a:cs typeface="Calibri" panose="020F0502020204030204" pitchFamily="34" charset="0"/>
              </a:rPr>
              <a:t>tính trạng </a:t>
            </a:r>
            <a:r>
              <a:rPr lang="pt-BR" sz="3600" dirty="0">
                <a:solidFill>
                  <a:srgbClr val="0070C0"/>
                </a:solidFill>
                <a:latin typeface="Calibri" panose="020F0502020204030204" pitchFamily="34" charset="0"/>
                <a:cs typeface="Calibri" panose="020F0502020204030204" pitchFamily="34" charset="0"/>
              </a:rPr>
              <a:t>số lượng có mức </a:t>
            </a:r>
            <a:r>
              <a:rPr lang="vi-VN" sz="3600" dirty="0">
                <a:solidFill>
                  <a:srgbClr val="0070C0"/>
                </a:solidFill>
                <a:latin typeface="Calibri" panose="020F0502020204030204" pitchFamily="34" charset="0"/>
                <a:cs typeface="Calibri" panose="020F0502020204030204" pitchFamily="34" charset="0"/>
              </a:rPr>
              <a:t>phản ứng </a:t>
            </a:r>
            <a:r>
              <a:rPr lang="pt-BR" sz="3600" dirty="0">
                <a:solidFill>
                  <a:srgbClr val="0070C0"/>
                </a:solidFill>
                <a:latin typeface="Calibri" panose="020F0502020204030204" pitchFamily="34" charset="0"/>
                <a:cs typeface="Calibri" panose="020F0502020204030204" pitchFamily="34" charset="0"/>
              </a:rPr>
              <a:t>rộng</a:t>
            </a:r>
            <a:r>
              <a:rPr lang="vi-VN" sz="3600" dirty="0">
                <a:latin typeface="Calibri" panose="020F0502020204030204" pitchFamily="34" charset="0"/>
                <a:cs typeface="Calibri" panose="020F0502020204030204" pitchFamily="34" charset="0"/>
              </a:rPr>
              <a:t> (sự biểu hiện của gene chịu ảnh hưởng của điều kiện môi trường) và chúng thường do đa gene quy định được gọi là tính trạng đa nhân tố.</a:t>
            </a:r>
            <a:endParaRPr lang="en-US" sz="3600" b="1" dirty="0">
              <a:solidFill>
                <a:srgbClr val="02438C"/>
              </a:solidFill>
              <a:latin typeface="Calibri" panose="020F0502020204030204" pitchFamily="34" charset="0"/>
              <a:cs typeface="Calibri" panose="020F0502020204030204" pitchFamily="34" charset="0"/>
            </a:endParaRPr>
          </a:p>
        </p:txBody>
      </p:sp>
      <p:sp>
        <p:nvSpPr>
          <p:cNvPr id="17" name="Rectangle 16"/>
          <p:cNvSpPr/>
          <p:nvPr/>
        </p:nvSpPr>
        <p:spPr>
          <a:xfrm>
            <a:off x="582260" y="4517482"/>
            <a:ext cx="11033643" cy="2308324"/>
          </a:xfrm>
          <a:prstGeom prst="rect">
            <a:avLst/>
          </a:prstGeom>
        </p:spPr>
        <p:txBody>
          <a:bodyPr wrap="square">
            <a:spAutoFit/>
          </a:bodyPr>
          <a:lstStyle/>
          <a:p>
            <a:pPr algn="just"/>
            <a:r>
              <a:rPr lang="vi-VN" sz="3600" b="1" dirty="0">
                <a:solidFill>
                  <a:srgbClr val="FF0000"/>
                </a:solidFill>
                <a:latin typeface="Calibri" panose="020F0502020204030204" pitchFamily="34" charset="0"/>
                <a:cs typeface="Calibri" panose="020F0502020204030204" pitchFamily="34" charset="0"/>
              </a:rPr>
              <a:t>V</a:t>
            </a:r>
            <a:r>
              <a:rPr lang="en-US" sz="3600" b="1" dirty="0">
                <a:solidFill>
                  <a:srgbClr val="FF0000"/>
                </a:solidFill>
                <a:latin typeface="Calibri" panose="020F0502020204030204" pitchFamily="34" charset="0"/>
                <a:cs typeface="Calibri" panose="020F0502020204030204" pitchFamily="34" charset="0"/>
              </a:rPr>
              <a:t>í </a:t>
            </a:r>
            <a:r>
              <a:rPr lang="vi-VN" sz="3600" b="1" dirty="0">
                <a:solidFill>
                  <a:srgbClr val="FF0000"/>
                </a:solidFill>
                <a:latin typeface="Calibri" panose="020F0502020204030204" pitchFamily="34" charset="0"/>
                <a:cs typeface="Calibri" panose="020F0502020204030204" pitchFamily="34" charset="0"/>
              </a:rPr>
              <a:t>D</a:t>
            </a:r>
            <a:r>
              <a:rPr lang="en-US" sz="3600" b="1" dirty="0">
                <a:solidFill>
                  <a:srgbClr val="FF0000"/>
                </a:solidFill>
                <a:latin typeface="Calibri" panose="020F0502020204030204" pitchFamily="34" charset="0"/>
                <a:cs typeface="Calibri" panose="020F0502020204030204" pitchFamily="34" charset="0"/>
              </a:rPr>
              <a:t>ụ</a:t>
            </a:r>
            <a:r>
              <a:rPr lang="vi-VN" sz="3600" b="1" dirty="0">
                <a:solidFill>
                  <a:srgbClr val="FF0000"/>
                </a:solidFill>
                <a:latin typeface="Calibri" panose="020F0502020204030204" pitchFamily="34" charset="0"/>
                <a:cs typeface="Calibri" panose="020F0502020204030204" pitchFamily="34" charset="0"/>
              </a:rPr>
              <a:t>:</a:t>
            </a:r>
            <a:r>
              <a:rPr lang="vi-VN" sz="3600" dirty="0">
                <a:latin typeface="Calibri" panose="020F0502020204030204" pitchFamily="34" charset="0"/>
                <a:cs typeface="Calibri" panose="020F0502020204030204" pitchFamily="34" charset="0"/>
              </a:rPr>
              <a:t> Trọng lượng (cân nặng) của con người chịu ảnh hưởng rất lớn từ môi trường (thức ăn là chủ yếu) còn trí thông minh của con người chỉ chịu ảnh hưởng 40% từ môi trường, 60% là do di truyền.</a:t>
            </a:r>
            <a:endParaRPr lang="en-US" sz="3600" b="1" dirty="0">
              <a:solidFill>
                <a:srgbClr val="0243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7355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58310" y="412312"/>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7" name="Rectangle 16"/>
          <p:cNvSpPr/>
          <p:nvPr/>
        </p:nvSpPr>
        <p:spPr>
          <a:xfrm>
            <a:off x="716266" y="904047"/>
            <a:ext cx="11033643" cy="1569660"/>
          </a:xfrm>
          <a:prstGeom prst="rect">
            <a:avLst/>
          </a:prstGeom>
        </p:spPr>
        <p:txBody>
          <a:bodyPr wrap="square">
            <a:spAutoFit/>
          </a:bodyPr>
          <a:lstStyle/>
          <a:p>
            <a:r>
              <a:rPr lang="vi-VN" sz="3200" b="1" dirty="0">
                <a:solidFill>
                  <a:srgbClr val="000000"/>
                </a:solidFill>
                <a:latin typeface="Calibri" panose="020F0502020204030204" pitchFamily="34" charset="0"/>
                <a:ea typeface="Arial" panose="020B0604020202020204" pitchFamily="34" charset="0"/>
                <a:cs typeface="Calibri" panose="020F0502020204030204" pitchFamily="34" charset="0"/>
              </a:rPr>
              <a:t>Câu 4: </a:t>
            </a:r>
            <a:r>
              <a:rPr lang="vi-VN" sz="3200" i="1" dirty="0">
                <a:solidFill>
                  <a:srgbClr val="000000"/>
                </a:solidFill>
                <a:latin typeface="Calibri" panose="020F0502020204030204" pitchFamily="34" charset="0"/>
                <a:ea typeface="Arial" panose="020B0604020202020204" pitchFamily="34" charset="0"/>
                <a:cs typeface="Calibri" panose="020F0502020204030204" pitchFamily="34" charset="0"/>
              </a:rPr>
              <a:t>Quan sát hình 10.5 SGK và cho biết, trong sản xuất nông nghiệp yếu tố nào quyết định tối đa năng suất tối đa của một kiểu gen</a:t>
            </a:r>
            <a:r>
              <a:rPr lang="en-US" sz="3200" i="1"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Thời </a:t>
            </a:r>
            <a:r>
              <a:rPr lang="en-US" sz="3200" dirty="0" err="1">
                <a:latin typeface="Calibri" panose="020F0502020204030204" pitchFamily="34" charset="0"/>
                <a:cs typeface="Calibri" panose="020F0502020204030204" pitchFamily="34" charset="0"/>
              </a:rPr>
              <a:t>gian</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hoàn thành phiếu học tập</a:t>
            </a:r>
            <a:r>
              <a:rPr lang="en-US" sz="3200" dirty="0">
                <a:latin typeface="Calibri" panose="020F0502020204030204" pitchFamily="34" charset="0"/>
                <a:cs typeface="Calibri" panose="020F0502020204030204" pitchFamily="34" charset="0"/>
              </a:rPr>
              <a:t> 5p</a:t>
            </a:r>
            <a:r>
              <a:rPr lang="vi-VN" sz="3200" dirty="0">
                <a:latin typeface="Calibri" panose="020F0502020204030204" pitchFamily="34" charset="0"/>
                <a:cs typeface="Calibri" panose="020F0502020204030204" pitchFamily="34" charset="0"/>
              </a:rPr>
              <a: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70" y="2578653"/>
            <a:ext cx="11429260" cy="3867035"/>
          </a:xfrm>
          <a:prstGeom prst="rect">
            <a:avLst/>
          </a:prstGeom>
        </p:spPr>
      </p:pic>
    </p:spTree>
    <p:extLst>
      <p:ext uri="{BB962C8B-B14F-4D97-AF65-F5344CB8AC3E}">
        <p14:creationId xmlns:p14="http://schemas.microsoft.com/office/powerpoint/2010/main" val="2916467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34661" y="207864"/>
            <a:ext cx="8729755" cy="574013"/>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9" y="3665482"/>
            <a:ext cx="11429260" cy="2984654"/>
          </a:xfrm>
          <a:prstGeom prst="rect">
            <a:avLst/>
          </a:prstGeom>
        </p:spPr>
      </p:pic>
      <p:pic>
        <p:nvPicPr>
          <p:cNvPr id="5" name="Picture 4" descr="C:\Users\HUYNH HOANG TRUNG\Desktop\ca1.png"/>
          <p:cNvPicPr/>
          <p:nvPr/>
        </p:nvPicPr>
        <p:blipFill>
          <a:blip r:embed="rId4">
            <a:extLst>
              <a:ext uri="{28A0092B-C50C-407E-A947-70E740481C1C}">
                <a14:useLocalDpi xmlns:a14="http://schemas.microsoft.com/office/drawing/2010/main" val="0"/>
              </a:ext>
            </a:extLst>
          </a:blip>
          <a:srcRect/>
          <a:stretch>
            <a:fillRect/>
          </a:stretch>
        </p:blipFill>
        <p:spPr bwMode="auto">
          <a:xfrm>
            <a:off x="1036699" y="861408"/>
            <a:ext cx="10307161" cy="2618480"/>
          </a:xfrm>
          <a:prstGeom prst="rect">
            <a:avLst/>
          </a:prstGeom>
          <a:noFill/>
          <a:ln>
            <a:noFill/>
          </a:ln>
        </p:spPr>
      </p:pic>
    </p:spTree>
    <p:extLst>
      <p:ext uri="{BB962C8B-B14F-4D97-AF65-F5344CB8AC3E}">
        <p14:creationId xmlns:p14="http://schemas.microsoft.com/office/powerpoint/2010/main" val="15281371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34662" y="207865"/>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pic>
        <p:nvPicPr>
          <p:cNvPr id="5" name="Picture 4" descr="C:\Users\HUYNH HOANG TRUNG\Desktop\ca1.png"/>
          <p:cNvPicPr/>
          <p:nvPr/>
        </p:nvPicPr>
        <p:blipFill>
          <a:blip r:embed="rId3">
            <a:extLst>
              <a:ext uri="{28A0092B-C50C-407E-A947-70E740481C1C}">
                <a14:useLocalDpi xmlns:a14="http://schemas.microsoft.com/office/drawing/2010/main" val="0"/>
              </a:ext>
            </a:extLst>
          </a:blip>
          <a:srcRect/>
          <a:stretch>
            <a:fillRect/>
          </a:stretch>
        </p:blipFill>
        <p:spPr bwMode="auto">
          <a:xfrm>
            <a:off x="1129464" y="622865"/>
            <a:ext cx="8292832" cy="2618480"/>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26" y="3328351"/>
            <a:ext cx="11449747" cy="3321784"/>
          </a:xfrm>
          <a:prstGeom prst="rect">
            <a:avLst/>
          </a:prstGeom>
        </p:spPr>
      </p:pic>
    </p:spTree>
    <p:extLst>
      <p:ext uri="{BB962C8B-B14F-4D97-AF65-F5344CB8AC3E}">
        <p14:creationId xmlns:p14="http://schemas.microsoft.com/office/powerpoint/2010/main" val="26700066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
          <p:cNvSpPr>
            <a:spLocks noChangeArrowheads="1"/>
          </p:cNvSpPr>
          <p:nvPr/>
        </p:nvSpPr>
        <p:spPr bwMode="auto">
          <a:xfrm>
            <a:off x="441435" y="834565"/>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48922" y="1925896"/>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441435" y="3067461"/>
            <a:ext cx="2911086" cy="2844952"/>
          </a:xfrm>
          <a:prstGeom prst="ellipse">
            <a:avLst/>
          </a:prstGeom>
          <a:solidFill>
            <a:schemeClr val="accent1"/>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701566" y="5279982"/>
            <a:ext cx="2423543" cy="637117"/>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10" name="TextBox 9"/>
          <p:cNvSpPr txBox="1"/>
          <p:nvPr/>
        </p:nvSpPr>
        <p:spPr>
          <a:xfrm>
            <a:off x="450838" y="940901"/>
            <a:ext cx="2131711" cy="1820700"/>
          </a:xfrm>
          <a:prstGeom prst="rect">
            <a:avLst/>
          </a:prstGeom>
          <a:noFill/>
        </p:spPr>
        <p:txBody>
          <a:bodyPr wrap="square" lIns="96210" tIns="48106" rIns="96210" bIns="48106" rtlCol="0" anchor="ctr">
            <a:spAutoFit/>
          </a:bodyPr>
          <a:lstStyle/>
          <a:p>
            <a:pPr algn="ctr"/>
            <a:r>
              <a:rPr lang="vi-VN" altLang="zh-CN" sz="2800" b="1" dirty="0">
                <a:solidFill>
                  <a:schemeClr val="bg1"/>
                </a:solidFill>
                <a:latin typeface="Calibri" panose="020F0502020204030204" pitchFamily="34" charset="0"/>
                <a:ea typeface="微软雅黑" pitchFamily="34" charset="-122"/>
                <a:cs typeface="Calibri" panose="020F0502020204030204" pitchFamily="34" charset="0"/>
              </a:rPr>
              <a:t>Hãy nêu thêm ví dụ về thường biến</a:t>
            </a:r>
            <a:endParaRPr lang="zh-CN" altLang="en-US" sz="2800" b="1"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3" dirty="0">
                <a:solidFill>
                  <a:schemeClr val="bg1"/>
                </a:solidFill>
                <a:latin typeface="微软雅黑" pitchFamily="34" charset="-122"/>
                <a:ea typeface="微软雅黑" pitchFamily="34" charset="-122"/>
              </a:rPr>
              <a:t>添加文字</a:t>
            </a:r>
          </a:p>
        </p:txBody>
      </p:sp>
      <p:sp>
        <p:nvSpPr>
          <p:cNvPr id="17" name="TextBox 16"/>
          <p:cNvSpPr txBox="1"/>
          <p:nvPr/>
        </p:nvSpPr>
        <p:spPr>
          <a:xfrm>
            <a:off x="3396665" y="3148699"/>
            <a:ext cx="8082344" cy="3113362"/>
          </a:xfrm>
          <a:prstGeom prst="rect">
            <a:avLst/>
          </a:prstGeom>
          <a:noFill/>
        </p:spPr>
        <p:txBody>
          <a:bodyPr wrap="square" lIns="96210" tIns="48106" rIns="96210" bIns="48106" rtlCol="0">
            <a:spAutoFit/>
          </a:bodyPr>
          <a:lstStyle/>
          <a:p>
            <a:r>
              <a:rPr lang="vi-VN" sz="2800" dirty="0">
                <a:solidFill>
                  <a:srgbClr val="7030A0"/>
                </a:solidFill>
                <a:latin typeface="Calibri" panose="020F0502020204030204" pitchFamily="34" charset="0"/>
                <a:cs typeface="Calibri" panose="020F0502020204030204" pitchFamily="34" charset="0"/>
              </a:rPr>
              <a:t>+ Tính trạng số lít sữa bò vắt được trong ngày phụ thuộc chất dinh dưỡng có trong thức ăn rất lớn là tính trạng do kiểu gene có mức phản ứng rộng quy định.</a:t>
            </a:r>
            <a:endParaRPr lang="en-US" sz="2800" dirty="0">
              <a:solidFill>
                <a:srgbClr val="7030A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Tính trạng % bơ trong sữa bò vắt được trong ngày phụ thuộc rất ít vào lượng thức ăn do không dao động đáng kể dù cho bò ăn nhiều hay ít là tính trạng do kiểu gene có mức phản ứng hẹp quy định.</a:t>
            </a:r>
            <a:endParaRPr lang="zh-CN" altLang="en-US" sz="2800" dirty="0">
              <a:solidFill>
                <a:schemeClr val="tx1">
                  <a:lumMod val="50000"/>
                  <a:lumOff val="50000"/>
                </a:schemeClr>
              </a:solidFill>
              <a:latin typeface="Calibri" panose="020F0502020204030204" pitchFamily="34" charset="0"/>
              <a:ea typeface="微软雅黑" pitchFamily="34" charset="-122"/>
              <a:cs typeface="Calibri" panose="020F0502020204030204" pitchFamily="34" charset="0"/>
            </a:endParaRPr>
          </a:p>
        </p:txBody>
      </p:sp>
      <p:sp>
        <p:nvSpPr>
          <p:cNvPr id="18" name="TextBox 17"/>
          <p:cNvSpPr txBox="1"/>
          <p:nvPr/>
        </p:nvSpPr>
        <p:spPr>
          <a:xfrm>
            <a:off x="2751097" y="891705"/>
            <a:ext cx="8327719" cy="2251588"/>
          </a:xfrm>
          <a:prstGeom prst="rect">
            <a:avLst/>
          </a:prstGeom>
          <a:noFill/>
        </p:spPr>
        <p:txBody>
          <a:bodyPr wrap="square" lIns="96210" tIns="48106" rIns="96210" bIns="48106" rtlCol="0">
            <a:spAutoFit/>
          </a:bodyPr>
          <a:lstStyle/>
          <a:p>
            <a:r>
              <a:rPr lang="vi-VN" sz="2800" dirty="0">
                <a:solidFill>
                  <a:srgbClr val="002060"/>
                </a:solidFill>
                <a:latin typeface="Calibri" panose="020F0502020204030204" pitchFamily="34" charset="0"/>
                <a:cs typeface="Calibri" panose="020F0502020204030204" pitchFamily="34" charset="0"/>
              </a:rPr>
              <a:t>+ Người Việt Nam ở vùng thấp (như Đồng Nai) da không hồng hào bằng người dân sống ở vùng cao (Đà Lạt).</a:t>
            </a:r>
            <a:endParaRPr lang="en-US" sz="2800" dirty="0">
              <a:solidFill>
                <a:srgbClr val="00206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Cây rau mác mọc dưới nước lá</a:t>
            </a:r>
          </a:p>
          <a:p>
            <a:r>
              <a:rPr lang="vi-VN" sz="2800" dirty="0">
                <a:latin typeface="Calibri" panose="020F0502020204030204" pitchFamily="34" charset="0"/>
                <a:cs typeface="Calibri" panose="020F0502020204030204" pitchFamily="34" charset="0"/>
              </a:rPr>
              <a:t> có hình bản dài, mọc trên đất ẩm </a:t>
            </a:r>
          </a:p>
          <a:p>
            <a:r>
              <a:rPr lang="vi-VN" sz="2800" dirty="0">
                <a:latin typeface="Calibri" panose="020F0502020204030204" pitchFamily="34" charset="0"/>
                <a:cs typeface="Calibri" panose="020F0502020204030204" pitchFamily="34" charset="0"/>
              </a:rPr>
              <a:t>lá có hình bản tròn.</a:t>
            </a:r>
            <a:endParaRPr lang="en-US" sz="2800" dirty="0">
              <a:latin typeface="Calibri" panose="020F0502020204030204" pitchFamily="34" charset="0"/>
              <a:cs typeface="Calibri" panose="020F0502020204030204" pitchFamily="34" charset="0"/>
            </a:endParaRPr>
          </a:p>
        </p:txBody>
      </p:sp>
      <p:sp>
        <p:nvSpPr>
          <p:cNvPr id="29" name="标题 28"/>
          <p:cNvSpPr>
            <a:spLocks noGrp="1"/>
          </p:cNvSpPr>
          <p:nvPr>
            <p:ph type="title"/>
          </p:nvPr>
        </p:nvSpPr>
        <p:spPr>
          <a:xfrm>
            <a:off x="4177862" y="202163"/>
            <a:ext cx="3269860"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25" name="TextBox 24"/>
          <p:cNvSpPr txBox="1"/>
          <p:nvPr/>
        </p:nvSpPr>
        <p:spPr>
          <a:xfrm>
            <a:off x="712991" y="3548495"/>
            <a:ext cx="2412118" cy="1574479"/>
          </a:xfrm>
          <a:prstGeom prst="rect">
            <a:avLst/>
          </a:prstGeom>
          <a:noFill/>
        </p:spPr>
        <p:txBody>
          <a:bodyPr wrap="square" lIns="96210" tIns="48106" rIns="96210" bIns="48106" rtlCol="0" anchor="ctr">
            <a:spAutoFit/>
          </a:bodyPr>
          <a:lstStyle/>
          <a:p>
            <a:pPr algn="ctr"/>
            <a:r>
              <a:rPr lang="vi-VN"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rPr>
              <a:t>Hãy</a:t>
            </a:r>
            <a:r>
              <a:rPr lang="vi-VN" altLang="zh-CN" sz="2400"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cho thêm ví dụ về mức phản ứng rộng và mức phản ứng hẹp.</a:t>
            </a:r>
            <a:endParaRPr lang="zh-CN" altLang="en-US"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5122" name="Picture 2" descr="Dựa vào hình bên mô tả cây rau mác khi sống trong các điều kiện môi trường  khác nhau, đó là h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651" y="1748316"/>
            <a:ext cx="3074504" cy="14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004816"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715617" y="830468"/>
            <a:ext cx="11065566" cy="3299045"/>
          </a:xfrm>
          <a:prstGeom prst="rect">
            <a:avLst/>
          </a:prstGeom>
        </p:spPr>
        <p:txBody>
          <a:bodyPr wrap="square">
            <a:spAutoFit/>
          </a:bodyPr>
          <a:lstStyle/>
          <a:p>
            <a:pPr algn="just">
              <a:lnSpc>
                <a:spcPct val="107000"/>
              </a:lnSpc>
              <a:spcAft>
                <a:spcPts val="0"/>
              </a:spcAft>
            </a:pPr>
            <a:r>
              <a:rPr lang="en-US" sz="2800" b="1" i="1" kern="100" dirty="0" err="1">
                <a:latin typeface="Calibri" panose="020F0502020204030204" pitchFamily="34" charset="0"/>
                <a:ea typeface="Arial" panose="020B0604020202020204" pitchFamily="34" charset="0"/>
                <a:cs typeface="Calibri" panose="020F0502020204030204" pitchFamily="34" charset="0"/>
              </a:rPr>
              <a:t>Câu</a:t>
            </a:r>
            <a:r>
              <a:rPr lang="en-US" sz="2800" b="1" i="1" kern="100" dirty="0">
                <a:latin typeface="Calibri" panose="020F0502020204030204" pitchFamily="34" charset="0"/>
                <a:ea typeface="Arial" panose="020B0604020202020204" pitchFamily="34" charset="0"/>
                <a:cs typeface="Calibri" panose="020F0502020204030204" pitchFamily="34" charset="0"/>
              </a:rPr>
              <a:t> 1: Xét các yếu tố sau:</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(1). Di truyền. 		(2). Hormone.	</a:t>
            </a:r>
            <a:r>
              <a:rPr lang="en-US" sz="2800" i="1" kern="100" dirty="0">
                <a:latin typeface="Calibri" panose="020F0502020204030204" pitchFamily="34" charset="0"/>
                <a:ea typeface="Arial" panose="020B0604020202020204" pitchFamily="34" charset="0"/>
                <a:cs typeface="Calibri" panose="020F0502020204030204" pitchFamily="34" charset="0"/>
              </a:rPr>
              <a:t>	</a:t>
            </a:r>
            <a:r>
              <a:rPr lang="en-US" sz="2800" kern="100" dirty="0">
                <a:latin typeface="Calibri" panose="020F0502020204030204" pitchFamily="34" charset="0"/>
                <a:ea typeface="Arial" panose="020B0604020202020204" pitchFamily="34" charset="0"/>
                <a:cs typeface="Calibri" panose="020F0502020204030204" pitchFamily="34" charset="0"/>
              </a:rPr>
              <a:t>(3). Nhiệt độ.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(4). Ánh sáng.		(5). Độ </a:t>
            </a:r>
            <a:r>
              <a:rPr lang="en-US" sz="2800" kern="100" dirty="0" err="1">
                <a:latin typeface="Calibri" panose="020F0502020204030204" pitchFamily="34" charset="0"/>
                <a:ea typeface="Arial" panose="020B0604020202020204" pitchFamily="34" charset="0"/>
                <a:cs typeface="Calibri" panose="020F0502020204030204" pitchFamily="34" charset="0"/>
              </a:rPr>
              <a:t>pH.</a:t>
            </a:r>
            <a:r>
              <a:rPr lang="en-US" sz="2800" kern="100" dirty="0">
                <a:latin typeface="Calibri" panose="020F0502020204030204" pitchFamily="34" charset="0"/>
                <a:ea typeface="Arial" panose="020B0604020202020204" pitchFamily="34" charset="0"/>
                <a:cs typeface="Calibri" panose="020F0502020204030204" pitchFamily="34" charset="0"/>
              </a:rPr>
              <a:t>		(6). Độ ẩm.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(7). Chế độ dinh dưỡng.</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vi-VN" sz="2800" b="1" i="1" kern="100" dirty="0">
                <a:latin typeface="Calibri" panose="020F0502020204030204" pitchFamily="34" charset="0"/>
                <a:ea typeface="Arial" panose="020B0604020202020204" pitchFamily="34" charset="0"/>
                <a:cs typeface="Calibri" panose="020F0502020204030204" pitchFamily="34" charset="0"/>
              </a:rPr>
              <a:t>Sự biểu hiện của gene chịu ảnh hưởng bởi những yếu tố</a:t>
            </a:r>
            <a:r>
              <a:rPr lang="en-US" sz="2800" b="1" i="1" kern="100" dirty="0">
                <a:latin typeface="Calibri" panose="020F0502020204030204" pitchFamily="34" charset="0"/>
                <a:ea typeface="Arial" panose="020B0604020202020204" pitchFamily="34" charset="0"/>
                <a:cs typeface="Calibri" panose="020F0502020204030204" pitchFamily="34" charset="0"/>
              </a:rPr>
              <a:t> bên ngoài</a:t>
            </a:r>
            <a:r>
              <a:rPr lang="vi-VN" sz="2800" b="1" i="1" kern="100" dirty="0">
                <a:latin typeface="Calibri" panose="020F0502020204030204" pitchFamily="34" charset="0"/>
                <a:ea typeface="Arial" panose="020B0604020202020204" pitchFamily="34" charset="0"/>
                <a:cs typeface="Calibri" panose="020F0502020204030204" pitchFamily="34" charset="0"/>
              </a:rPr>
              <a:t> nào?</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A. (3), (4), (5), (6), (7).		B. (1), (2),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C. (1), (2), (3), (4), (5).		D. (1), (2), (3), (4),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4" name="Rectangle 3"/>
          <p:cNvSpPr/>
          <p:nvPr/>
        </p:nvSpPr>
        <p:spPr>
          <a:xfrm>
            <a:off x="1408325" y="4590536"/>
            <a:ext cx="9869274" cy="1973554"/>
          </a:xfrm>
          <a:prstGeom prst="rect">
            <a:avLst/>
          </a:prstGeom>
        </p:spPr>
        <p:txBody>
          <a:bodyPr wrap="square">
            <a:spAutoFit/>
          </a:bodyPr>
          <a:lstStyle/>
          <a:p>
            <a:pPr algn="just">
              <a:lnSpc>
                <a:spcPct val="107000"/>
              </a:lnSpc>
              <a:spcAft>
                <a:spcPts val="0"/>
              </a:spcAft>
            </a:pPr>
            <a:r>
              <a:rPr lang="en-US" sz="2800"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b="1" kern="100" dirty="0">
                <a:solidFill>
                  <a:srgbClr val="7030A0"/>
                </a:solidFill>
                <a:latin typeface="Calibri" panose="020F0502020204030204" pitchFamily="34" charset="0"/>
                <a:ea typeface="Arial" panose="020B0604020202020204" pitchFamily="34" charset="0"/>
                <a:cs typeface="Calibri" panose="020F0502020204030204" pitchFamily="34" charset="0"/>
              </a:rPr>
              <a:t>Đáp án: A. (3), (4), (5), (6), (7).</a:t>
            </a:r>
            <a:endParaRPr lang="vi-VN" sz="2800" b="1" kern="100" dirty="0">
              <a:solidFill>
                <a:srgbClr val="7030A0"/>
              </a:solidFill>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Ý (1). Di truyền và (2). Hormone là yếu tố bên </a:t>
            </a:r>
            <a:r>
              <a:rPr lang="en-US" sz="2800" kern="100" dirty="0" err="1">
                <a:latin typeface="Calibri" panose="020F0502020204030204" pitchFamily="34" charset="0"/>
                <a:ea typeface="Arial" panose="020B0604020202020204" pitchFamily="34" charset="0"/>
                <a:cs typeface="Calibri" panose="020F0502020204030204" pitchFamily="34" charset="0"/>
              </a:rPr>
              <a:t>trong</a:t>
            </a:r>
            <a:r>
              <a:rPr lang="en-US" sz="2800" kern="100" dirty="0">
                <a:latin typeface="Calibri" panose="020F0502020204030204" pitchFamily="34" charset="0"/>
                <a:ea typeface="Arial" panose="020B0604020202020204" pitchFamily="34" charset="0"/>
                <a:cs typeface="Calibri" panose="020F0502020204030204" pitchFamily="34" charset="0"/>
              </a:rPr>
              <a:t>.</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Sai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gn="just">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(3), (4), (5), (6), (7): Là yếu tố bên ngoài </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Đúng.</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12" name="Flowchart: Connector 11"/>
          <p:cNvSpPr/>
          <p:nvPr/>
        </p:nvSpPr>
        <p:spPr>
          <a:xfrm>
            <a:off x="715617" y="3699804"/>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987080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2978312"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684904" y="873802"/>
            <a:ext cx="780752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Câu 2: Quan sát hình 10.3, cho biết nhận định nào sau đây đúng hay sai</a:t>
            </a:r>
            <a:r>
              <a:rPr kumimoji="0" lang="en-US"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khi trồng </a:t>
            </a:r>
            <a:r>
              <a:rPr kumimoji="0" lang="vi-VN"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cây cẩm tú cầu có cùng kiểu gene</a:t>
            </a: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kumimoji="0" lang="vi-VN" altLang="vi-VN"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algn="just"/>
            <a:r>
              <a:rPr kumimoji="0" lang="en-US" altLang="vi-VN" sz="20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 Hoa cẩm tú cầu trồng ở môi trường đất chua cây ra hoa màu hồng; Hoa cẩm tú cầu trồng ở môi trường đất kiềm cây ra hoa màu xanh.</a:t>
            </a:r>
            <a:r>
              <a:rPr lang="en-US" altLang="vi-VN" sz="2000" b="1" dirty="0">
                <a:latin typeface="Calibri" panose="020F0502020204030204" pitchFamily="34" charset="0"/>
                <a:ea typeface="Arial" panose="020B0604020202020204" pitchFamily="34" charset="0"/>
                <a:cs typeface="Calibri" panose="020F0502020204030204" pitchFamily="34" charset="0"/>
              </a:rPr>
              <a:t> </a:t>
            </a: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b.</a:t>
            </a:r>
            <a:r>
              <a:rPr lang="en-US" altLang="vi-VN" sz="2000" i="1" dirty="0">
                <a:latin typeface="Calibri" panose="020F0502020204030204" pitchFamily="34" charset="0"/>
                <a:ea typeface="Arial" panose="020B0604020202020204" pitchFamily="34" charset="0"/>
                <a:cs typeface="Calibri" panose="020F0502020204030204" pitchFamily="34" charset="0"/>
              </a:rPr>
              <a:t> Màu sắc hoa cẩm tú cầu chịu ảnh hưởng của độ </a:t>
            </a:r>
            <a:r>
              <a:rPr lang="en-US" altLang="vi-VN" sz="2000" i="1" dirty="0" err="1">
                <a:latin typeface="Calibri" panose="020F0502020204030204" pitchFamily="34" charset="0"/>
                <a:ea typeface="Arial" panose="020B0604020202020204" pitchFamily="34" charset="0"/>
                <a:cs typeface="Calibri" panose="020F0502020204030204" pitchFamily="34" charset="0"/>
              </a:rPr>
              <a:t>Ph</a:t>
            </a:r>
            <a:r>
              <a:rPr lang="en-US" altLang="vi-VN" sz="2000" i="1" dirty="0">
                <a:latin typeface="Calibri" panose="020F0502020204030204" pitchFamily="34" charset="0"/>
                <a:ea typeface="Arial" panose="020B0604020202020204" pitchFamily="34" charset="0"/>
                <a:cs typeface="Calibri" panose="020F0502020204030204" pitchFamily="34" charset="0"/>
              </a:rPr>
              <a:t> của đất.</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c.</a:t>
            </a:r>
            <a:r>
              <a:rPr lang="en-US" altLang="vi-VN" sz="2000" dirty="0">
                <a:latin typeface="Calibri" panose="020F0502020204030204" pitchFamily="34" charset="0"/>
                <a:ea typeface="Arial" panose="020B0604020202020204" pitchFamily="34" charset="0"/>
                <a:cs typeface="Calibri" panose="020F0502020204030204" pitchFamily="34" charset="0"/>
              </a:rPr>
              <a:t> </a:t>
            </a:r>
            <a:r>
              <a:rPr lang="vi-VN" altLang="vi-VN" sz="2000" dirty="0">
                <a:latin typeface="Calibri" panose="020F0502020204030204" pitchFamily="34" charset="0"/>
                <a:ea typeface="Arial" panose="020B0604020202020204" pitchFamily="34" charset="0"/>
                <a:cs typeface="Calibri" panose="020F0502020204030204" pitchFamily="34" charset="0"/>
              </a:rPr>
              <a:t>Các cây cẩm tú cầu có cùng kiểu gene nhưng khi trồng trong đất có độ pH khác nhau sẽ cho màu hoa khác nhau</a:t>
            </a:r>
            <a:r>
              <a:rPr lang="en-US" altLang="vi-VN" sz="2000" dirty="0">
                <a:latin typeface="Calibri" panose="020F0502020204030204" pitchFamily="34" charset="0"/>
                <a:ea typeface="Arial" panose="020B0604020202020204" pitchFamily="34" charset="0"/>
                <a:cs typeface="Calibri" panose="020F0502020204030204" pitchFamily="34" charset="0"/>
              </a:rPr>
              <a:t>. Đ</a:t>
            </a:r>
            <a:r>
              <a:rPr lang="vi-VN" altLang="vi-VN" sz="2000" dirty="0">
                <a:latin typeface="Calibri" panose="020F0502020204030204" pitchFamily="34" charset="0"/>
                <a:ea typeface="Arial" panose="020B0604020202020204" pitchFamily="34" charset="0"/>
                <a:cs typeface="Calibri" panose="020F0502020204030204" pitchFamily="34" charset="0"/>
              </a:rPr>
              <a:t>ộ pH </a:t>
            </a:r>
            <a:r>
              <a:rPr lang="en-US" altLang="vi-VN" sz="2000" dirty="0">
                <a:latin typeface="Calibri" panose="020F0502020204030204" pitchFamily="34" charset="0"/>
                <a:ea typeface="Arial" panose="020B0604020202020204" pitchFamily="34" charset="0"/>
                <a:cs typeface="Calibri" panose="020F0502020204030204" pitchFamily="34" charset="0"/>
              </a:rPr>
              <a:t>của đất </a:t>
            </a:r>
            <a:r>
              <a:rPr lang="vi-VN" altLang="vi-VN" sz="2000" dirty="0">
                <a:latin typeface="Calibri" panose="020F0502020204030204" pitchFamily="34" charset="0"/>
                <a:ea typeface="Arial" panose="020B0604020202020204" pitchFamily="34" charset="0"/>
                <a:cs typeface="Calibri" panose="020F0502020204030204" pitchFamily="34" charset="0"/>
              </a:rPr>
              <a:t>có ảnh hưởng đến sự biểu hiện của gene.</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d.</a:t>
            </a:r>
            <a:r>
              <a:rPr lang="en-US" altLang="vi-VN" sz="2000" dirty="0">
                <a:latin typeface="Calibri" panose="020F0502020204030204" pitchFamily="34" charset="0"/>
                <a:ea typeface="Arial" panose="020B0604020202020204" pitchFamily="34" charset="0"/>
                <a:cs typeface="Calibri" panose="020F0502020204030204" pitchFamily="34" charset="0"/>
              </a:rPr>
              <a:t> Đem cây hoa cẩm tú cầu có hoa màu hồng, đem trồng lại môi trường đất chua sẽ ra hoa lần sau màu xanh. </a:t>
            </a:r>
            <a:endParaRPr kumimoji="0" lang="vi-VN" altLang="vi-VN"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a:ln>
                <a:noFill/>
              </a:ln>
              <a:solidFill>
                <a:schemeClr val="tx1"/>
              </a:solidFill>
              <a:effectLst/>
              <a:latin typeface="+mn-lt"/>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433" y="834564"/>
            <a:ext cx="3394767" cy="2809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80661" y="4575580"/>
            <a:ext cx="107210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a. Biết.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Sai</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 Vì Hoa cẩm tú cầu trồng ở môi trường đất chua cây ra hoa màu xanh; Hoa cẩm tú cầu trồng ở môi trường đất kiềm cây ra hoa màu hồng.</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b.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c.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d. Vận dụng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endParaRPr>
          </a:p>
        </p:txBody>
      </p:sp>
      <p:sp>
        <p:nvSpPr>
          <p:cNvPr id="5" name="Rectangle 4"/>
          <p:cNvSpPr/>
          <p:nvPr/>
        </p:nvSpPr>
        <p:spPr>
          <a:xfrm>
            <a:off x="684904" y="4021582"/>
            <a:ext cx="1653017" cy="369332"/>
          </a:xfrm>
          <a:prstGeom prst="rect">
            <a:avLst/>
          </a:prstGeom>
        </p:spPr>
        <p:txBody>
          <a:bodyPr wrap="none">
            <a:spAutoFit/>
          </a:bodyPr>
          <a:lstStyle/>
          <a:p>
            <a:pPr lvl="0" algn="just"/>
            <a:r>
              <a:rPr lang="en-US" altLang="vi-VN"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Hướng dẫn giải</a:t>
            </a:r>
            <a:endParaRPr lang="vi-VN" altLang="vi-VN" dirty="0"/>
          </a:p>
        </p:txBody>
      </p:sp>
    </p:spTree>
    <p:extLst>
      <p:ext uri="{BB962C8B-B14F-4D97-AF65-F5344CB8AC3E}">
        <p14:creationId xmlns:p14="http://schemas.microsoft.com/office/powerpoint/2010/main" val="162822964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2965060"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2" name="Rectangle 1"/>
          <p:cNvSpPr/>
          <p:nvPr/>
        </p:nvSpPr>
        <p:spPr>
          <a:xfrm>
            <a:off x="768626" y="1360832"/>
            <a:ext cx="10946295" cy="4524315"/>
          </a:xfrm>
          <a:prstGeom prst="rect">
            <a:avLst/>
          </a:prstGeom>
        </p:spPr>
        <p:txBody>
          <a:bodyPr wrap="square">
            <a:spAutoFit/>
          </a:bodyPr>
          <a:lstStyle/>
          <a:p>
            <a:pPr>
              <a:tabLst>
                <a:tab pos="8101330" algn="l"/>
              </a:tabLst>
            </a:pPr>
            <a:r>
              <a:rPr lang="pt-BR" sz="3200" b="1" dirty="0">
                <a:latin typeface="Calibri" panose="020F0502020204030204" pitchFamily="34" charset="0"/>
                <a:ea typeface="Arial" panose="020B0604020202020204" pitchFamily="34" charset="0"/>
                <a:cs typeface="Calibri" panose="020F0502020204030204" pitchFamily="34" charset="0"/>
              </a:rPr>
              <a:t>Câu </a:t>
            </a:r>
            <a:r>
              <a:rPr lang="vi-VN" sz="3200" b="1" dirty="0">
                <a:latin typeface="Calibri" panose="020F0502020204030204" pitchFamily="34" charset="0"/>
                <a:ea typeface="Arial" panose="020B0604020202020204" pitchFamily="34" charset="0"/>
                <a:cs typeface="Calibri" panose="020F0502020204030204" pitchFamily="34" charset="0"/>
              </a:rPr>
              <a:t>3</a:t>
            </a:r>
            <a:r>
              <a:rPr lang="pt-BR" sz="3200" b="1" dirty="0">
                <a:latin typeface="Calibri" panose="020F0502020204030204" pitchFamily="34" charset="0"/>
                <a:ea typeface="Arial" panose="020B0604020202020204" pitchFamily="34" charset="0"/>
                <a:cs typeface="Calibri" panose="020F0502020204030204" pitchFamily="34" charset="0"/>
              </a:rPr>
              <a:t>: </a:t>
            </a:r>
            <a:r>
              <a:rPr lang="vi-VN" sz="3200" b="1" dirty="0">
                <a:latin typeface="Calibri" panose="020F0502020204030204" pitchFamily="34" charset="0"/>
                <a:ea typeface="Arial" panose="020B0604020202020204" pitchFamily="34" charset="0"/>
                <a:cs typeface="Calibri" panose="020F0502020204030204" pitchFamily="34" charset="0"/>
              </a:rPr>
              <a:t>Dân gian có câu “Nhất nước, nhì phân, tam cần, tứ giống”. Câu thành ngữ này muốn nói lên điều gì?</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A. Muốn cây đạt năng suất cao cần tới nhiều nước và phân bón.</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B. Cần ưu tiên bón kĩ thuật chăm sóc theo thứ tự trên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C.</a:t>
            </a:r>
            <a:r>
              <a:rPr lang="vi-VN" sz="3200" dirty="0">
                <a:solidFill>
                  <a:srgbClr val="FF0000"/>
                </a:solidFill>
                <a:latin typeface="Calibri" panose="020F0502020204030204" pitchFamily="34" charset="0"/>
                <a:ea typeface="Arial" panose="020B0604020202020204" pitchFamily="34" charset="0"/>
                <a:cs typeface="Calibri" panose="020F0502020204030204" pitchFamily="34" charset="0"/>
              </a:rPr>
              <a:t> </a:t>
            </a:r>
            <a:r>
              <a:rPr lang="vi-VN" sz="3200" dirty="0">
                <a:latin typeface="Calibri" panose="020F0502020204030204" pitchFamily="34" charset="0"/>
                <a:ea typeface="Arial" panose="020B0604020202020204" pitchFamily="34" charset="0"/>
                <a:cs typeface="Calibri" panose="020F0502020204030204" pitchFamily="34" charset="0"/>
              </a:rPr>
              <a:t>Cần có kĩ thuật canh tác hợp lý và chọn giống tốt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D. Có thể dùng giống không tốt nhưng chăm sóc tốt thì năng suất cây trồng vẫn cao.</a:t>
            </a:r>
            <a:r>
              <a:rPr lang="vi-VN" sz="2800" dirty="0">
                <a:latin typeface="Calibri" panose="020F0502020204030204" pitchFamily="34" charset="0"/>
                <a:ea typeface="Arial" panose="020B0604020202020204" pitchFamily="34" charset="0"/>
                <a:cs typeface="Calibri" panose="020F0502020204030204" pitchFamily="34" charset="0"/>
              </a:rPr>
              <a:t> </a:t>
            </a:r>
          </a:p>
        </p:txBody>
      </p:sp>
      <p:sp>
        <p:nvSpPr>
          <p:cNvPr id="4" name="Flowchart: Connector 3"/>
          <p:cNvSpPr/>
          <p:nvPr/>
        </p:nvSpPr>
        <p:spPr>
          <a:xfrm>
            <a:off x="768626" y="3838433"/>
            <a:ext cx="450574" cy="49502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5" name="Rectangle 4"/>
          <p:cNvSpPr/>
          <p:nvPr/>
        </p:nvSpPr>
        <p:spPr>
          <a:xfrm>
            <a:off x="4086812" y="5885147"/>
            <a:ext cx="2009187"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C</a:t>
            </a:r>
            <a:endParaRPr lang="en-US" sz="2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30422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3880" y="619789"/>
            <a:ext cx="1911101" cy="923330"/>
          </a:xfrm>
          <a:prstGeom prst="rect">
            <a:avLst/>
          </a:prstGeom>
          <a:noFill/>
        </p:spPr>
        <p:txBody>
          <a:bodyPr wrap="none" lIns="91440" tIns="45720" rIns="91440" bIns="45720">
            <a:spAutoFit/>
          </a:bodyPr>
          <a:lstStyle/>
          <a:p>
            <a:pPr algn="ctr"/>
            <a:r>
              <a:rPr lang="vi-VN" sz="5400" b="0"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Bài 10</a:t>
            </a:r>
            <a:endParaRPr lang="en-US" sz="5400" b="0"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Rectangle 3"/>
          <p:cNvSpPr/>
          <p:nvPr/>
        </p:nvSpPr>
        <p:spPr>
          <a:xfrm>
            <a:off x="2114802" y="1543119"/>
            <a:ext cx="7962395" cy="2308324"/>
          </a:xfrm>
          <a:prstGeom prst="rect">
            <a:avLst/>
          </a:prstGeom>
          <a:noFill/>
        </p:spPr>
        <p:txBody>
          <a:bodyPr wrap="square" lIns="91440" tIns="45720" rIns="91440" bIns="45720">
            <a:spAutoFit/>
          </a:bodyPr>
          <a:lstStyle/>
          <a:p>
            <a:pPr algn="ctr"/>
            <a:r>
              <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MỐI QUAN </a:t>
            </a: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HỆ</a:t>
            </a:r>
            <a:r>
              <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GIỮA KIỂU GENE, KIỂU HÌNH VÀ MÔI TRƯỜNG BÊN TRONG</a:t>
            </a:r>
          </a:p>
        </p:txBody>
      </p:sp>
      <p:sp>
        <p:nvSpPr>
          <p:cNvPr id="5" name="Rectangle 4">
            <a:extLst>
              <a:ext uri="{FF2B5EF4-FFF2-40B4-BE49-F238E27FC236}">
                <a16:creationId xmlns:a16="http://schemas.microsoft.com/office/drawing/2014/main" id="{46FA06F5-8CDD-4B39-95A8-5FDFA087A091}"/>
              </a:ext>
            </a:extLst>
          </p:cNvPr>
          <p:cNvSpPr/>
          <p:nvPr/>
        </p:nvSpPr>
        <p:spPr>
          <a:xfrm>
            <a:off x="3564220" y="4853216"/>
            <a:ext cx="5752793" cy="923330"/>
          </a:xfrm>
          <a:prstGeom prst="rect">
            <a:avLst/>
          </a:prstGeom>
          <a:noFill/>
        </p:spPr>
        <p:txBody>
          <a:bodyPr wrap="none" lIns="91440" tIns="45720" rIns="91440" bIns="45720">
            <a:spAutoFit/>
          </a:bodyPr>
          <a:lstStyle/>
          <a:p>
            <a:pPr algn="ctr"/>
            <a:r>
              <a:rPr lang="en-US" sz="5400" b="0" cap="none" spc="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Gv</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Nguyễn</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Văn</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Nhi</a:t>
            </a:r>
            <a:endParaRPr lang="en-US" sz="5400" b="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1759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74693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583097" y="834565"/>
            <a:ext cx="11147086" cy="4421723"/>
          </a:xfrm>
          <a:prstGeom prst="rect">
            <a:avLst/>
          </a:prstGeom>
        </p:spPr>
        <p:txBody>
          <a:bodyPr wrap="square">
            <a:spAutoFit/>
          </a:bodyPr>
          <a:lstStyle/>
          <a:p>
            <a:pPr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Câu 4: Khi nói về k</a:t>
            </a:r>
            <a:r>
              <a:rPr lang="vi-VN" sz="2400" kern="100" dirty="0">
                <a:latin typeface="Calibri" panose="020F0502020204030204" pitchFamily="34" charset="0"/>
                <a:ea typeface="Arial" panose="020B0604020202020204" pitchFamily="34" charset="0"/>
                <a:cs typeface="Calibri" panose="020F0502020204030204" pitchFamily="34" charset="0"/>
              </a:rPr>
              <a:t>iểu hình</a:t>
            </a:r>
            <a:r>
              <a:rPr lang="en-US" sz="2400" kern="100" dirty="0">
                <a:latin typeface="Calibri" panose="020F0502020204030204" pitchFamily="34" charset="0"/>
                <a:ea typeface="Arial" panose="020B0604020202020204" pitchFamily="34" charset="0"/>
                <a:cs typeface="Calibri" panose="020F0502020204030204" pitchFamily="34" charset="0"/>
              </a:rPr>
              <a:t>, kiểu gen và môi trường, có bao nhiêu phát biểu đúng?</a:t>
            </a:r>
            <a:endParaRPr lang="vi-VN" sz="2400" kern="100" dirty="0">
              <a:latin typeface="Calibri" panose="020F0502020204030204" pitchFamily="34" charset="0"/>
              <a:ea typeface="Arial" panose="020B0604020202020204" pitchFamily="34" charset="0"/>
              <a:cs typeface="Calibri" panose="020F0502020204030204" pitchFamily="34" charset="0"/>
            </a:endParaRP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(1). Kiểu hình </a:t>
            </a:r>
            <a:r>
              <a:rPr lang="vi-VN" sz="2400" kern="100" dirty="0">
                <a:latin typeface="Calibri" panose="020F0502020204030204" pitchFamily="34" charset="0"/>
                <a:ea typeface="Arial" panose="020B0604020202020204" pitchFamily="34" charset="0"/>
                <a:cs typeface="Calibri" panose="020F0502020204030204" pitchFamily="34" charset="0"/>
              </a:rPr>
              <a:t>của sinh vật được hình thành do sự tương tác giữa kiểu gene và môi trường.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(2). </a:t>
            </a:r>
            <a:r>
              <a:rPr lang="vi-VN" sz="2400"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en-US" sz="2400" kern="100" dirty="0">
                <a:latin typeface="Calibri" panose="020F0502020204030204" pitchFamily="34" charset="0"/>
                <a:ea typeface="Arial" panose="020B0604020202020204" pitchFamily="34" charset="0"/>
                <a:cs typeface="Calibri" panose="020F0502020204030204" pitchFamily="34" charset="0"/>
              </a:rPr>
              <a:t>giống</a:t>
            </a:r>
            <a:r>
              <a:rPr lang="vi-VN" sz="2400" kern="100" dirty="0">
                <a:latin typeface="Calibri" panose="020F0502020204030204" pitchFamily="34" charset="0"/>
                <a:ea typeface="Arial" panose="020B0604020202020204" pitchFamily="34" charset="0"/>
                <a:cs typeface="Calibri" panose="020F0502020204030204" pitchFamily="34" charset="0"/>
              </a:rPr>
              <a:t> nhau.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(3). </a:t>
            </a:r>
            <a:r>
              <a:rPr lang="vi-VN" sz="2400" kern="100" dirty="0">
                <a:latin typeface="Calibri" panose="020F0502020204030204" pitchFamily="34" charset="0"/>
                <a:ea typeface="Arial" panose="020B0604020202020204" pitchFamily="34" charset="0"/>
                <a:cs typeface="Calibri" panose="020F0502020204030204" pitchFamily="34" charset="0"/>
              </a:rPr>
              <a:t>Tương tác giữa kiểu gene và môi trường là ảnh hưởng của môi trường lên sự biểu hiện thành kiểu hình của một kiểu gene.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(4). </a:t>
            </a:r>
            <a:r>
              <a:rPr lang="vi-VN" sz="2400" kern="100" dirty="0">
                <a:latin typeface="Calibri" panose="020F0502020204030204" pitchFamily="34" charset="0"/>
                <a:ea typeface="Arial" panose="020B0604020202020204" pitchFamily="34" charset="0"/>
                <a:cs typeface="Calibri" panose="020F0502020204030204" pitchFamily="34" charset="0"/>
              </a:rPr>
              <a:t>Với đa số tính trạng đơn gene, một kiểu gene thường biểu hiện thành một kiểu hình do không bị ảnh hưởng bởi môi trường. Tuy nhiên, một số tính trạng đơn gene có thể chịu ảnh hưởng của môi trường, dẫn đến kiểu gene có thể biểu hiện thành các kiêu hình khác nhau ở các môi trường khác nhau.</a:t>
            </a:r>
            <a:endParaRPr lang="vi-VN" sz="2000" kern="100" dirty="0">
              <a:effectLst/>
              <a:ea typeface="Arial" panose="020B0604020202020204" pitchFamily="34" charset="0"/>
              <a:cs typeface="Times New Roman" panose="02020603050405020304" pitchFamily="18" charset="0"/>
            </a:endParaRPr>
          </a:p>
        </p:txBody>
      </p:sp>
      <p:sp>
        <p:nvSpPr>
          <p:cNvPr id="4" name="Rectangle 3"/>
          <p:cNvSpPr/>
          <p:nvPr/>
        </p:nvSpPr>
        <p:spPr>
          <a:xfrm>
            <a:off x="2729948" y="5088179"/>
            <a:ext cx="9000235" cy="1553887"/>
          </a:xfrm>
          <a:prstGeom prst="rect">
            <a:avLst/>
          </a:prstGeom>
        </p:spPr>
        <p:txBody>
          <a:bodyPr wrap="square">
            <a:spAutoFit/>
          </a:bodyPr>
          <a:lstStyle/>
          <a:p>
            <a:pPr algn="just">
              <a:lnSpc>
                <a:spcPct val="107000"/>
              </a:lnSpc>
              <a:spcAft>
                <a:spcPts val="0"/>
              </a:spcAft>
            </a:pPr>
            <a:r>
              <a:rPr lang="en-US"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 3 ý đúng (1),(3)và (4)</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(1).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(2). Sai. Vì </a:t>
            </a:r>
            <a:r>
              <a:rPr lang="vi-VN"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vi-VN" b="1" i="1" u="sng" kern="100" dirty="0">
                <a:latin typeface="Calibri" panose="020F0502020204030204" pitchFamily="34" charset="0"/>
                <a:ea typeface="Arial" panose="020B0604020202020204" pitchFamily="34" charset="0"/>
                <a:cs typeface="Calibri" panose="020F0502020204030204" pitchFamily="34" charset="0"/>
              </a:rPr>
              <a:t>khác nhau</a:t>
            </a:r>
            <a:r>
              <a:rPr lang="vi-VN" kern="100" dirty="0">
                <a:latin typeface="Calibri" panose="020F0502020204030204" pitchFamily="34" charset="0"/>
                <a:ea typeface="Arial" panose="020B0604020202020204" pitchFamily="34" charset="0"/>
                <a:cs typeface="Calibri" panose="020F0502020204030204" pitchFamily="34" charset="0"/>
              </a:rPr>
              <a:t>.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(3). Đúng.  Ý(4).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86303" y="5324774"/>
            <a:ext cx="1846018" cy="532903"/>
          </a:xfrm>
          <a:prstGeom prst="rect">
            <a:avLst/>
          </a:prstGeom>
        </p:spPr>
        <p:txBody>
          <a:bodyPr wrap="none">
            <a:spAutoFit/>
          </a:bodyPr>
          <a:lstStyle/>
          <a:p>
            <a:pPr marL="270510" algn="just">
              <a:lnSpc>
                <a:spcPct val="107000"/>
              </a:lnSpc>
              <a:spcAft>
                <a:spcPts val="0"/>
              </a:spcAft>
            </a:pPr>
            <a:r>
              <a:rPr lang="en-US" sz="2800" kern="100" dirty="0">
                <a:solidFill>
                  <a:srgbClr val="FF0000"/>
                </a:solidFill>
                <a:latin typeface="Calibri" panose="020F0502020204030204" pitchFamily="34" charset="0"/>
                <a:ea typeface="Arial" panose="020B0604020202020204" pitchFamily="34" charset="0"/>
                <a:cs typeface="Calibri" panose="020F0502020204030204" pitchFamily="34" charset="0"/>
              </a:rPr>
              <a:t>Đáp án: 3</a:t>
            </a:r>
            <a:endParaRPr lang="vi-VN" sz="2800" kern="100" dirty="0">
              <a:solidFill>
                <a:srgbClr val="FF0000"/>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4272428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2" y="272229"/>
            <a:ext cx="311411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992808" y="930602"/>
            <a:ext cx="10206383" cy="5604163"/>
          </a:xfrm>
          <a:prstGeom prst="rect">
            <a:avLst/>
          </a:prstGeom>
        </p:spPr>
        <p:txBody>
          <a:bodyPr wrap="square">
            <a:spAutoFit/>
          </a:bodyPr>
          <a:lstStyle/>
          <a:p>
            <a:pPr>
              <a:lnSpc>
                <a:spcPct val="107000"/>
              </a:lnSpc>
              <a:spcAft>
                <a:spcPts val="0"/>
              </a:spcAft>
            </a:pPr>
            <a:r>
              <a:rPr lang="vi-VN" sz="2400" b="1" kern="100" dirty="0">
                <a:ea typeface="Arial" panose="020B0604020202020204" pitchFamily="34" charset="0"/>
                <a:cs typeface="Times New Roman" panose="02020603050405020304" pitchFamily="18" charset="0"/>
              </a:rPr>
              <a:t> </a:t>
            </a:r>
            <a:r>
              <a:rPr lang="vi-VN" sz="2800" b="1" kern="0" dirty="0">
                <a:latin typeface="Calibri" panose="020F0502020204030204" pitchFamily="34" charset="0"/>
                <a:ea typeface="Times New Roman" panose="02020603050405020304" pitchFamily="18" charset="0"/>
                <a:cs typeface="Calibri" panose="020F0502020204030204" pitchFamily="34" charset="0"/>
              </a:rPr>
              <a:t>Câu 5. Giống lúa X khi trồng ở đồng bằng Bắc Bộ cho năng suất 8 tấn/ha, ở vùng Trung Bộ cho năng suất 6 tấn/ha, ở đồng bằng sông Cửu Long cho năng suất 10 tấn/ha. Nhận xét nào sau đây là đúng?</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A. Điều kiện khí hậu, thổ nhưỡng,... thay đổi đã làm cho kiểu gene của giống lúa X bị thay đổi theo.</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B. Giống lúa X có nhiều mức phản ứng khác nhau về tính trạng năng suất.</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C. Năng suất thu được ở giống lúa X hoàn toàn do môi trường sống quy định.</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D. Tập hợp tất cả các kiểu hình thu được về năng suất được gọi là mức phản ứng của kiểu gene quy định tính trạng năng suất của giống lúa X.</a:t>
            </a:r>
            <a:endParaRPr lang="vi-VN" sz="2800" kern="1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039110" y="6124106"/>
            <a:ext cx="1831476" cy="461665"/>
          </a:xfrm>
          <a:prstGeom prst="rect">
            <a:avLst/>
          </a:prstGeom>
          <a:noFill/>
        </p:spPr>
        <p:txBody>
          <a:bodyPr wrap="square" lIns="91440" tIns="45720" rIns="91440" bIns="45720">
            <a:spAutoFit/>
          </a:bodyPr>
          <a:lstStyle/>
          <a:p>
            <a:pPr algn="ctr"/>
            <a:r>
              <a:rPr lang="en-US" sz="240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 D</a:t>
            </a:r>
            <a:endParaRPr lang="en-US" sz="2400" b="0" cap="none" spc="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Flowchart: Connector 5"/>
          <p:cNvSpPr/>
          <p:nvPr/>
        </p:nvSpPr>
        <p:spPr>
          <a:xfrm>
            <a:off x="992808" y="5139072"/>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68367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775714" y="1171539"/>
            <a:ext cx="921931" cy="5539792"/>
          </a:xfrm>
          <a:custGeom>
            <a:avLst/>
            <a:gdLst>
              <a:gd name="T0" fmla="*/ 1175879 w 4318"/>
              <a:gd name="T1" fmla="*/ 9237591 h 25939"/>
              <a:gd name="T2" fmla="*/ 1147444 w 4318"/>
              <a:gd name="T3" fmla="*/ 0 h 25939"/>
              <a:gd name="T4" fmla="*/ 1083378 w 4318"/>
              <a:gd name="T5" fmla="*/ 634655 h 25939"/>
              <a:gd name="T6" fmla="*/ 434791 w 4318"/>
              <a:gd name="T7" fmla="*/ 35639 h 25939"/>
              <a:gd name="T8" fmla="*/ 370724 w 4318"/>
              <a:gd name="T9" fmla="*/ 1383065 h 25939"/>
              <a:gd name="T10" fmla="*/ 0 w 4318"/>
              <a:gd name="T11" fmla="*/ 9308868 h 25939"/>
              <a:gd name="T12" fmla="*/ 434791 w 4318"/>
              <a:gd name="T13" fmla="*/ 8745851 h 25939"/>
              <a:gd name="T14" fmla="*/ 1118650 w 4318"/>
              <a:gd name="T15" fmla="*/ 9308868 h 25939"/>
              <a:gd name="T16" fmla="*/ 1517808 w 4318"/>
              <a:gd name="T17" fmla="*/ 9273230 h 25939"/>
              <a:gd name="T18" fmla="*/ 1118650 w 4318"/>
              <a:gd name="T19" fmla="*/ 734371 h 25939"/>
              <a:gd name="T20" fmla="*/ 434791 w 4318"/>
              <a:gd name="T21" fmla="*/ 1076357 h 25939"/>
              <a:gd name="T22" fmla="*/ 1118650 w 4318"/>
              <a:gd name="T23" fmla="*/ 8617696 h 25939"/>
              <a:gd name="T24" fmla="*/ 434791 w 4318"/>
              <a:gd name="T25" fmla="*/ 8275349 h 25939"/>
              <a:gd name="T26" fmla="*/ 1118650 w 4318"/>
              <a:gd name="T27" fmla="*/ 8617696 h 25939"/>
              <a:gd name="T28" fmla="*/ 470423 w 4318"/>
              <a:gd name="T29" fmla="*/ 8182473 h 25939"/>
              <a:gd name="T30" fmla="*/ 1083378 w 4318"/>
              <a:gd name="T31" fmla="*/ 7776409 h 25939"/>
              <a:gd name="T32" fmla="*/ 1118650 w 4318"/>
              <a:gd name="T33" fmla="*/ 7676693 h 25939"/>
              <a:gd name="T34" fmla="*/ 434791 w 4318"/>
              <a:gd name="T35" fmla="*/ 7334347 h 25939"/>
              <a:gd name="T36" fmla="*/ 1118650 w 4318"/>
              <a:gd name="T37" fmla="*/ 7676693 h 25939"/>
              <a:gd name="T38" fmla="*/ 470423 w 4318"/>
              <a:gd name="T39" fmla="*/ 7234631 h 25939"/>
              <a:gd name="T40" fmla="*/ 1083378 w 4318"/>
              <a:gd name="T41" fmla="*/ 6828207 h 25939"/>
              <a:gd name="T42" fmla="*/ 1118650 w 4318"/>
              <a:gd name="T43" fmla="*/ 6735691 h 25939"/>
              <a:gd name="T44" fmla="*/ 434791 w 4318"/>
              <a:gd name="T45" fmla="*/ 6393705 h 25939"/>
              <a:gd name="T46" fmla="*/ 1118650 w 4318"/>
              <a:gd name="T47" fmla="*/ 6735691 h 25939"/>
              <a:gd name="T48" fmla="*/ 470423 w 4318"/>
              <a:gd name="T49" fmla="*/ 6293629 h 25939"/>
              <a:gd name="T50" fmla="*/ 1083378 w 4318"/>
              <a:gd name="T51" fmla="*/ 5887565 h 25939"/>
              <a:gd name="T52" fmla="*/ 1118650 w 4318"/>
              <a:gd name="T53" fmla="*/ 5787489 h 25939"/>
              <a:gd name="T54" fmla="*/ 434791 w 4318"/>
              <a:gd name="T55" fmla="*/ 5445502 h 25939"/>
              <a:gd name="T56" fmla="*/ 1118650 w 4318"/>
              <a:gd name="T57" fmla="*/ 5787489 h 25939"/>
              <a:gd name="T58" fmla="*/ 470423 w 4318"/>
              <a:gd name="T59" fmla="*/ 5352986 h 25939"/>
              <a:gd name="T60" fmla="*/ 1083378 w 4318"/>
              <a:gd name="T61" fmla="*/ 4946562 h 25939"/>
              <a:gd name="T62" fmla="*/ 1118650 w 4318"/>
              <a:gd name="T63" fmla="*/ 4846846 h 25939"/>
              <a:gd name="T64" fmla="*/ 434791 w 4318"/>
              <a:gd name="T65" fmla="*/ 4504860 h 25939"/>
              <a:gd name="T66" fmla="*/ 1118650 w 4318"/>
              <a:gd name="T67" fmla="*/ 4846846 h 25939"/>
              <a:gd name="T68" fmla="*/ 470423 w 4318"/>
              <a:gd name="T69" fmla="*/ 4412344 h 25939"/>
              <a:gd name="T70" fmla="*/ 1083378 w 4318"/>
              <a:gd name="T71" fmla="*/ 3999080 h 25939"/>
              <a:gd name="T72" fmla="*/ 1118650 w 4318"/>
              <a:gd name="T73" fmla="*/ 3906204 h 25939"/>
              <a:gd name="T74" fmla="*/ 434791 w 4318"/>
              <a:gd name="T75" fmla="*/ 3563858 h 25939"/>
              <a:gd name="T76" fmla="*/ 1118650 w 4318"/>
              <a:gd name="T77" fmla="*/ 3906204 h 25939"/>
              <a:gd name="T78" fmla="*/ 470423 w 4318"/>
              <a:gd name="T79" fmla="*/ 3464502 h 25939"/>
              <a:gd name="T80" fmla="*/ 1083378 w 4318"/>
              <a:gd name="T81" fmla="*/ 3058078 h 25939"/>
              <a:gd name="T82" fmla="*/ 1118650 w 4318"/>
              <a:gd name="T83" fmla="*/ 2965202 h 25939"/>
              <a:gd name="T84" fmla="*/ 434791 w 4318"/>
              <a:gd name="T85" fmla="*/ 2623215 h 25939"/>
              <a:gd name="T86" fmla="*/ 1118650 w 4318"/>
              <a:gd name="T87" fmla="*/ 2965202 h 25939"/>
              <a:gd name="T88" fmla="*/ 470423 w 4318"/>
              <a:gd name="T89" fmla="*/ 2523499 h 25939"/>
              <a:gd name="T90" fmla="*/ 1083378 w 4318"/>
              <a:gd name="T91" fmla="*/ 2117075 h 25939"/>
              <a:gd name="T92" fmla="*/ 1118650 w 4318"/>
              <a:gd name="T93" fmla="*/ 2017359 h 25939"/>
              <a:gd name="T94" fmla="*/ 434791 w 4318"/>
              <a:gd name="T95" fmla="*/ 1675013 h 25939"/>
              <a:gd name="T96" fmla="*/ 1118650 w 4318"/>
              <a:gd name="T97" fmla="*/ 2017359 h 25939"/>
              <a:gd name="T98" fmla="*/ 470423 w 4318"/>
              <a:gd name="T99" fmla="*/ 1582497 h 25939"/>
              <a:gd name="T100" fmla="*/ 470423 w 4318"/>
              <a:gd name="T101" fmla="*/ 1176073 h 25939"/>
              <a:gd name="T102" fmla="*/ 1118650 w 4318"/>
              <a:gd name="T103" fmla="*/ 1546858 h 25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chemeClr val="accent1"/>
          </a:solidFill>
          <a:ln>
            <a:noFill/>
          </a:ln>
          <a:effectLst/>
        </p:spPr>
        <p:txBody>
          <a:bodyPr wrap="none" anchor="ctr"/>
          <a:lstStyle/>
          <a:p>
            <a:endParaRPr lang="zh-CN" altLang="en-US" sz="3199"/>
          </a:p>
        </p:txBody>
      </p:sp>
      <p:grpSp>
        <p:nvGrpSpPr>
          <p:cNvPr id="3" name="组合 2"/>
          <p:cNvGrpSpPr/>
          <p:nvPr/>
        </p:nvGrpSpPr>
        <p:grpSpPr>
          <a:xfrm>
            <a:off x="951155" y="1882246"/>
            <a:ext cx="1825122" cy="2744650"/>
            <a:chOff x="1323437" y="1292240"/>
            <a:chExt cx="1575993" cy="2370006"/>
          </a:xfrm>
        </p:grpSpPr>
        <p:sp>
          <p:nvSpPr>
            <p:cNvPr id="4" name="Freeform 2"/>
            <p:cNvSpPr>
              <a:spLocks noChangeArrowheads="1"/>
            </p:cNvSpPr>
            <p:nvPr/>
          </p:nvSpPr>
          <p:spPr bwMode="auto">
            <a:xfrm>
              <a:off x="1323437" y="1329066"/>
              <a:ext cx="1131671" cy="2333180"/>
            </a:xfrm>
            <a:custGeom>
              <a:avLst/>
              <a:gdLst>
                <a:gd name="T0" fmla="*/ 1988522 w 6099"/>
                <a:gd name="T1" fmla="*/ 1211674 h 12573"/>
                <a:gd name="T2" fmla="*/ 1988522 w 6099"/>
                <a:gd name="T3" fmla="*/ 1211674 h 12573"/>
                <a:gd name="T4" fmla="*/ 1753096 w 6099"/>
                <a:gd name="T5" fmla="*/ 1247312 h 12573"/>
                <a:gd name="T6" fmla="*/ 727157 w 6099"/>
                <a:gd name="T7" fmla="*/ 50036 h 12573"/>
                <a:gd name="T8" fmla="*/ 556167 w 6099"/>
                <a:gd name="T9" fmla="*/ 35637 h 12573"/>
                <a:gd name="T10" fmla="*/ 548967 w 6099"/>
                <a:gd name="T11" fmla="*/ 206985 h 12573"/>
                <a:gd name="T12" fmla="*/ 1518030 w 6099"/>
                <a:gd name="T13" fmla="*/ 1332986 h 12573"/>
                <a:gd name="T14" fmla="*/ 1061937 w 6099"/>
                <a:gd name="T15" fmla="*/ 1218874 h 12573"/>
                <a:gd name="T16" fmla="*/ 684319 w 6099"/>
                <a:gd name="T17" fmla="*/ 641475 h 12573"/>
                <a:gd name="T18" fmla="*/ 520169 w 6099"/>
                <a:gd name="T19" fmla="*/ 605837 h 12573"/>
                <a:gd name="T20" fmla="*/ 484891 w 6099"/>
                <a:gd name="T21" fmla="*/ 769626 h 12573"/>
                <a:gd name="T22" fmla="*/ 890947 w 6099"/>
                <a:gd name="T23" fmla="*/ 1382662 h 12573"/>
                <a:gd name="T24" fmla="*/ 955383 w 6099"/>
                <a:gd name="T25" fmla="*/ 1432699 h 12573"/>
                <a:gd name="T26" fmla="*/ 1589306 w 6099"/>
                <a:gd name="T27" fmla="*/ 1589648 h 12573"/>
                <a:gd name="T28" fmla="*/ 1339841 w 6099"/>
                <a:gd name="T29" fmla="*/ 2337675 h 12573"/>
                <a:gd name="T30" fmla="*/ 748396 w 6099"/>
                <a:gd name="T31" fmla="*/ 2002898 h 12573"/>
                <a:gd name="T32" fmla="*/ 584605 w 6099"/>
                <a:gd name="T33" fmla="*/ 2038536 h 12573"/>
                <a:gd name="T34" fmla="*/ 35638 w 6099"/>
                <a:gd name="T35" fmla="*/ 2822200 h 12573"/>
                <a:gd name="T36" fmla="*/ 64076 w 6099"/>
                <a:gd name="T37" fmla="*/ 3000388 h 12573"/>
                <a:gd name="T38" fmla="*/ 242626 w 6099"/>
                <a:gd name="T39" fmla="*/ 2971950 h 12573"/>
                <a:gd name="T40" fmla="*/ 719957 w 6099"/>
                <a:gd name="T41" fmla="*/ 2273599 h 12573"/>
                <a:gd name="T42" fmla="*/ 1261365 w 6099"/>
                <a:gd name="T43" fmla="*/ 2580298 h 12573"/>
                <a:gd name="T44" fmla="*/ 1254166 w 6099"/>
                <a:gd name="T45" fmla="*/ 2608736 h 12573"/>
                <a:gd name="T46" fmla="*/ 1275764 w 6099"/>
                <a:gd name="T47" fmla="*/ 2815001 h 12573"/>
                <a:gd name="T48" fmla="*/ 442054 w 6099"/>
                <a:gd name="T49" fmla="*/ 4340573 h 12573"/>
                <a:gd name="T50" fmla="*/ 491731 w 6099"/>
                <a:gd name="T51" fmla="*/ 4504362 h 12573"/>
                <a:gd name="T52" fmla="*/ 548967 w 6099"/>
                <a:gd name="T53" fmla="*/ 4525600 h 12573"/>
                <a:gd name="T54" fmla="*/ 662721 w 6099"/>
                <a:gd name="T55" fmla="*/ 4454685 h 12573"/>
                <a:gd name="T56" fmla="*/ 1489232 w 6099"/>
                <a:gd name="T57" fmla="*/ 2943152 h 12573"/>
                <a:gd name="T58" fmla="*/ 1496791 w 6099"/>
                <a:gd name="T59" fmla="*/ 2943152 h 12573"/>
                <a:gd name="T60" fmla="*/ 1738697 w 6099"/>
                <a:gd name="T61" fmla="*/ 2772524 h 12573"/>
                <a:gd name="T62" fmla="*/ 2152313 w 6099"/>
                <a:gd name="T63" fmla="*/ 1539611 h 12573"/>
                <a:gd name="T64" fmla="*/ 1988522 w 6099"/>
                <a:gd name="T65" fmla="*/ 1211674 h 1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rgbClr val="7F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5" name="Freeform 3"/>
            <p:cNvSpPr>
              <a:spLocks noChangeArrowheads="1"/>
            </p:cNvSpPr>
            <p:nvPr/>
          </p:nvSpPr>
          <p:spPr bwMode="auto">
            <a:xfrm>
              <a:off x="2009968" y="1402720"/>
              <a:ext cx="805181" cy="842105"/>
            </a:xfrm>
            <a:custGeom>
              <a:avLst/>
              <a:gdLst>
                <a:gd name="T0" fmla="*/ 492005 w 4337"/>
                <a:gd name="T1" fmla="*/ 285221 h 4536"/>
                <a:gd name="T2" fmla="*/ 492005 w 4337"/>
                <a:gd name="T3" fmla="*/ 285221 h 4536"/>
                <a:gd name="T4" fmla="*/ 499209 w 4337"/>
                <a:gd name="T5" fmla="*/ 285221 h 4536"/>
                <a:gd name="T6" fmla="*/ 527663 w 4337"/>
                <a:gd name="T7" fmla="*/ 242365 h 4536"/>
                <a:gd name="T8" fmla="*/ 1283680 w 4337"/>
                <a:gd name="T9" fmla="*/ 199510 h 4536"/>
                <a:gd name="T10" fmla="*/ 1369403 w 4337"/>
                <a:gd name="T11" fmla="*/ 991069 h 4536"/>
                <a:gd name="T12" fmla="*/ 0 w 4337"/>
                <a:gd name="T13" fmla="*/ 848459 h 4536"/>
                <a:gd name="T14" fmla="*/ 221150 w 4337"/>
                <a:gd name="T15" fmla="*/ 591689 h 4536"/>
                <a:gd name="T16" fmla="*/ 64112 w 4337"/>
                <a:gd name="T17" fmla="*/ 456281 h 4536"/>
                <a:gd name="T18" fmla="*/ 492005 w 4337"/>
                <a:gd name="T19" fmla="*/ 285221 h 4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6" name="Freeform 4"/>
            <p:cNvSpPr>
              <a:spLocks noChangeArrowheads="1"/>
            </p:cNvSpPr>
            <p:nvPr/>
          </p:nvSpPr>
          <p:spPr bwMode="auto">
            <a:xfrm>
              <a:off x="2377372" y="1292240"/>
              <a:ext cx="522058" cy="801186"/>
            </a:xfrm>
            <a:custGeom>
              <a:avLst/>
              <a:gdLst>
                <a:gd name="T0" fmla="*/ 135427 w 2812"/>
                <a:gd name="T1" fmla="*/ 834142 h 4317"/>
                <a:gd name="T2" fmla="*/ 135427 w 2812"/>
                <a:gd name="T3" fmla="*/ 834142 h 4317"/>
                <a:gd name="T4" fmla="*/ 249604 w 2812"/>
                <a:gd name="T5" fmla="*/ 441732 h 4317"/>
                <a:gd name="T6" fmla="*/ 121020 w 2812"/>
                <a:gd name="T7" fmla="*/ 0 h 4317"/>
                <a:gd name="T8" fmla="*/ 363781 w 2812"/>
                <a:gd name="T9" fmla="*/ 213846 h 4317"/>
                <a:gd name="T10" fmla="*/ 820128 w 2812"/>
                <a:gd name="T11" fmla="*/ 1097669 h 4317"/>
                <a:gd name="T12" fmla="*/ 171085 w 2812"/>
                <a:gd name="T13" fmla="*/ 1553801 h 4317"/>
                <a:gd name="T14" fmla="*/ 242401 w 2812"/>
                <a:gd name="T15" fmla="*/ 1147710 h 4317"/>
                <a:gd name="T16" fmla="*/ 356577 w 2812"/>
                <a:gd name="T17" fmla="*/ 905424 h 4317"/>
                <a:gd name="T18" fmla="*/ 135427 w 2812"/>
                <a:gd name="T19" fmla="*/ 1012347 h 4317"/>
                <a:gd name="T20" fmla="*/ 7204 w 2812"/>
                <a:gd name="T21" fmla="*/ 926664 h 4317"/>
                <a:gd name="T22" fmla="*/ 135427 w 2812"/>
                <a:gd name="T23" fmla="*/ 834142 h 4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7" name="Freeform 5"/>
            <p:cNvSpPr>
              <a:spLocks noChangeArrowheads="1"/>
            </p:cNvSpPr>
            <p:nvPr/>
          </p:nvSpPr>
          <p:spPr bwMode="auto">
            <a:xfrm>
              <a:off x="2270996" y="1612223"/>
              <a:ext cx="51552" cy="51558"/>
            </a:xfrm>
            <a:custGeom>
              <a:avLst/>
              <a:gdLst>
                <a:gd name="T0" fmla="*/ 28421 w 278"/>
                <a:gd name="T1" fmla="*/ 7195 h 278"/>
                <a:gd name="T2" fmla="*/ 28421 w 278"/>
                <a:gd name="T3" fmla="*/ 7195 h 278"/>
                <a:gd name="T4" fmla="*/ 7195 w 278"/>
                <a:gd name="T5" fmla="*/ 71232 h 278"/>
                <a:gd name="T6" fmla="*/ 71232 w 278"/>
                <a:gd name="T7" fmla="*/ 85623 h 278"/>
                <a:gd name="T8" fmla="*/ 85623 w 278"/>
                <a:gd name="T9" fmla="*/ 28421 h 278"/>
                <a:gd name="T10" fmla="*/ 28421 w 278"/>
                <a:gd name="T11" fmla="*/ 7195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8" name="Freeform 6"/>
            <p:cNvSpPr>
              <a:spLocks noChangeArrowheads="1"/>
            </p:cNvSpPr>
            <p:nvPr/>
          </p:nvSpPr>
          <p:spPr bwMode="auto">
            <a:xfrm>
              <a:off x="2288999" y="1560667"/>
              <a:ext cx="84282" cy="85111"/>
            </a:xfrm>
            <a:custGeom>
              <a:avLst/>
              <a:gdLst>
                <a:gd name="T0" fmla="*/ 13985 w 456"/>
                <a:gd name="T1" fmla="*/ 7225 h 457"/>
                <a:gd name="T2" fmla="*/ 13985 w 456"/>
                <a:gd name="T3" fmla="*/ 7225 h 457"/>
                <a:gd name="T4" fmla="*/ 6813 w 456"/>
                <a:gd name="T5" fmla="*/ 35766 h 457"/>
                <a:gd name="T6" fmla="*/ 120483 w 456"/>
                <a:gd name="T7" fmla="*/ 157513 h 457"/>
                <a:gd name="T8" fmla="*/ 148811 w 456"/>
                <a:gd name="T9" fmla="*/ 157513 h 457"/>
                <a:gd name="T10" fmla="*/ 148811 w 456"/>
                <a:gd name="T11" fmla="*/ 157513 h 457"/>
                <a:gd name="T12" fmla="*/ 155983 w 456"/>
                <a:gd name="T13" fmla="*/ 128973 h 457"/>
                <a:gd name="T14" fmla="*/ 42313 w 456"/>
                <a:gd name="T15" fmla="*/ 7225 h 457"/>
                <a:gd name="T16" fmla="*/ 13985 w 456"/>
                <a:gd name="T17" fmla="*/ 7225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9" name="Freeform 7"/>
            <p:cNvSpPr>
              <a:spLocks noChangeArrowheads="1"/>
            </p:cNvSpPr>
            <p:nvPr/>
          </p:nvSpPr>
          <p:spPr bwMode="auto">
            <a:xfrm>
              <a:off x="2090979" y="1725978"/>
              <a:ext cx="113740" cy="70380"/>
            </a:xfrm>
            <a:custGeom>
              <a:avLst/>
              <a:gdLst>
                <a:gd name="T0" fmla="*/ 220304 w 615"/>
                <a:gd name="T1" fmla="*/ 114493 h 378"/>
                <a:gd name="T2" fmla="*/ 220304 w 615"/>
                <a:gd name="T3" fmla="*/ 114493 h 378"/>
                <a:gd name="T4" fmla="*/ 199135 w 615"/>
                <a:gd name="T5" fmla="*/ 93184 h 378"/>
                <a:gd name="T6" fmla="*/ 35880 w 615"/>
                <a:gd name="T7" fmla="*/ 0 h 378"/>
                <a:gd name="T8" fmla="*/ 0 w 615"/>
                <a:gd name="T9" fmla="*/ 36118 h 378"/>
                <a:gd name="T10" fmla="*/ 14352 w 615"/>
                <a:gd name="T11" fmla="*/ 50204 h 378"/>
                <a:gd name="T12" fmla="*/ 191959 w 615"/>
                <a:gd name="T13" fmla="*/ 136164 h 378"/>
                <a:gd name="T14" fmla="*/ 220304 w 615"/>
                <a:gd name="T15" fmla="*/ 114493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grpSp>
      <p:sp>
        <p:nvSpPr>
          <p:cNvPr id="11" name="TextBox 10"/>
          <p:cNvSpPr txBox="1"/>
          <p:nvPr/>
        </p:nvSpPr>
        <p:spPr>
          <a:xfrm>
            <a:off x="2654429" y="1006914"/>
            <a:ext cx="9003492" cy="1384970"/>
          </a:xfrm>
          <a:prstGeom prst="rect">
            <a:avLst/>
          </a:prstGeom>
          <a:noFill/>
        </p:spPr>
        <p:txBody>
          <a:bodyPr wrap="square" lIns="91416" tIns="45708" rIns="91416" bIns="45708" rtlCol="0">
            <a:spAutoFit/>
          </a:bodyPr>
          <a:lstStyle/>
          <a:p>
            <a:r>
              <a:rPr lang="vi-VN" sz="2800" b="1" dirty="0">
                <a:solidFill>
                  <a:srgbClr val="02438C"/>
                </a:solidFill>
                <a:latin typeface="Calibri" panose="020F0502020204030204" pitchFamily="34" charset="0"/>
                <a:cs typeface="Calibri" panose="020F0502020204030204" pitchFamily="34" charset="0"/>
              </a:rPr>
              <a:t>Trong sản xuất nông nghiệp, bên cạnh những biện pháp kĩ thuật chăm sóc, người ta còn sử dụng biện pháp nào để nâng cao chất lượng giống vật nuôi, cây trồng. Giải thích.</a:t>
            </a:r>
            <a:endParaRPr lang="en-US" sz="2800" b="1" dirty="0">
              <a:solidFill>
                <a:srgbClr val="02438C"/>
              </a:solidFill>
              <a:latin typeface="Calibri" panose="020F0502020204030204" pitchFamily="34" charset="0"/>
              <a:cs typeface="Calibri" panose="020F0502020204030204" pitchFamily="34" charset="0"/>
            </a:endParaRPr>
          </a:p>
        </p:txBody>
      </p:sp>
      <p:sp>
        <p:nvSpPr>
          <p:cNvPr id="12" name="TextBox 11"/>
          <p:cNvSpPr txBox="1"/>
          <p:nvPr/>
        </p:nvSpPr>
        <p:spPr>
          <a:xfrm>
            <a:off x="2325208" y="2601809"/>
            <a:ext cx="9355102" cy="3881679"/>
          </a:xfrm>
          <a:prstGeom prst="rect">
            <a:avLst/>
          </a:prstGeom>
          <a:noFill/>
        </p:spPr>
        <p:txBody>
          <a:bodyPr wrap="square" lIns="91416" tIns="45708" rIns="91416" bIns="45708" rtlCol="0">
            <a:spAutoFit/>
          </a:bodyPr>
          <a:lstStyle/>
          <a:p>
            <a:pPr>
              <a:lnSpc>
                <a:spcPct val="130000"/>
              </a:lnSpc>
            </a:pPr>
            <a:r>
              <a:rPr lang="vi-VN" sz="3200" dirty="0">
                <a:latin typeface="Calibri" panose="020F0502020204030204" pitchFamily="34" charset="0"/>
                <a:cs typeface="Calibri" panose="020F0502020204030204" pitchFamily="34" charset="0"/>
              </a:rPr>
              <a:t>- Trong sản xuất nông nghiệp, bên cạnh những biện pháp kĩ thuật chăm sóc, người ta còn sử dụng biện pháp cải tạo giống bằng kĩ thuật chuyển gen, công nghệ tế bào, gây đột biến để nâng cao chất lượng giống vật nuôi, cây trồng. Vì chất lượng sản phẩm là kiểu hình, là kết qủa của sự tương tác kiểu gen với môi trường.</a:t>
            </a:r>
            <a:endParaRPr lang="zh-CN" altLang="en-US" sz="3200" dirty="0">
              <a:latin typeface="Calibri" panose="020F0502020204030204" pitchFamily="34" charset="0"/>
              <a:ea typeface="微软雅黑" pitchFamily="34" charset="-122"/>
              <a:cs typeface="Calibri" panose="020F0502020204030204" pitchFamily="34" charset="0"/>
            </a:endParaRPr>
          </a:p>
        </p:txBody>
      </p:sp>
      <p:sp>
        <p:nvSpPr>
          <p:cNvPr id="15" name="标题 14"/>
          <p:cNvSpPr>
            <a:spLocks noGrp="1"/>
          </p:cNvSpPr>
          <p:nvPr>
            <p:ph type="title"/>
          </p:nvPr>
        </p:nvSpPr>
        <p:spPr>
          <a:xfrm>
            <a:off x="4430997" y="374512"/>
            <a:ext cx="2725178" cy="632402"/>
          </a:xfrm>
        </p:spPr>
        <p:txBody>
          <a:bodyPr>
            <a:noAutofit/>
          </a:bodyPr>
          <a:lstStyle/>
          <a:p>
            <a:r>
              <a:rPr lang="vi-VN" altLang="zh-CN" sz="4000">
                <a:solidFill>
                  <a:srgbClr val="C00000"/>
                </a:solidFill>
                <a:latin typeface="Calibri" panose="020F0502020204030204" pitchFamily="34" charset="0"/>
                <a:cs typeface="Calibri" panose="020F0502020204030204" pitchFamily="34" charset="0"/>
              </a:rPr>
              <a:t>VẬN DỤNG</a:t>
            </a:r>
            <a:endParaRPr lang="zh-CN" altLang="en-US"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926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14:presetBounceEnd="4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1"/>
          <p:cNvSpPr txBox="1"/>
          <p:nvPr/>
        </p:nvSpPr>
        <p:spPr bwMode="auto">
          <a:xfrm>
            <a:off x="4626357" y="4143627"/>
            <a:ext cx="31389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vi-VN" altLang="zh-CN" sz="4400" b="1" dirty="0">
                <a:solidFill>
                  <a:srgbClr val="FF0000"/>
                </a:solidFill>
                <a:latin typeface="Times New Roman" panose="02020603050405020304" pitchFamily="18" charset="0"/>
                <a:cs typeface="Times New Roman" panose="02020603050405020304" pitchFamily="18" charset="0"/>
              </a:rPr>
              <a:t>CHÀO TẠM BIỆT</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0" name="TextBox 37"/>
          <p:cNvSpPr txBox="1"/>
          <p:nvPr/>
        </p:nvSpPr>
        <p:spPr>
          <a:xfrm>
            <a:off x="1663263" y="1416526"/>
            <a:ext cx="9065172" cy="1323439"/>
          </a:xfrm>
          <a:prstGeom prst="rect">
            <a:avLst/>
          </a:prstGeom>
          <a:noFill/>
        </p:spPr>
        <p:txBody>
          <a:bodyPr wrap="square" lIns="0" rIns="0" rtlCol="0">
            <a:spAutoFit/>
          </a:bodyPr>
          <a:lstStyle/>
          <a:p>
            <a:pPr algn="ctr"/>
            <a:r>
              <a:rPr lang="vi-VN" altLang="zh-CN" sz="4000" b="1" dirty="0">
                <a:solidFill>
                  <a:srgbClr val="07443C"/>
                </a:solidFill>
                <a:latin typeface="Times New Roman" panose="02020603050405020304" pitchFamily="18" charset="0"/>
                <a:cs typeface="Times New Roman" panose="02020603050405020304" pitchFamily="18" charset="0"/>
              </a:rPr>
              <a:t>CHÚC CÁC EM </a:t>
            </a:r>
          </a:p>
          <a:p>
            <a:pPr algn="ctr"/>
            <a:r>
              <a:rPr lang="vi-VN" altLang="zh-CN" sz="4000" b="1" dirty="0">
                <a:solidFill>
                  <a:srgbClr val="07443C"/>
                </a:solidFill>
                <a:latin typeface="Times New Roman" panose="02020603050405020304" pitchFamily="18" charset="0"/>
                <a:cs typeface="Times New Roman" panose="02020603050405020304" pitchFamily="18" charset="0"/>
              </a:rPr>
              <a:t>MỘT NGÀY VUI VẺ</a:t>
            </a:r>
            <a:endParaRPr lang="zh-CN" altLang="en-US" sz="4000" b="1" dirty="0">
              <a:solidFill>
                <a:srgbClr val="07443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11607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29" y="405594"/>
            <a:ext cx="7962395" cy="830997"/>
          </a:xfrm>
          <a:prstGeom prst="rect">
            <a:avLst/>
          </a:prstGeom>
          <a:noFill/>
        </p:spPr>
        <p:txBody>
          <a:bodyPr wrap="square" lIns="91440" tIns="45720" rIns="91440" bIns="45720">
            <a:spAutoFit/>
          </a:bodyPr>
          <a:lstStyle/>
          <a:p>
            <a:pPr algn="ctr"/>
            <a:r>
              <a:rPr lang="en-US" sz="4800" b="1" dirty="0">
                <a:ln w="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KHỞI ĐỘNG</a:t>
            </a:r>
            <a:endPar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Hình ảnh 2" descr="Cây phù dung (Hibiscus mutabilis) với sắc hoa thay đổi liên tục (buổi sáng hoa nở màu (ảnh 1)">
            <a:extLst>
              <a:ext uri="{FF2B5EF4-FFF2-40B4-BE49-F238E27FC236}">
                <a16:creationId xmlns:a16="http://schemas.microsoft.com/office/drawing/2014/main" id="{F626682D-77E5-4DBE-8620-17424650B4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0991" y="1236591"/>
            <a:ext cx="9382539" cy="4342574"/>
          </a:xfrm>
          <a:prstGeom prst="rect">
            <a:avLst/>
          </a:prstGeom>
          <a:noFill/>
          <a:ln>
            <a:noFill/>
          </a:ln>
        </p:spPr>
      </p:pic>
    </p:spTree>
    <p:extLst>
      <p:ext uri="{BB962C8B-B14F-4D97-AF65-F5344CB8AC3E}">
        <p14:creationId xmlns:p14="http://schemas.microsoft.com/office/powerpoint/2010/main" val="24519068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BDC3F-72B6-4BC3-871F-D6915819513D}"/>
              </a:ext>
            </a:extLst>
          </p:cNvPr>
          <p:cNvSpPr txBox="1"/>
          <p:nvPr/>
        </p:nvSpPr>
        <p:spPr>
          <a:xfrm>
            <a:off x="1524000" y="344144"/>
            <a:ext cx="8574157" cy="3230628"/>
          </a:xfrm>
          <a:prstGeom prst="rect">
            <a:avLst/>
          </a:prstGeom>
          <a:noFill/>
        </p:spPr>
        <p:txBody>
          <a:bodyPr wrap="square">
            <a:spAutoFit/>
          </a:bodyPr>
          <a:lstStyle/>
          <a:p>
            <a:pPr marL="0" marR="0" algn="just">
              <a:lnSpc>
                <a:spcPct val="107000"/>
              </a:lnSpc>
              <a:spcBef>
                <a:spcPts val="0"/>
              </a:spcBef>
              <a:spcAft>
                <a:spcPts val="300"/>
              </a:spcAft>
              <a:tabLst>
                <a:tab pos="2114550" algn="l"/>
              </a:tabLst>
            </a:pPr>
            <a:r>
              <a:rPr lang="vi-VN" sz="3200" i="1" dirty="0">
                <a:effectLst/>
                <a:latin typeface="Calibri" panose="020F0502020204030204" pitchFamily="34" charset="0"/>
                <a:ea typeface="Times New Roman" panose="02020603050405020304" pitchFamily="18" charset="0"/>
                <a:cs typeface="Calibri" panose="020F0502020204030204" pitchFamily="34" charset="0"/>
              </a:rPr>
              <a:t>Cây phù dung (Hibiscus mutabilis) với sắc hoa thay đổi liên tục (buổi sáng hoa nở màu trắng, đến trưa sẽ chuyển sang màu hồng và buổi tối lại đổi thành màu đỏ sẫm) đã tạo nên sự độc đáo và sức hút vô cùng kì lạ. Nguyên nhân nào đã giúp hoa phù dung có khả năng chuyển màu độc đáo đến vậy?</a:t>
            </a:r>
            <a:r>
              <a:rPr lang="vi-VN"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Hình ảnh 2" descr="Cây phù dung (Hibiscus mutabilis) với sắc hoa thay đổi liên tục (buổi sáng hoa nở màu (ảnh 1)">
            <a:extLst>
              <a:ext uri="{FF2B5EF4-FFF2-40B4-BE49-F238E27FC236}">
                <a16:creationId xmlns:a16="http://schemas.microsoft.com/office/drawing/2014/main" id="{87B92F5F-6CC2-4AAB-B2C9-57DDBA3A5E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3391" y="3574772"/>
            <a:ext cx="8945217" cy="3004931"/>
          </a:xfrm>
          <a:prstGeom prst="rect">
            <a:avLst/>
          </a:prstGeom>
          <a:noFill/>
          <a:ln>
            <a:noFill/>
          </a:ln>
        </p:spPr>
      </p:pic>
    </p:spTree>
    <p:extLst>
      <p:ext uri="{BB962C8B-B14F-4D97-AF65-F5344CB8AC3E}">
        <p14:creationId xmlns:p14="http://schemas.microsoft.com/office/powerpoint/2010/main" val="16137049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0614" y="2176354"/>
            <a:ext cx="9510660" cy="1216778"/>
            <a:chOff x="3736647" y="-8136"/>
            <a:chExt cx="7963258" cy="711291"/>
          </a:xfrm>
        </p:grpSpPr>
        <p:sp>
          <p:nvSpPr>
            <p:cNvPr id="15" name="Freeform 14"/>
            <p:cNvSpPr/>
            <p:nvPr/>
          </p:nvSpPr>
          <p:spPr>
            <a:xfrm>
              <a:off x="4987001" y="-8136"/>
              <a:ext cx="6712904" cy="71129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en-US" sz="4000" b="1" dirty="0">
                  <a:solidFill>
                    <a:srgbClr val="3333FF"/>
                  </a:solidFill>
                  <a:latin typeface="Calibri" panose="020F0502020204030204" pitchFamily="34" charset="0"/>
                  <a:cs typeface="Calibri" panose="020F0502020204030204" pitchFamily="34" charset="0"/>
                </a:rPr>
                <a:t> </a:t>
              </a:r>
              <a:r>
                <a:rPr lang="vi-VN" sz="4000" b="1" dirty="0">
                  <a:solidFill>
                    <a:srgbClr val="0000FF"/>
                  </a:solidFill>
                  <a:latin typeface="Calibri" panose="020F0502020204030204" pitchFamily="34" charset="0"/>
                  <a:cs typeface="Calibri" panose="020F0502020204030204" pitchFamily="34" charset="0"/>
                </a:rPr>
                <a:t>TÌM HIỂU SỰ TƯƠNG TÁC GIỮA KIỂU GENE VÀ MÔI TRƯỜNG</a:t>
              </a:r>
              <a:endParaRPr lang="en-US" sz="4000" b="1" kern="1200" dirty="0">
                <a:solidFill>
                  <a:srgbClr val="0000FF"/>
                </a:solidFill>
                <a:latin typeface="Calibri" panose="020F0502020204030204" pitchFamily="34" charset="0"/>
                <a:cs typeface="Calibri" panose="020F0502020204030204" pitchFamily="34" charset="0"/>
              </a:endParaRPr>
            </a:p>
          </p:txBody>
        </p:sp>
        <p:sp>
          <p:nvSpPr>
            <p:cNvPr id="16" name="Freeform 15"/>
            <p:cNvSpPr/>
            <p:nvPr/>
          </p:nvSpPr>
          <p:spPr>
            <a:xfrm>
              <a:off x="3736647" y="83800"/>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dirty="0">
                  <a:solidFill>
                    <a:srgbClr val="FFFF00"/>
                  </a:solidFill>
                  <a:latin typeface="Calibri" panose="020F0502020204030204" pitchFamily="34" charset="0"/>
                  <a:cs typeface="Calibri" panose="020F0502020204030204" pitchFamily="34" charset="0"/>
                </a:rPr>
                <a:t>I</a:t>
              </a:r>
            </a:p>
          </p:txBody>
        </p:sp>
        <p:cxnSp>
          <p:nvCxnSpPr>
            <p:cNvPr id="29" name="Straight Connector 28"/>
            <p:cNvCxnSpPr/>
            <p:nvPr/>
          </p:nvCxnSpPr>
          <p:spPr>
            <a:xfrm>
              <a:off x="4323420" y="381426"/>
              <a:ext cx="66358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134766" y="3787612"/>
            <a:ext cx="9518637" cy="846805"/>
            <a:chOff x="3724120" y="1006687"/>
            <a:chExt cx="7316986" cy="630125"/>
          </a:xfrm>
        </p:grpSpPr>
        <p:sp>
          <p:nvSpPr>
            <p:cNvPr id="18" name="Freeform 17"/>
            <p:cNvSpPr/>
            <p:nvPr/>
          </p:nvSpPr>
          <p:spPr>
            <a:xfrm>
              <a:off x="4884562" y="1006687"/>
              <a:ext cx="6156544" cy="54373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19" name="Freeform 18"/>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a:t>
              </a:r>
            </a:p>
          </p:txBody>
        </p:sp>
        <p:cxnSp>
          <p:nvCxnSpPr>
            <p:cNvPr id="30" name="Straight Connector 29"/>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3" name="Flowchart: Alternate Process 42"/>
          <p:cNvSpPr/>
          <p:nvPr/>
        </p:nvSpPr>
        <p:spPr>
          <a:xfrm>
            <a:off x="3420248" y="389889"/>
            <a:ext cx="8009023" cy="1554143"/>
          </a:xfrm>
          <a:prstGeom prst="flowChartAlternateProcess">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4" name="TextBox 43"/>
          <p:cNvSpPr txBox="1"/>
          <p:nvPr/>
        </p:nvSpPr>
        <p:spPr>
          <a:xfrm>
            <a:off x="3253442" y="497392"/>
            <a:ext cx="8399961" cy="1323439"/>
          </a:xfrm>
          <a:prstGeom prst="rect">
            <a:avLst/>
          </a:prstGeom>
          <a:noFill/>
        </p:spPr>
        <p:txBody>
          <a:bodyPr wrap="square" rtlCol="0">
            <a:spAutoFit/>
          </a:bodyPr>
          <a:lstStyle/>
          <a:p>
            <a:pPr algn="ct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MỐI QUAN </a:t>
            </a:r>
            <a:r>
              <a:rPr lang="en-US"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HỆ</a:t>
            </a: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GIỮA KIỂU GENE, KIỂU HÌNH VÀ MÔI TRƯỜNG BÊN TRONG</a:t>
            </a:r>
          </a:p>
        </p:txBody>
      </p:sp>
      <p:grpSp>
        <p:nvGrpSpPr>
          <p:cNvPr id="47" name="Group 46"/>
          <p:cNvGrpSpPr/>
          <p:nvPr/>
        </p:nvGrpSpPr>
        <p:grpSpPr>
          <a:xfrm>
            <a:off x="847786" y="441183"/>
            <a:ext cx="2460163" cy="1391314"/>
            <a:chOff x="-138688" y="231814"/>
            <a:chExt cx="2908965" cy="1288233"/>
          </a:xfrm>
        </p:grpSpPr>
        <p:sp>
          <p:nvSpPr>
            <p:cNvPr id="45" name="Oval 44"/>
            <p:cNvSpPr/>
            <p:nvPr/>
          </p:nvSpPr>
          <p:spPr>
            <a:xfrm>
              <a:off x="-138688" y="231814"/>
              <a:ext cx="2844515" cy="12882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6" name="TextBox 45"/>
            <p:cNvSpPr txBox="1"/>
            <p:nvPr/>
          </p:nvSpPr>
          <p:spPr>
            <a:xfrm>
              <a:off x="-5903" y="454312"/>
              <a:ext cx="2776180" cy="402927"/>
            </a:xfrm>
            <a:prstGeom prst="rect">
              <a:avLst/>
            </a:prstGeom>
            <a:noFill/>
          </p:spPr>
          <p:txBody>
            <a:bodyPr wrap="square" rtlCol="0">
              <a:spAutoFit/>
            </a:bodyPr>
            <a:lstStyle/>
            <a:p>
              <a:pPr algn="ctr"/>
              <a:r>
                <a:rPr lang="en-US"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10</a:t>
              </a:r>
            </a:p>
          </p:txBody>
        </p:sp>
      </p:grpSp>
      <p:grpSp>
        <p:nvGrpSpPr>
          <p:cNvPr id="20" name="Group 19"/>
          <p:cNvGrpSpPr/>
          <p:nvPr/>
        </p:nvGrpSpPr>
        <p:grpSpPr>
          <a:xfrm>
            <a:off x="2142744" y="5143829"/>
            <a:ext cx="9510659" cy="1216779"/>
            <a:chOff x="3724120" y="989283"/>
            <a:chExt cx="7310853" cy="1011505"/>
          </a:xfrm>
        </p:grpSpPr>
        <p:sp>
          <p:nvSpPr>
            <p:cNvPr id="22" name="Freeform 21"/>
            <p:cNvSpPr/>
            <p:nvPr/>
          </p:nvSpPr>
          <p:spPr>
            <a:xfrm>
              <a:off x="4872035" y="989283"/>
              <a:ext cx="6162938" cy="1011505"/>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ỨNG DỤNG THỰC TIỄN CỦA 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23" name="Freeform 22"/>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III</a:t>
              </a:r>
            </a:p>
          </p:txBody>
        </p:sp>
        <p:cxnSp>
          <p:nvCxnSpPr>
            <p:cNvPr id="24" name="Straight Connector 23"/>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99360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740978" y="1489648"/>
            <a:ext cx="10815146" cy="142554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a:t>
            </a:r>
            <a:r>
              <a:rPr lang="vi-VN" sz="3200" b="1" dirty="0">
                <a:latin typeface="Calibri" panose="020F0502020204030204" pitchFamily="34" charset="0"/>
                <a:cs typeface="Calibri" panose="020F0502020204030204" pitchFamily="34" charset="0"/>
              </a:rPr>
              <a:t>Sự biểu hiện của gen chịu ảnh hưởng của những yếu tố nào?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Hoàn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PHT 1</a:t>
            </a:r>
          </a:p>
        </p:txBody>
      </p:sp>
      <p:sp>
        <p:nvSpPr>
          <p:cNvPr id="9" name="直角三角形 2"/>
          <p:cNvSpPr/>
          <p:nvPr/>
        </p:nvSpPr>
        <p:spPr>
          <a:xfrm rot="17117050" flipH="1">
            <a:off x="1827735" y="1860772"/>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283390" y="987646"/>
            <a:ext cx="2393549" cy="1214775"/>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1</a:t>
            </a:r>
            <a:endParaRPr lang="zh-CN" altLang="en-US" sz="3200" b="1"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 name="标题 13"/>
          <p:cNvSpPr>
            <a:spLocks noGrp="1"/>
          </p:cNvSpPr>
          <p:nvPr>
            <p:ph type="title"/>
          </p:nvPr>
        </p:nvSpPr>
        <p:spPr>
          <a:xfrm>
            <a:off x="1984055" y="555318"/>
            <a:ext cx="9121495"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 SỰ TƯƠNG TÁC GIỮA KIỂU GENE VÀ MÔI TRƯỜNG</a:t>
            </a:r>
            <a:endParaRPr lang="en-US" dirty="0">
              <a:solidFill>
                <a:srgbClr val="FF0000"/>
              </a:solidFill>
              <a:latin typeface="Calibri" panose="020F0502020204030204" pitchFamily="34" charset="0"/>
              <a:cs typeface="Calibri" panose="020F0502020204030204" pitchFamily="34" charset="0"/>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445259" y="3336781"/>
            <a:ext cx="4762846" cy="3353054"/>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353878" y="3336781"/>
            <a:ext cx="6202246" cy="3353054"/>
          </a:xfrm>
          <a:prstGeom prst="rect">
            <a:avLst/>
          </a:prstGeom>
          <a:noFill/>
          <a:ln>
            <a:noFill/>
          </a:ln>
        </p:spPr>
      </p:pic>
    </p:spTree>
    <p:extLst>
      <p:ext uri="{BB962C8B-B14F-4D97-AF65-F5344CB8AC3E}">
        <p14:creationId xmlns:p14="http://schemas.microsoft.com/office/powerpoint/2010/main" val="89507292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209756" y="1629072"/>
            <a:ext cx="11558174" cy="195643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Quan sát H.10.4 SGK và đọc SGK, trả lời câu hỏi: </a:t>
            </a:r>
            <a:r>
              <a:rPr lang="vi-VN" sz="3200" b="1" dirty="0">
                <a:latin typeface="Calibri" panose="020F0502020204030204" pitchFamily="34" charset="0"/>
                <a:cs typeface="Calibri" panose="020F0502020204030204" pitchFamily="34" charset="0"/>
              </a:rPr>
              <a:t>Bố mẹ truyền kiểu gen hay kiểu hình cho thế hệ sau</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Lấy VD</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Giải thích tại sao trong cùng một điều kiện sống, các kiểu gen khác nhau lại có phản ứng khác nhau</a:t>
            </a:r>
            <a:r>
              <a:rPr lang="en-US" sz="3200" b="1"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423343" y="1655145"/>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0" y="953526"/>
            <a:ext cx="2411896" cy="145837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2</a:t>
            </a:r>
            <a:endParaRPr lang="zh-CN" altLang="en-US" sz="2933" b="1" kern="0" dirty="0">
              <a:solidFill>
                <a:schemeClr val="bg1"/>
              </a:solidFill>
              <a:latin typeface="Calibri" panose="020F0502020204030204" pitchFamily="34" charset="0"/>
              <a:ea typeface="微软雅黑" pitchFamily="34" charset="-122"/>
              <a:cs typeface="Calibri" panose="020F0502020204030204"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1984055" y="3663288"/>
            <a:ext cx="9783875" cy="2909790"/>
          </a:xfrm>
          <a:prstGeom prst="rect">
            <a:avLst/>
          </a:prstGeom>
          <a:noFill/>
          <a:ln>
            <a:noFill/>
          </a:ln>
        </p:spPr>
      </p:pic>
      <p:sp>
        <p:nvSpPr>
          <p:cNvPr id="19" name="标题 13">
            <a:extLst>
              <a:ext uri="{FF2B5EF4-FFF2-40B4-BE49-F238E27FC236}">
                <a16:creationId xmlns:a16="http://schemas.microsoft.com/office/drawing/2014/main" id="{DD2FB75F-597F-4E62-A6B9-6A9E7709F952}"/>
              </a:ext>
            </a:extLst>
          </p:cNvPr>
          <p:cNvSpPr>
            <a:spLocks noGrp="1"/>
          </p:cNvSpPr>
          <p:nvPr>
            <p:ph type="title"/>
          </p:nvPr>
        </p:nvSpPr>
        <p:spPr>
          <a:xfrm>
            <a:off x="1984055" y="555318"/>
            <a:ext cx="9121495"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 SỰ TƯƠNG TÁC GIỮA KIỂU GENE VÀ MÔI TRƯỜNG</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346961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005549" y="136748"/>
            <a:ext cx="10337742" cy="151378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sự biểu hiện của gene chịu ảnh hưởng của những yếu tố nào?</a:t>
            </a:r>
            <a:endParaRPr lang="en-US" sz="32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671324" y="700167"/>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1172289" y="13674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schemeClr val="bg1"/>
                </a:solidFill>
                <a:latin typeface="Arial Black" pitchFamily="34" charset="0"/>
                <a:ea typeface="微软雅黑" pitchFamily="34" charset="-122"/>
              </a:rPr>
              <a:t>CH1</a:t>
            </a:r>
            <a:endParaRPr lang="zh-CN" altLang="en-US" sz="2933" kern="0" dirty="0">
              <a:solidFill>
                <a:schemeClr val="bg1"/>
              </a:solidFill>
              <a:latin typeface="Arial Black" pitchFamily="34" charset="0"/>
              <a:ea typeface="微软雅黑" pitchFamily="34" charset="-122"/>
            </a:endParaRPr>
          </a:p>
        </p:txBody>
      </p:sp>
      <p:sp>
        <p:nvSpPr>
          <p:cNvPr id="11" name="矩形 3"/>
          <p:cNvSpPr/>
          <p:nvPr/>
        </p:nvSpPr>
        <p:spPr>
          <a:xfrm>
            <a:off x="569843" y="4621135"/>
            <a:ext cx="11120288" cy="195002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Kiểu hình của của sinh vật được hình thành do sự tương tác giữa kiểu gene với môi trường. Các cá thể có cùng KG nhưng sinh trưởng và phát triển trong các môi trường khác nhau có thể cho KH khác nhau.</a:t>
            </a:r>
            <a:endParaRPr lang="en-US" sz="3200" dirty="0">
              <a:latin typeface="Calibri" panose="020F0502020204030204" pitchFamily="34" charset="0"/>
              <a:cs typeface="Calibri" panose="020F0502020204030204" pitchFamily="34" charset="0"/>
            </a:endParaRPr>
          </a:p>
        </p:txBody>
      </p:sp>
      <p:sp>
        <p:nvSpPr>
          <p:cNvPr id="12" name="直角三角形 2"/>
          <p:cNvSpPr/>
          <p:nvPr/>
        </p:nvSpPr>
        <p:spPr>
          <a:xfrm rot="17117050" flipH="1">
            <a:off x="1566886" y="5340729"/>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81487" y="4621135"/>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schemeClr val="bg1"/>
                </a:solidFill>
                <a:latin typeface="Arial Black" pitchFamily="34" charset="0"/>
                <a:ea typeface="微软雅黑" pitchFamily="34" charset="-122"/>
              </a:rPr>
              <a:t>ĐÁ</a:t>
            </a:r>
            <a:r>
              <a:rPr lang="vi-VN" altLang="zh-CN" sz="2933" kern="0" dirty="0">
                <a:solidFill>
                  <a:schemeClr val="bg1"/>
                </a:solidFill>
                <a:latin typeface="Arial Black" pitchFamily="34" charset="0"/>
                <a:ea typeface="微软雅黑" pitchFamily="34" charset="-122"/>
              </a:rPr>
              <a:t>P ÁN</a:t>
            </a:r>
            <a:endParaRPr lang="zh-CN" altLang="en-US" sz="2933" kern="0" dirty="0">
              <a:solidFill>
                <a:schemeClr val="bg1"/>
              </a:solidFill>
              <a:latin typeface="Arial Black" pitchFamily="34" charset="0"/>
              <a:ea typeface="微软雅黑" pitchFamily="34" charset="-122"/>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1172288" y="1638825"/>
            <a:ext cx="4310287" cy="2760897"/>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492170" y="1650529"/>
            <a:ext cx="5851119" cy="2749193"/>
          </a:xfrm>
          <a:prstGeom prst="rect">
            <a:avLst/>
          </a:prstGeom>
          <a:noFill/>
          <a:ln>
            <a:noFill/>
          </a:ln>
        </p:spPr>
      </p:pic>
    </p:spTree>
    <p:extLst>
      <p:ext uri="{BB962C8B-B14F-4D97-AF65-F5344CB8AC3E}">
        <p14:creationId xmlns:p14="http://schemas.microsoft.com/office/powerpoint/2010/main" val="32746300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0" y="109353"/>
            <a:ext cx="11855669" cy="1702776"/>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2800" dirty="0">
                <a:solidFill>
                  <a:prstClr val="black"/>
                </a:solidFill>
                <a:latin typeface="Calibri" panose="020F0502020204030204" pitchFamily="34" charset="0"/>
                <a:cs typeface="Calibri" panose="020F0502020204030204" pitchFamily="34" charset="0"/>
              </a:rPr>
              <a:t>Quan sát H.10.4 SGK và đọc SGK, trả lời câu hỏi: </a:t>
            </a:r>
            <a:r>
              <a:rPr lang="vi-VN" sz="2800" b="1" dirty="0">
                <a:solidFill>
                  <a:prstClr val="black"/>
                </a:solidFill>
                <a:latin typeface="Calibri" panose="020F0502020204030204" pitchFamily="34" charset="0"/>
                <a:cs typeface="Calibri" panose="020F0502020204030204" pitchFamily="34" charset="0"/>
              </a:rPr>
              <a:t>Bố mẹ truyền kiểu gen hay kiểu hình cho thế hệ sau. Lấy VD. Giải thích tại sao trong cùng một điều kiện sống, các kiểu gen khác nhau lại có phản ứng khác nhau.</a:t>
            </a:r>
            <a:endParaRPr lang="en-US" sz="2800" b="1" dirty="0">
              <a:solidFill>
                <a:prstClr val="black"/>
              </a:solidFill>
              <a:latin typeface="Calibri" panose="020F0502020204030204" pitchFamily="34" charset="0"/>
              <a:cs typeface="Calibri" panose="020F0502020204030204" pitchFamily="34" charset="0"/>
            </a:endParaRPr>
          </a:p>
        </p:txBody>
      </p:sp>
      <p:sp>
        <p:nvSpPr>
          <p:cNvPr id="9" name="直角三角形 2"/>
          <p:cNvSpPr/>
          <p:nvPr/>
        </p:nvSpPr>
        <p:spPr>
          <a:xfrm rot="17117050" flipH="1">
            <a:off x="1054997" y="595490"/>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555157" y="5347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prstClr val="white"/>
                </a:solidFill>
                <a:latin typeface="Arial Black" pitchFamily="34" charset="0"/>
              </a:rPr>
              <a:t>CH2</a:t>
            </a:r>
            <a:endParaRPr lang="zh-CN" altLang="en-US" sz="2933" kern="0" dirty="0">
              <a:solidFill>
                <a:prstClr val="white"/>
              </a:solidFill>
              <a:latin typeface="Arial Black" pitchFamily="34" charset="0"/>
            </a:endParaRPr>
          </a:p>
        </p:txBody>
      </p:sp>
      <p:sp>
        <p:nvSpPr>
          <p:cNvPr id="11" name="矩形 3"/>
          <p:cNvSpPr/>
          <p:nvPr/>
        </p:nvSpPr>
        <p:spPr>
          <a:xfrm>
            <a:off x="555157" y="4280452"/>
            <a:ext cx="11300512" cy="241201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-Bố mẹ truyền kiểu gen cho đời con. Ví dụ: Bố mũi cao nhưng con mũi thấp.</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 Trong cùng một điều kiện sống nhưng các kiểu gen khác nhau có phản ứng khác nhau vì mỗi kiểu gene có một mức phản ứng riêng.</a:t>
            </a:r>
            <a:endParaRPr lang="en-US" sz="3200" dirty="0">
              <a:solidFill>
                <a:prstClr val="black"/>
              </a:solidFill>
              <a:latin typeface="Calibri" panose="020F0502020204030204" pitchFamily="34" charset="0"/>
              <a:cs typeface="Calibri" panose="020F0502020204030204" pitchFamily="34" charset="0"/>
            </a:endParaRPr>
          </a:p>
        </p:txBody>
      </p:sp>
      <p:sp>
        <p:nvSpPr>
          <p:cNvPr id="12" name="直角三角形 2"/>
          <p:cNvSpPr/>
          <p:nvPr/>
        </p:nvSpPr>
        <p:spPr>
          <a:xfrm rot="17117050" flipH="1">
            <a:off x="1662809" y="4977163"/>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336331" y="453741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2223521" y="1921012"/>
            <a:ext cx="7795122" cy="2254875"/>
          </a:xfrm>
          <a:prstGeom prst="rect">
            <a:avLst/>
          </a:prstGeom>
          <a:noFill/>
          <a:ln>
            <a:noFill/>
          </a:ln>
        </p:spPr>
      </p:pic>
    </p:spTree>
    <p:extLst>
      <p:ext uri="{BB962C8B-B14F-4D97-AF65-F5344CB8AC3E}">
        <p14:creationId xmlns:p14="http://schemas.microsoft.com/office/powerpoint/2010/main" val="20565803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9454D7BF-D585-468B-B16B-12B01CA87E37}"/>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TotalTime>
  <Words>2329</Words>
  <PresentationFormat>Widescreen</PresentationFormat>
  <Paragraphs>142</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굴림</vt:lpstr>
      <vt:lpstr>微软雅黑</vt:lpstr>
      <vt:lpstr>Arial</vt:lpstr>
      <vt:lpstr>Arial Black</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I. SỰ TƯƠNG TÁC GIỮA KIỂU GENE VÀ MÔI TRƯỜNG</vt:lpstr>
      <vt:lpstr>I. SỰ TƯƠNG TÁC GIỮA KIỂU GENE VÀ MÔI TRƯỜNG</vt:lpstr>
      <vt:lpstr>PowerPoint Presentation</vt:lpstr>
      <vt:lpstr>PowerPoint Presentation</vt:lpstr>
      <vt:lpstr>PowerPoint Presentation</vt:lpstr>
      <vt:lpstr>II. MỨC PHẢN ỨNG</vt:lpstr>
      <vt:lpstr>II. MỨC PHẢN ỨNG</vt:lpstr>
      <vt:lpstr>III. ỨNG DỤNG THỰC TIỄN CỦA MỨC PHẢN ỨNG</vt:lpstr>
      <vt:lpstr>III. ỨNG DỤNG THỰC TIỄN CỦA MỨC PHẢN ỨNG</vt:lpstr>
      <vt:lpstr>III. ỨNG DỤNG THỰC TIỄN CỦA MỨC PHẢN ỨNG</vt:lpstr>
      <vt:lpstr>LUYỆN TẬP</vt:lpstr>
      <vt:lpstr>LUYỆN TẬP</vt:lpstr>
      <vt:lpstr>LUYỆN TẬP</vt:lpstr>
      <vt:lpstr>LUYỆN TẬP</vt:lpstr>
      <vt:lpstr>LUYỆN TẬP</vt:lpstr>
      <vt:lpstr>LUYỆN TẬP</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2024-08-04T14:08:56Z</dcterms:modified>
</cp:coreProperties>
</file>