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307" r:id="rId3"/>
    <p:sldId id="359" r:id="rId4"/>
    <p:sldId id="345" r:id="rId5"/>
    <p:sldId id="360" r:id="rId6"/>
    <p:sldId id="372" r:id="rId7"/>
    <p:sldId id="373" r:id="rId8"/>
    <p:sldId id="374" r:id="rId9"/>
    <p:sldId id="375" r:id="rId10"/>
    <p:sldId id="376" r:id="rId11"/>
    <p:sldId id="377" r:id="rId12"/>
    <p:sldId id="378" r:id="rId13"/>
    <p:sldId id="380" r:id="rId14"/>
    <p:sldId id="371" r:id="rId15"/>
  </p:sldIdLst>
  <p:sldSz cx="24384000" cy="13716000"/>
  <p:notesSz cx="6858000" cy="9144000"/>
  <p:custDataLst>
    <p:tags r:id="rId1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3333FF"/>
    <a:srgbClr val="0000CC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316" autoAdjust="0"/>
  </p:normalViewPr>
  <p:slideViewPr>
    <p:cSldViewPr>
      <p:cViewPr varScale="1">
        <p:scale>
          <a:sx n="39" d="100"/>
          <a:sy n="39" d="100"/>
        </p:scale>
        <p:origin x="96" y="558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26/08/2021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45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45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45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=""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330.png"/><Relationship Id="rId7" Type="http://schemas.openxmlformats.org/officeDocument/2006/relationships/image" Target="../media/image78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62.png"/><Relationship Id="rId10" Type="http://schemas.openxmlformats.org/officeDocument/2006/relationships/image" Target="../media/image64.png"/><Relationship Id="rId4" Type="http://schemas.openxmlformats.org/officeDocument/2006/relationships/image" Target="../media/image59.png"/><Relationship Id="rId9" Type="http://schemas.openxmlformats.org/officeDocument/2006/relationships/image" Target="../media/image26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74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4.png"/><Relationship Id="rId7" Type="http://schemas.openxmlformats.org/officeDocument/2006/relationships/image" Target="../media/image83.png"/><Relationship Id="rId12" Type="http://schemas.openxmlformats.org/officeDocument/2006/relationships/image" Target="../media/image9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1.png"/><Relationship Id="rId11" Type="http://schemas.openxmlformats.org/officeDocument/2006/relationships/image" Target="../media/image89.png"/><Relationship Id="rId5" Type="http://schemas.openxmlformats.org/officeDocument/2006/relationships/image" Target="../media/image91.png"/><Relationship Id="rId10" Type="http://schemas.openxmlformats.org/officeDocument/2006/relationships/image" Target="../media/image86.png"/><Relationship Id="rId4" Type="http://schemas.openxmlformats.org/officeDocument/2006/relationships/image" Target="../media/image85.png"/><Relationship Id="rId9" Type="http://schemas.openxmlformats.org/officeDocument/2006/relationships/image" Target="../media/image8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99.png"/><Relationship Id="rId7" Type="http://schemas.openxmlformats.org/officeDocument/2006/relationships/image" Target="../media/image930.png"/><Relationship Id="rId12" Type="http://schemas.openxmlformats.org/officeDocument/2006/relationships/image" Target="../media/image9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2.png"/><Relationship Id="rId11" Type="http://schemas.openxmlformats.org/officeDocument/2006/relationships/image" Target="../media/image810.png"/><Relationship Id="rId5" Type="http://schemas.openxmlformats.org/officeDocument/2006/relationships/image" Target="../media/image101.png"/><Relationship Id="rId10" Type="http://schemas.openxmlformats.org/officeDocument/2006/relationships/image" Target="../media/image95.png"/><Relationship Id="rId4" Type="http://schemas.openxmlformats.org/officeDocument/2006/relationships/image" Target="../media/image93.png"/><Relationship Id="rId9" Type="http://schemas.openxmlformats.org/officeDocument/2006/relationships/image" Target="../media/image10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11" Type="http://schemas.openxmlformats.org/officeDocument/2006/relationships/image" Target="../media/image16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5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emf"/><Relationship Id="rId3" Type="http://schemas.openxmlformats.org/officeDocument/2006/relationships/image" Target="../media/image18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34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0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39.emf"/><Relationship Id="rId3" Type="http://schemas.openxmlformats.org/officeDocument/2006/relationships/image" Target="../media/image330.png"/><Relationship Id="rId7" Type="http://schemas.openxmlformats.org/officeDocument/2006/relationships/image" Target="../media/image51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11" Type="http://schemas.openxmlformats.org/officeDocument/2006/relationships/image" Target="../media/image38.png"/><Relationship Id="rId5" Type="http://schemas.openxmlformats.org/officeDocument/2006/relationships/image" Target="../media/image43.png"/><Relationship Id="rId10" Type="http://schemas.openxmlformats.org/officeDocument/2006/relationships/image" Target="../media/image460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49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41.emf"/><Relationship Id="rId3" Type="http://schemas.openxmlformats.org/officeDocument/2006/relationships/image" Target="../media/image47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58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556225" y="3719346"/>
            <a:ext cx="2799079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67000" y="4636794"/>
            <a:ext cx="19050000" cy="147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2: MẶT NÓN – MẶT TRỤ - MẶT CẦU.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46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</a:t>
              </a:r>
              <a:r>
                <a:rPr lang="vi-VN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2</a:t>
              </a:r>
              <a:endParaRPr lang="en-US" sz="8099" dirty="0">
                <a:solidFill>
                  <a:srgbClr val="135F82"/>
                </a:solidFill>
                <a:latin typeface="Chu Van An" panose="02020603050405020304" pitchFamily="18" charset="0"/>
                <a:ea typeface="AvantGarde" pitchFamily="2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247547" y="9832161"/>
            <a:ext cx="17469453" cy="907189"/>
            <a:chOff x="7483861" y="7543801"/>
            <a:chExt cx="17392234" cy="907308"/>
          </a:xfrm>
        </p:grpSpPr>
        <p:sp>
          <p:nvSpPr>
            <p:cNvPr id="44" name="TextBox 43"/>
            <p:cNvSpPr txBox="1"/>
            <p:nvPr/>
          </p:nvSpPr>
          <p:spPr>
            <a:xfrm>
              <a:off x="9372502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 CẦU NGOẠI TIẾP KHỐI CHÓP TAM GIÁC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8005270" y="7646473"/>
                  <a:ext cx="448771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3486532" y="8348319"/>
            <a:ext cx="17358081" cy="2316900"/>
            <a:chOff x="6702190" y="7399747"/>
            <a:chExt cx="17360341" cy="2317203"/>
          </a:xfrm>
        </p:grpSpPr>
        <p:sp>
          <p:nvSpPr>
            <p:cNvPr id="28" name="TextBox 27"/>
            <p:cNvSpPr txBox="1"/>
            <p:nvPr/>
          </p:nvSpPr>
          <p:spPr>
            <a:xfrm>
              <a:off x="10744976" y="746786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MẶT CẦU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6702190" y="7399747"/>
              <a:ext cx="3466941" cy="2317203"/>
              <a:chOff x="6702189" y="7399748"/>
              <a:chExt cx="3466941" cy="2317203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6702189" y="7399748"/>
                <a:ext cx="3466941" cy="2317203"/>
                <a:chOff x="6702189" y="7399748"/>
                <a:chExt cx="3466941" cy="231720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>
                  <a:off x="6702189" y="7399748"/>
                  <a:ext cx="3466941" cy="967338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err="1"/>
                    <a:t>Tiết</a:t>
                  </a:r>
                  <a:r>
                    <a:rPr lang="en-US" dirty="0"/>
                    <a:t> 21</a:t>
                  </a: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8245298" y="8962799"/>
                  <a:ext cx="1923831" cy="7541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9086278" y="6132197"/>
            <a:ext cx="6538051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2</a:t>
            </a:r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: 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MẶT CẦU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12667" y="8207119"/>
            <a:ext cx="19013083" cy="426412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243914" y="11118423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=""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80341" y="6574396"/>
            <a:ext cx="22136901" cy="6757354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455796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032341" y="12367933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2341" y="12367933"/>
                <a:ext cx="2500565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</a:rPr>
                      <m:t>𝐴𝐵𝐶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</a:rPr>
                      <m:t>𝐴𝐵𝐶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smtClean="0">
                        <a:solidFill>
                          <a:prstClr val="black"/>
                        </a:solidFill>
                        <a:latin typeface="Cambria Math"/>
                      </a:rPr>
                      <m:t>A</m:t>
                    </m:r>
                    <m:r>
                      <m:rPr>
                        <m:sty m:val="p"/>
                      </m:rPr>
                      <a:rPr lang="en-US" sz="4800" b="0" i="0" smtClean="0">
                        <a:solidFill>
                          <a:prstClr val="black"/>
                        </a:solidFill>
                        <a:latin typeface="Cambria Math"/>
                      </a:rPr>
                      <m:t>B</m:t>
                    </m:r>
                    <m:r>
                      <a:rPr lang="en-US" sz="4800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4800" smtClean="0">
                        <a:solidFill>
                          <a:prstClr val="black"/>
                        </a:solidFill>
                        <a:latin typeface="Cambria Math"/>
                      </a:rPr>
                      <m:t>a</m:t>
                    </m:r>
                    <m:r>
                      <a:rPr lang="en-US" sz="4800" b="0" i="0" smtClean="0">
                        <a:solidFill>
                          <a:prstClr val="black"/>
                        </a:solidFill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sz="4800" b="0" i="0" smtClean="0">
                        <a:solidFill>
                          <a:prstClr val="black"/>
                        </a:solidFill>
                        <a:latin typeface="Cambria Math"/>
                      </a:rPr>
                      <m:t>BC</m:t>
                    </m:r>
                    <m:r>
                      <a:rPr lang="en-US" sz="4800" b="0" i="0" smtClean="0">
                        <a:solidFill>
                          <a:prstClr val="black"/>
                        </a:solidFill>
                        <a:latin typeface="Cambria Math"/>
                      </a:rPr>
                      <m:t>=2</m:t>
                    </m:r>
                    <m:r>
                      <m:rPr>
                        <m:sty m:val="p"/>
                      </m:rPr>
                      <a:rPr lang="en-US" sz="4800" b="0" i="0" smtClean="0">
                        <a:solidFill>
                          <a:prstClr val="black"/>
                        </a:solidFill>
                        <a:latin typeface="Cambria Math"/>
                      </a:rPr>
                      <m:t>a</m:t>
                    </m:r>
                    <m:r>
                      <a:rPr lang="en-US" sz="4800" smtClean="0">
                        <a:solidFill>
                          <a:prstClr val="black"/>
                        </a:solidFill>
                        <a:latin typeface="Cambria Math"/>
                      </a:rPr>
                      <m:t>, 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</a:rPr>
                      <m:t>𝑆𝐴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</a:rPr>
                      <m:t>𝐶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4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4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2308324"/>
              </a:xfrm>
              <a:prstGeom prst="rect">
                <a:avLst/>
              </a:prstGeom>
              <a:blipFill rotWithShape="1">
                <a:blip r:embed="rId4"/>
                <a:stretch>
                  <a:fillRect l="-1216" t="-5805" b="-13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195267" y="5223658"/>
                <a:ext cx="4388542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20</m:t>
                          </m:r>
                        </m:num>
                        <m:den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>
                          <a:solidFill>
                            <a:prstClr val="black"/>
                          </a:solidFill>
                        </a:rPr>
                        <m:t>.</m:t>
                      </m:r>
                    </m:oMath>
                  </m:oMathPara>
                </a14:m>
                <a:endParaRPr lang="en-GB" sz="48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267" y="5223658"/>
                <a:ext cx="4388542" cy="147521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669356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800" b="0" i="1" spc="-150" smtClean="0">
                        <a:solidFill>
                          <a:srgbClr val="000099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4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𝜋</m:t>
                    </m:r>
                    <m:sSup>
                      <m:sSup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p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48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356" y="5223658"/>
                <a:ext cx="4388542" cy="830997"/>
              </a:xfrm>
              <a:prstGeom prst="rect">
                <a:avLst/>
              </a:prstGeom>
              <a:blipFill rotWithShape="1">
                <a:blip r:embed="rId6"/>
                <a:stretch>
                  <a:fillRect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824112" y="5223658"/>
                <a:ext cx="4447108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16</m:t>
                          </m:r>
                        </m:num>
                        <m:den>
                          <m:r>
                            <a:rPr lang="en-US" sz="4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 3</m:t>
                          </m:r>
                        </m:den>
                      </m:f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>
                          <a:solidFill>
                            <a:prstClr val="black"/>
                          </a:solidFill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4112" y="5223658"/>
                <a:ext cx="4447108" cy="147521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5223658"/>
                <a:ext cx="3450966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>
                          <a:solidFill>
                            <a:prstClr val="black"/>
                          </a:solidFill>
                        </a:rPr>
                        <m:t>.</m:t>
                      </m:r>
                    </m:oMath>
                  </m:oMathPara>
                </a14:m>
                <a:endParaRPr lang="vi-VN" sz="4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5223658"/>
                <a:ext cx="3450966" cy="147521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112792" y="7264009"/>
                <a:ext cx="15919549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tâm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𝑆𝐴𝐶</m:t>
                    </m:r>
                    <m:r>
                      <a:rPr lang="en-US" sz="4800" b="0" i="0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tam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𝑆𝐴𝐶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  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𝑣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à  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4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4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792" y="7264009"/>
                <a:ext cx="15919549" cy="2308324"/>
              </a:xfrm>
              <a:prstGeom prst="rect">
                <a:avLst/>
              </a:prstGeom>
              <a:blipFill rotWithShape="1">
                <a:blip r:embed="rId9"/>
                <a:stretch>
                  <a:fillRect l="-1762" t="-5820" b="-13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1192128" y="11127567"/>
                <a:ext cx="14399446" cy="1140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</a:rPr>
                      <m:t>=4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𝜋</m:t>
                    </m:r>
                    <m:sSup>
                      <m:sSup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48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p>
                        <m:r>
                          <a:rPr lang="en-US" sz="48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20</m:t>
                        </m:r>
                      </m:num>
                      <m:den>
                        <m:r>
                          <a:rPr lang="en-US" sz="48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𝜋</m:t>
                    </m:r>
                    <m:sSup>
                      <m:sSup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48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p>
                        <m:r>
                          <a:rPr lang="en-US" sz="48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4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128" y="11127567"/>
                <a:ext cx="14399446" cy="1140633"/>
              </a:xfrm>
              <a:prstGeom prst="rect">
                <a:avLst/>
              </a:prstGeom>
              <a:blipFill rotWithShape="1">
                <a:blip r:embed="rId10"/>
                <a:stretch>
                  <a:fillRect l="-1948" b="-12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="" xmlns:a16="http://schemas.microsoft.com/office/drawing/2014/main" id="{F7F9EBAE-1270-4FE9-99BC-9A6033427232}"/>
                  </a:ext>
                </a:extLst>
              </p:cNvPr>
              <p:cNvSpPr/>
              <p:nvPr/>
            </p:nvSpPr>
            <p:spPr>
              <a:xfrm>
                <a:off x="1156106" y="9524900"/>
                <a:ext cx="14087529" cy="168046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prstClr val="black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4800" i="1" smtClean="0">
                          <a:solidFill>
                            <a:prstClr val="black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800" i="1" smtClean="0">
                          <a:solidFill>
                            <a:prstClr val="black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𝐼𝑆</m:t>
                      </m:r>
                      <m:r>
                        <a:rPr lang="en-US" sz="4800" i="1" smtClean="0">
                          <a:solidFill>
                            <a:prstClr val="black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𝑆𝑂</m:t>
                      </m:r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𝐴𝐶</m:t>
                          </m:r>
                          <m:rad>
                            <m:radPr>
                              <m:degHide m:val="on"/>
                              <m:ctrlPr>
                                <a:rPr lang="en-US" sz="4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𝐴𝐶</m:t>
                          </m:r>
                          <m:rad>
                            <m:radPr>
                              <m:degHide m:val="on"/>
                              <m:ctrlPr>
                                <a:rPr lang="en-US" sz="4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sz="4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15</m:t>
                              </m:r>
                            </m:e>
                          </m:rad>
                        </m:num>
                        <m:den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vi-VN" sz="4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7F9EBAE-1270-4FE9-99BC-9A6033427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106" y="9524900"/>
                <a:ext cx="14087529" cy="168046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2903714" y="5592348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  <a:endParaRPr lang="en-US" b="1" dirty="0">
              <a:ln w="22225">
                <a:solidFill>
                  <a:srgbClr val="F3A447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3154" y="7881166"/>
            <a:ext cx="5100645" cy="44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93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" grpId="0"/>
      <p:bldP spid="77" grpId="0"/>
      <p:bldP spid="52" grpId="0"/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066800"/>
            <a:ext cx="21258292" cy="1288192"/>
            <a:chOff x="7459670" y="7162749"/>
            <a:chExt cx="35116059" cy="1288361"/>
          </a:xfrm>
        </p:grpSpPr>
        <p:sp>
          <p:nvSpPr>
            <p:cNvPr id="44" name="TextBox 43"/>
            <p:cNvSpPr txBox="1"/>
            <p:nvPr/>
          </p:nvSpPr>
          <p:spPr>
            <a:xfrm>
              <a:off x="12869715" y="7620004"/>
              <a:ext cx="29706014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chóp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tam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đều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162749"/>
              <a:ext cx="5102610" cy="1242188"/>
              <a:chOff x="7459669" y="7162750"/>
              <a:chExt cx="5102610" cy="1242188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Round Same Side Corner Rectangle 48"/>
              <p:cNvSpPr/>
              <p:nvPr/>
            </p:nvSpPr>
            <p:spPr>
              <a:xfrm>
                <a:off x="8212415" y="7162750"/>
                <a:ext cx="4349864" cy="1242188"/>
              </a:xfrm>
              <a:prstGeom prst="round2Same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>
                    <a:solidFill>
                      <a:prstClr val="white"/>
                    </a:solidFill>
                  </a:rPr>
                  <a:t>Dạng</a:t>
                </a:r>
                <a:r>
                  <a:rPr lang="en-US" b="1" dirty="0">
                    <a:solidFill>
                      <a:prstClr val="white"/>
                    </a:solidFill>
                  </a:rPr>
                  <a:t> 3: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710525" y="3059813"/>
                <a:ext cx="23063875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đều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.</m:t>
                    </m:r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2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endPara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25" y="3059813"/>
                <a:ext cx="23063875" cy="1600438"/>
              </a:xfrm>
              <a:prstGeom prst="rect">
                <a:avLst/>
              </a:prstGeom>
              <a:blipFill rotWithShape="1">
                <a:blip r:embed="rId3"/>
                <a:stretch>
                  <a:fillRect t="-7252" b="-17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E650553-CD0D-4E8D-B84B-7AB25EC9C317}"/>
              </a:ext>
            </a:extLst>
          </p:cNvPr>
          <p:cNvSpPr txBox="1"/>
          <p:nvPr/>
        </p:nvSpPr>
        <p:spPr>
          <a:xfrm>
            <a:off x="710524" y="2298093"/>
            <a:ext cx="2466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1667976" y="5069579"/>
            <a:ext cx="22736077" cy="8610600"/>
            <a:chOff x="1205494" y="6947472"/>
            <a:chExt cx="22139784" cy="6539928"/>
          </a:xfrm>
        </p:grpSpPr>
        <p:sp>
          <p:nvSpPr>
            <p:cNvPr id="21" name="Rounded Rectangle 124">
              <a:extLst>
                <a:ext uri="{FF2B5EF4-FFF2-40B4-BE49-F238E27FC236}">
                  <a16:creationId xmlns=""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2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white"/>
                </a:solidFill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=""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=""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=""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2CC2BF53-9960-4EBA-83F4-A0D8D5F7DA72}"/>
                  </a:ext>
                </a:extLst>
              </p:cNvPr>
              <p:cNvSpPr/>
              <p:nvPr/>
            </p:nvSpPr>
            <p:spPr>
              <a:xfrm>
                <a:off x="5298045" y="5418797"/>
                <a:ext cx="1388883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045" y="5418797"/>
                <a:ext cx="13888833" cy="769441"/>
              </a:xfrm>
              <a:prstGeom prst="rect">
                <a:avLst/>
              </a:prstGeom>
              <a:blipFill rotWithShape="1">
                <a:blip r:embed="rId4"/>
                <a:stretch>
                  <a:fillRect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id="{D79F4066-5BAD-465B-8DF6-5CDD85BE1991}"/>
                  </a:ext>
                </a:extLst>
              </p:cNvPr>
              <p:cNvSpPr/>
              <p:nvPr/>
            </p:nvSpPr>
            <p:spPr>
              <a:xfrm>
                <a:off x="2030048" y="6333356"/>
                <a:ext cx="13057552" cy="2431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𝑆𝐴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𝑆𝑂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endPara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𝐼𝐴</m:t>
                    </m:r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𝐼𝐵</m:t>
                    </m:r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𝐼𝐶</m:t>
                    </m:r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𝐼𝑆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.</m:t>
                    </m:r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endPara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79F4066-5BAD-465B-8DF6-5CDD85BE19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048" y="6333356"/>
                <a:ext cx="13057552" cy="2431435"/>
              </a:xfrm>
              <a:prstGeom prst="rect">
                <a:avLst/>
              </a:prstGeom>
              <a:blipFill rotWithShape="1">
                <a:blip r:embed="rId5"/>
                <a:stretch>
                  <a:fillRect t="-4762" b="-1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id="{68CEBDB8-3336-4EC7-9910-4A61B97479AA}"/>
                  </a:ext>
                </a:extLst>
              </p:cNvPr>
              <p:cNvSpPr/>
              <p:nvPr/>
            </p:nvSpPr>
            <p:spPr>
              <a:xfrm>
                <a:off x="2647782" y="8664454"/>
                <a:ext cx="11087779" cy="14701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𝑆𝑂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𝑆𝐴</m:t>
                            </m:r>
                          </m:e>
                          <m:sup>
                            <m: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𝐴𝑂</m:t>
                            </m:r>
                          </m:e>
                          <m:sup>
                            <m: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4</m:t>
                            </m:r>
                            <m: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𝑎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4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33</m:t>
                            </m:r>
                          </m:e>
                        </m:rad>
                      </m:num>
                      <m:den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8CEBDB8-3336-4EC7-9910-4A61B97479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782" y="8664454"/>
                <a:ext cx="11087779" cy="1470146"/>
              </a:xfrm>
              <a:prstGeom prst="rect">
                <a:avLst/>
              </a:prstGeom>
              <a:blipFill rotWithShape="1">
                <a:blip r:embed="rId6"/>
                <a:stretch>
                  <a:fillRect l="-2199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="" xmlns:a16="http://schemas.microsoft.com/office/drawing/2014/main" id="{91CCB698-8219-4BC1-B360-405733C5A6FE}"/>
                  </a:ext>
                </a:extLst>
              </p:cNvPr>
              <p:cNvSpPr/>
              <p:nvPr/>
            </p:nvSpPr>
            <p:spPr>
              <a:xfrm>
                <a:off x="1752600" y="10058400"/>
                <a:ext cx="12192000" cy="1205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</a:rPr>
                      <m:t>𝑟</m:t>
                    </m:r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</a:rPr>
                      <m:t>𝐼𝐴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𝑆𝐴</m:t>
                            </m:r>
                          </m:e>
                          <m:sup>
                            <m: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𝑆𝑂</m:t>
                        </m:r>
                      </m:den>
                    </m:f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33</m:t>
                            </m:r>
                          </m:e>
                        </m:rad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11</m:t>
                        </m:r>
                      </m:den>
                    </m:f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1CCB698-8219-4BC1-B360-405733C5A6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0058400"/>
                <a:ext cx="12192000" cy="1205651"/>
              </a:xfrm>
              <a:prstGeom prst="rect">
                <a:avLst/>
              </a:prstGeom>
              <a:blipFill rotWithShape="1">
                <a:blip r:embed="rId7"/>
                <a:stretch>
                  <a:fillRect b="-8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D094E9AF-206A-44E8-BB2A-77146C3AEBB4}"/>
              </a:ext>
            </a:extLst>
          </p:cNvPr>
          <p:cNvCxnSpPr>
            <a:cxnSpLocks/>
          </p:cNvCxnSpPr>
          <p:nvPr/>
        </p:nvCxnSpPr>
        <p:spPr>
          <a:xfrm>
            <a:off x="17644335" y="7549074"/>
            <a:ext cx="0" cy="5632704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1800" y="7315200"/>
            <a:ext cx="4953000" cy="4691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351658" y="11506200"/>
                <a:ext cx="15098142" cy="1668149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Bán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i="1" dirty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cầu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ngoại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chóp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tam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đều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bên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i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chiều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cao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4000" i="1" dirty="0" smtClean="0"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theo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công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𝑟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h</m:t>
                        </m:r>
                      </m:den>
                    </m:f>
                  </m:oMath>
                </a14:m>
                <a:endParaRPr lang="en-US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658" y="11506200"/>
                <a:ext cx="15098142" cy="1668149"/>
              </a:xfrm>
              <a:prstGeom prst="rect">
                <a:avLst/>
              </a:prstGeom>
              <a:blipFill rotWithShape="0">
                <a:blip r:embed="rId9"/>
                <a:stretch>
                  <a:fillRect l="-1412" t="-6182" b="-618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086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2" grpId="0"/>
      <p:bldP spid="33" grpId="0"/>
      <p:bldP spid="34" grpId="0"/>
      <p:bldP spid="35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703211" y="6574396"/>
            <a:ext cx="23069731" cy="6757354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455796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032341" y="12367933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2341" y="12367933"/>
                <a:ext cx="2500565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4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đều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</a:rPr>
                      <m:t>𝐴𝐵𝐶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60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vi-VN" sz="4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1569660"/>
              </a:xfrm>
              <a:prstGeom prst="rect">
                <a:avLst/>
              </a:prstGeom>
              <a:blipFill rotWithShape="1">
                <a:blip r:embed="rId4"/>
                <a:stretch>
                  <a:fillRect l="-1216" t="-8560" r="-297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195267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4</m:t>
                      </m:r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m:rPr>
                          <m:nor/>
                        </m:rPr>
                        <a:rPr lang="en-GB" sz="4800">
                          <a:solidFill>
                            <a:prstClr val="black"/>
                          </a:solidFill>
                        </a:rPr>
                        <m:t>.</m:t>
                      </m:r>
                    </m:oMath>
                  </m:oMathPara>
                </a14:m>
                <a:endParaRPr lang="en-GB" sz="48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267" y="5223658"/>
                <a:ext cx="4388542" cy="8309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7669356" y="5223658"/>
                <a:ext cx="4388542" cy="12357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54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54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5400" b="0" i="1" spc="-150" smtClean="0">
                        <a:solidFill>
                          <a:srgbClr val="000099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4800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8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356" y="5223658"/>
                <a:ext cx="4388542" cy="1235723"/>
              </a:xfrm>
              <a:prstGeom prst="rect">
                <a:avLst/>
              </a:prstGeom>
              <a:blipFill rotWithShape="0">
                <a:blip r:embed="rId6"/>
                <a:stretch>
                  <a:fillRect b="-7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2824112" y="5223658"/>
                <a:ext cx="4447108" cy="14784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GB" sz="5400">
                          <a:solidFill>
                            <a:prstClr val="black"/>
                          </a:solidFill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4112" y="5223658"/>
                <a:ext cx="4447108" cy="147841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885544" y="5211798"/>
                <a:ext cx="21960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m:rPr>
                          <m:nor/>
                        </m:rPr>
                        <a:rPr lang="en-GB" sz="4800">
                          <a:solidFill>
                            <a:prstClr val="black"/>
                          </a:solidFill>
                        </a:rPr>
                        <m:t>.</m:t>
                      </m:r>
                    </m:oMath>
                  </m:oMathPara>
                </a14:m>
                <a:endParaRPr lang="vi-VN" sz="4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5544" y="5211798"/>
                <a:ext cx="2196042" cy="83099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960392" y="7239000"/>
                <a:ext cx="132128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392" y="7239000"/>
                <a:ext cx="13212808" cy="830997"/>
              </a:xfrm>
              <a:prstGeom prst="rect">
                <a:avLst/>
              </a:prstGeom>
              <a:blipFill rotWithShape="1">
                <a:blip r:embed="rId9"/>
                <a:stretch>
                  <a:fillRect t="-16176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1827944" y="10375965"/>
                <a:ext cx="15636091" cy="29664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𝑆𝐵</m:t>
                            </m:r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, </m:t>
                            </m:r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𝐴𝐵𝐶</m:t>
                            </m:r>
                          </m:e>
                        </m:d>
                      </m:e>
                    </m:acc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𝑆𝐵𝑂</m:t>
                        </m:r>
                      </m:e>
                    </m:acc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;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𝑆𝑂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𝑂𝐵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.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𝑡𝑎𝑛</m:t>
                    </m:r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4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SA</m:t>
                    </m:r>
                    <m:r>
                      <a:rPr lang="en-US" sz="440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SB</m:t>
                    </m:r>
                    <m:r>
                      <a:rPr lang="en-US" sz="440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𝑆𝑂</m:t>
                        </m:r>
                      </m:num>
                      <m:den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𝑠𝑖𝑛</m:t>
                        </m:r>
                        <m:sSup>
                          <m:sSup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60</m:t>
                            </m:r>
                          </m:e>
                          <m:sup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prstClr val="black"/>
                        </a:solidFill>
                        <a:latin typeface="Cambria Math"/>
                      </a:rPr>
                      <m:t>uy</m:t>
                    </m:r>
                    <m:r>
                      <a:rPr lang="en-US" sz="4400" b="0" i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prstClr val="black"/>
                        </a:solidFill>
                        <a:latin typeface="Cambria Math"/>
                      </a:rPr>
                      <m:t>ra</m:t>
                    </m:r>
                    <m:r>
                      <a:rPr lang="en-US" sz="4400" b="0" i="0" smtClean="0">
                        <a:solidFill>
                          <a:prstClr val="black"/>
                        </a:solidFill>
                        <a:latin typeface="Cambria Math"/>
                      </a:rPr>
                      <m:t>: 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</a:rPr>
                      <m:t>𝑟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</a:rPr>
                      <m:t>𝐼𝐴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𝑆𝐴</m:t>
                            </m:r>
                          </m:e>
                          <m:sup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𝑆𝑂</m:t>
                        </m:r>
                      </m:den>
                    </m:f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endPara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944" y="10375965"/>
                <a:ext cx="15636091" cy="2966453"/>
              </a:xfrm>
              <a:prstGeom prst="rect">
                <a:avLst/>
              </a:prstGeom>
              <a:blipFill rotWithShape="0">
                <a:blip r:embed="rId10"/>
                <a:stretch>
                  <a:fillRect l="-1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="" xmlns:a16="http://schemas.microsoft.com/office/drawing/2014/main" id="{F7F9EBAE-1270-4FE9-99BC-9A6033427232}"/>
                  </a:ext>
                </a:extLst>
              </p:cNvPr>
              <p:cNvSpPr/>
              <p:nvPr/>
            </p:nvSpPr>
            <p:spPr>
              <a:xfrm>
                <a:off x="1000278" y="7853496"/>
                <a:ext cx="14365341" cy="2502416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lvl="0" indent="858838" eaLnBrk="1" fontAlgn="auto" hangingPunct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ặ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ẳ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trung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tr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ự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ủ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𝑆𝐴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ắ</m:t>
                    </m:r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𝑆𝑂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ạ</m:t>
                    </m:r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𝐼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endParaRPr lang="en-US" sz="4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indent="858838" eaLnBrk="1" fontAlgn="auto" hangingPunct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Khi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đó</m:t>
                    </m:r>
                    <m:r>
                      <a:rPr lang="en-US" sz="4400" b="0" i="1" dirty="0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  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𝐼𝐴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𝐼𝐵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𝐼𝐶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𝐼𝑆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indent="858838" eaLnBrk="1" fontAlgn="auto" hangingPunct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ê</m:t>
                    </m:r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𝐼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â</m:t>
                    </m:r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ặ</m:t>
                    </m:r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ầ</m:t>
                    </m:r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u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ngo</m:t>
                    </m:r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ạ</m:t>
                    </m:r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ti</m:t>
                    </m:r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ế</m:t>
                    </m:r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ì</m:t>
                    </m:r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ch</m:t>
                    </m:r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ó</m:t>
                    </m:r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.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endPara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7F9EBAE-1270-4FE9-99BC-9A6033427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278" y="7853496"/>
                <a:ext cx="14365341" cy="2502416"/>
              </a:xfrm>
              <a:prstGeom prst="rect">
                <a:avLst/>
              </a:prstGeom>
              <a:blipFill rotWithShape="1">
                <a:blip r:embed="rId11"/>
                <a:stretch>
                  <a:fillRect t="-3406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4086319" y="5211798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  <a:endParaRPr lang="en-US" b="1" dirty="0">
              <a:ln w="22225">
                <a:solidFill>
                  <a:srgbClr val="F3A447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5544" y="6820123"/>
            <a:ext cx="5334000" cy="564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43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" grpId="0"/>
      <p:bldP spid="77" grpId="0"/>
      <p:bldP spid="52" grpId="0"/>
      <p:bldP spid="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950405" y="6166892"/>
            <a:ext cx="22136901" cy="6757354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455796"/>
            <a:ext cx="23391942" cy="3598859"/>
            <a:chOff x="992187" y="2564544"/>
            <a:chExt cx="22353091" cy="359932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49687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047666" y="11959151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7666" y="11959151"/>
                <a:ext cx="2500565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đều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</a:rPr>
                      <m:t>𝐴𝐵𝐶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45</m:t>
                        </m:r>
                      </m:e>
                      <m:sup>
                        <m:r>
                          <a:rPr lang="en-US" sz="4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vi-VN" sz="4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1569660"/>
              </a:xfrm>
              <a:prstGeom prst="rect">
                <a:avLst/>
              </a:prstGeom>
              <a:blipFill rotWithShape="1">
                <a:blip r:embed="rId4"/>
                <a:stretch>
                  <a:fillRect l="-1216" t="-8560" r="-297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195267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m:rPr>
                          <m:nor/>
                        </m:rPr>
                        <a:rPr lang="en-GB" sz="4800">
                          <a:solidFill>
                            <a:prstClr val="black"/>
                          </a:solidFill>
                        </a:rPr>
                        <m:t>.</m:t>
                      </m:r>
                    </m:oMath>
                  </m:oMathPara>
                </a14:m>
                <a:endParaRPr lang="en-GB" sz="48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267" y="5223658"/>
                <a:ext cx="4388542" cy="8309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669356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800" i="1" spc="-150" smtClean="0">
                        <a:solidFill>
                          <a:srgbClr val="000099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4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𝜋</m:t>
                    </m:r>
                    <m:sSup>
                      <m:sSupPr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48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356" y="5223658"/>
                <a:ext cx="4388542" cy="830997"/>
              </a:xfrm>
              <a:prstGeom prst="rect">
                <a:avLst/>
              </a:prstGeom>
              <a:blipFill rotWithShape="1">
                <a:blip r:embed="rId6"/>
                <a:stretch>
                  <a:fillRect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824112" y="5223658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>
                          <a:solidFill>
                            <a:prstClr val="black"/>
                          </a:solidFill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4112" y="5223658"/>
                <a:ext cx="4447108" cy="8309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288000" y="4724400"/>
                <a:ext cx="2993256" cy="16112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25</m:t>
                          </m:r>
                        </m:num>
                        <m:den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12</m:t>
                          </m:r>
                        </m:den>
                      </m:f>
                      <m:r>
                        <a:rPr lang="en-US" sz="5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5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5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5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5400">
                          <a:solidFill>
                            <a:prstClr val="black"/>
                          </a:solidFill>
                        </a:rPr>
                        <m:t>.</m:t>
                      </m:r>
                    </m:oMath>
                  </m:oMathPara>
                </a14:m>
                <a:endParaRPr lang="vi-VN" sz="4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0" y="4724400"/>
                <a:ext cx="2993256" cy="16112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090651" y="7050169"/>
                <a:ext cx="1780911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651" y="7050169"/>
                <a:ext cx="17809111" cy="830997"/>
              </a:xfrm>
              <a:prstGeom prst="rect">
                <a:avLst/>
              </a:prstGeom>
              <a:blipFill rotWithShape="1">
                <a:blip r:embed="rId9"/>
                <a:stretch>
                  <a:fillRect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1575592" y="9350046"/>
                <a:ext cx="16433501" cy="4310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𝑆𝐵</m:t>
                            </m:r>
                            <m: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𝐶</m:t>
                            </m:r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, </m:t>
                            </m:r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𝐴𝐵𝐶</m:t>
                            </m:r>
                          </m:e>
                        </m:d>
                      </m:e>
                    </m:acc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𝑆</m:t>
                        </m:r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𝑁</m:t>
                        </m:r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;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𝑆𝑂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𝑂𝑁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.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𝑡𝑎𝑛</m:t>
                    </m:r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;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𝐴𝑂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4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SA</m:t>
                    </m:r>
                    <m:r>
                      <a:rPr lang="en-US" sz="4400" b="0" i="0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𝑆𝑂</m:t>
                            </m:r>
                          </m:e>
                          <m:sup>
                            <m: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𝐴𝑂</m:t>
                            </m:r>
                          </m:e>
                          <m:sup>
                            <m: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𝑎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44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4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44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𝑎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4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44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15</m:t>
                            </m:r>
                          </m:e>
                        </m:rad>
                      </m:num>
                      <m:den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sz="4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smtClean="0">
                        <a:solidFill>
                          <a:prstClr val="black"/>
                        </a:solidFill>
                        <a:latin typeface="Cambria Math"/>
                      </a:rPr>
                      <m:t>uy</m:t>
                    </m:r>
                    <m:r>
                      <a:rPr lang="en-US" sz="440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smtClean="0">
                        <a:solidFill>
                          <a:prstClr val="black"/>
                        </a:solidFill>
                        <a:latin typeface="Cambria Math"/>
                      </a:rPr>
                      <m:t>ra</m:t>
                    </m:r>
                    <m:r>
                      <a:rPr lang="en-US" sz="4400" smtClean="0">
                        <a:solidFill>
                          <a:prstClr val="black"/>
                        </a:solidFill>
                        <a:latin typeface="Cambria Math"/>
                      </a:rPr>
                      <m:t>: 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</a:rPr>
                      <m:t>𝑟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</a:rPr>
                      <m:t>𝐼𝐴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𝑆𝐴</m:t>
                            </m:r>
                          </m:e>
                          <m:sup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𝑆𝑂</m:t>
                        </m:r>
                      </m:den>
                    </m:f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=4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𝜋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25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𝜋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592" y="9350046"/>
                <a:ext cx="16433501" cy="4310347"/>
              </a:xfrm>
              <a:prstGeom prst="rect">
                <a:avLst/>
              </a:prstGeom>
              <a:blipFill rotWithShape="1">
                <a:blip r:embed="rId10"/>
                <a:stretch>
                  <a:fillRect l="-1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="" xmlns:a16="http://schemas.microsoft.com/office/drawing/2014/main" id="{F7F9EBAE-1270-4FE9-99BC-9A6033427232}"/>
                  </a:ext>
                </a:extLst>
              </p:cNvPr>
              <p:cNvSpPr/>
              <p:nvPr/>
            </p:nvSpPr>
            <p:spPr>
              <a:xfrm>
                <a:off x="984236" y="7832515"/>
                <a:ext cx="17449297" cy="1514004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indent="858838" eaLnBrk="1" fontAlgn="auto" hangingPunct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ặ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ẳ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trung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tr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ự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ủ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𝑆𝐴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ắ</m:t>
                    </m:r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𝑆𝑂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ạ</m:t>
                    </m:r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𝐼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 </m:t>
                    </m:r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Khi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đó</m:t>
                    </m:r>
                    <m:r>
                      <a:rPr lang="en-US" sz="4400" i="1" dirty="0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  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𝐼𝐴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            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𝐼𝐵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𝐼𝐶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𝐼𝑆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ê</m:t>
                    </m:r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𝐼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â</m:t>
                    </m:r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ặ</m:t>
                    </m:r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ầ</m:t>
                    </m:r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u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ngo</m:t>
                    </m:r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ạ</m:t>
                    </m:r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ti</m:t>
                    </m:r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ế</m:t>
                    </m:r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ì</m:t>
                    </m:r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ch</m:t>
                    </m:r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ó</m:t>
                    </m:r>
                    <m:r>
                      <m:rPr>
                        <m:nor/>
                      </m:rPr>
                      <a:rPr lang="en-US" sz="4400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p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7F9EBAE-1270-4FE9-99BC-9A6033427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236" y="7832515"/>
                <a:ext cx="17449297" cy="1514004"/>
              </a:xfrm>
              <a:prstGeom prst="rect">
                <a:avLst/>
              </a:prstGeom>
              <a:blipFill rotWithShape="1">
                <a:blip r:embed="rId11"/>
                <a:stretch>
                  <a:fillRect t="-5645" b="-18952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8009093" y="5053084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7082" y="8063482"/>
            <a:ext cx="4624318" cy="431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1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5" grpId="1"/>
      <p:bldP spid="5" grpId="0"/>
      <p:bldP spid="77" grpId="0"/>
      <p:bldP spid="52" grpId="0"/>
      <p:bldP spid="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143000" y="2402233"/>
            <a:ext cx="23567119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TIẾT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KẾT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THÚC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TRÂN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TRỌNG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CÁM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ƠN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CÁC</a:t>
              </a:r>
              <a:r>
                <a:rPr lang="en-US" sz="6600" dirty="0">
                  <a:solidFill>
                    <a:srgbClr val="FF0000"/>
                  </a:solidFill>
                </a:rPr>
                <a:t> EM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SINH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ĐÃ</a:t>
              </a:r>
              <a:r>
                <a:rPr lang="en-US" sz="6600" dirty="0">
                  <a:solidFill>
                    <a:srgbClr val="FF0000"/>
                  </a:solidFill>
                </a:rPr>
                <a:t> THEO </a:t>
              </a:r>
              <a:r>
                <a:rPr lang="en-US" sz="6600" dirty="0" err="1">
                  <a:solidFill>
                    <a:srgbClr val="FF0000"/>
                  </a:solidFill>
                </a:rPr>
                <a:t>DÕI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5314692" cy="1645855"/>
            <a:chOff x="7459670" y="7543799"/>
            <a:chExt cx="20011305" cy="164607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1569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 CẦU NGOẠI TIẾP KHỐI CHÓP TAM GIÁC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052816" y="2964801"/>
            <a:ext cx="2211198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dirty="0">
                <a:solidFill>
                  <a:prstClr val="black"/>
                </a:solidFill>
                <a:latin typeface="Calibri"/>
                <a:sym typeface="Wingdings 2" panose="05020102010507070707" pitchFamily="18" charset="2"/>
              </a:rPr>
              <a:t> </a:t>
            </a:r>
            <a:r>
              <a:rPr lang="fr-FR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</a:t>
            </a:r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1981199" y="3963051"/>
                <a:ext cx="19705661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/>
                      </a:rPr>
                      <m:t>𝑂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4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199" y="3963051"/>
                <a:ext cx="19705661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1237" t="-15079" b="-38095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="" xmlns:a16="http://schemas.microsoft.com/office/drawing/2014/main" id="{D5FDE97F-1E59-4CD0-8974-3EA8117FB60E}"/>
                  </a:ext>
                </a:extLst>
              </p:cNvPr>
              <p:cNvSpPr/>
              <p:nvPr/>
            </p:nvSpPr>
            <p:spPr>
              <a:xfrm>
                <a:off x="1949113" y="4732491"/>
                <a:ext cx="18624887" cy="1491114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+)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Bước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2: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Xác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định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trục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sym typeface="Wingdings 2" panose="05020102010507070707" pitchFamily="18" charset="2"/>
                      </a:rPr>
                      <m:t>∆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đường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tròn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ngoại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tiếp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tam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đáy</a:t>
                </a:r>
                <a:r>
                  <a:rPr lang="en-US" sz="4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. 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sym typeface="Wingdings 2" panose="05020102010507070707" pitchFamily="18" charset="2"/>
                      </a:rPr>
                      <m:t>∆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được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ngoại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đáy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4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endParaRPr lang="vi-VN" sz="4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5FDE97F-1E59-4CD0-8974-3EA8117FB6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113" y="4732491"/>
                <a:ext cx="18624887" cy="1491114"/>
              </a:xfrm>
              <a:prstGeom prst="rect">
                <a:avLst/>
              </a:prstGeom>
              <a:blipFill rotWithShape="1">
                <a:blip r:embed="rId4"/>
                <a:stretch>
                  <a:fillRect l="-1342" t="-7755" r="-1113" b="-15918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="" xmlns:a16="http://schemas.microsoft.com/office/drawing/2014/main" id="{D5FDE97F-1E59-4CD0-8974-3EA8117FB60E}"/>
                  </a:ext>
                </a:extLst>
              </p:cNvPr>
              <p:cNvSpPr/>
              <p:nvPr/>
            </p:nvSpPr>
            <p:spPr>
              <a:xfrm>
                <a:off x="1981199" y="6410742"/>
                <a:ext cx="19728986" cy="212365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+)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Bước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3: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Dựng</a:t>
                </a:r>
                <a:r>
                  <a:rPr lang="en-US" sz="4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mặt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phẳng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trung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trực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cạnh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bên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cắt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sym typeface="Wingdings 2" panose="05020102010507070707" pitchFamily="18" charset="2"/>
                      </a:rPr>
                      <m:t>∆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tại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/>
                        <a:sym typeface="Wingdings 2" panose="05020102010507070707" pitchFamily="18" charset="2"/>
                      </a:rPr>
                      <m:t>𝐼</m:t>
                    </m:r>
                  </m:oMath>
                </a14:m>
                <a:r>
                  <a:rPr lang="en-US" sz="4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, </a:t>
                </a:r>
                <a:r>
                  <a:rPr lang="en-US" sz="4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thì</a:t>
                </a:r>
                <a:r>
                  <a:rPr lang="en-US" sz="4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/>
                        <a:sym typeface="Wingdings 2" panose="05020102010507070707" pitchFamily="18" charset="2"/>
                      </a:rPr>
                      <m:t>𝐼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/>
                        <a:sym typeface="Wingdings 2" panose="05020102010507070707" pitchFamily="18" charset="2"/>
                      </a:rPr>
                      <m:t> 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tâm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mặt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cầu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ngoại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tiếp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hình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chóp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tam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đã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cho</a:t>
                </a:r>
                <a:r>
                  <a:rPr lang="en-US" sz="4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. </a:t>
                </a:r>
                <a:r>
                  <a:rPr lang="en-US" sz="4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M</a:t>
                </a:r>
                <a:r>
                  <a:rPr lang="en-US" sz="44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ột</a:t>
                </a:r>
                <a:r>
                  <a:rPr lang="en-US" sz="4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trường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I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giao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giữa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ngoại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đáy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bên</a:t>
                </a:r>
                <a:r>
                  <a:rPr lang="en-US" sz="4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4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endParaRPr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5FDE97F-1E59-4CD0-8974-3EA8117FB6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199" y="6410742"/>
                <a:ext cx="19728986" cy="2123658"/>
              </a:xfrm>
              <a:prstGeom prst="rect">
                <a:avLst/>
              </a:prstGeom>
              <a:blipFill rotWithShape="0">
                <a:blip r:embed="rId5"/>
                <a:stretch>
                  <a:fillRect l="-1236" t="-5747" b="-13218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955291" y="9447328"/>
            <a:ext cx="4310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1" grpId="0"/>
      <p:bldP spid="52" grpId="0"/>
      <p:bldP spid="39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066800"/>
            <a:ext cx="21258292" cy="1288192"/>
            <a:chOff x="7459670" y="7162749"/>
            <a:chExt cx="35116059" cy="1288361"/>
          </a:xfrm>
        </p:grpSpPr>
        <p:sp>
          <p:nvSpPr>
            <p:cNvPr id="44" name="TextBox 43"/>
            <p:cNvSpPr txBox="1"/>
            <p:nvPr/>
          </p:nvSpPr>
          <p:spPr>
            <a:xfrm>
              <a:off x="12869715" y="7620004"/>
              <a:ext cx="29706014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chóp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tam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có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cạnh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bên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vuông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với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đáy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162749"/>
              <a:ext cx="5102610" cy="1242188"/>
              <a:chOff x="7459669" y="7162750"/>
              <a:chExt cx="5102610" cy="1242188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ound Same Side Corner Rectangle 48"/>
              <p:cNvSpPr/>
              <p:nvPr/>
            </p:nvSpPr>
            <p:spPr>
              <a:xfrm>
                <a:off x="8212415" y="7162750"/>
                <a:ext cx="4349864" cy="1242188"/>
              </a:xfrm>
              <a:prstGeom prst="round2Same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/>
                  <a:t>Dạng</a:t>
                </a:r>
                <a:r>
                  <a:rPr lang="en-US" b="1" dirty="0"/>
                  <a:t> 1: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710525" y="3059813"/>
                <a:ext cx="23794662" cy="3262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4400" b="0" i="1" smtClean="0">
                        <a:latin typeface="Cambria Math"/>
                        <a:cs typeface="Arial" panose="020B0604020202020204" pitchFamily="34" charset="0"/>
                      </a:rPr>
                      <m:t>.</m:t>
                    </m:r>
                    <m:r>
                      <a:rPr lang="en-US" sz="4400" b="0" i="1" smtClean="0">
                        <a:latin typeface="Cambria Math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400" b="0" i="0" smtClean="0">
                        <a:latin typeface="Cambria Math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  <a:cs typeface="Arial" panose="020B0604020202020204" pitchFamily="34" charset="0"/>
                      </a:rPr>
                      <m:t>𝑆𝐴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SA=a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25" y="3059813"/>
                <a:ext cx="23794662" cy="3262432"/>
              </a:xfrm>
              <a:prstGeom prst="rect">
                <a:avLst/>
              </a:prstGeom>
              <a:blipFill rotWithShape="1">
                <a:blip r:embed="rId3"/>
                <a:stretch>
                  <a:fillRect t="-3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E650553-CD0D-4E8D-B84B-7AB25EC9C317}"/>
              </a:ext>
            </a:extLst>
          </p:cNvPr>
          <p:cNvSpPr txBox="1"/>
          <p:nvPr/>
        </p:nvSpPr>
        <p:spPr>
          <a:xfrm>
            <a:off x="710524" y="2298093"/>
            <a:ext cx="2466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1495523" y="5720111"/>
            <a:ext cx="22736077" cy="8001000"/>
            <a:chOff x="1205494" y="6947472"/>
            <a:chExt cx="22139784" cy="6539928"/>
          </a:xfrm>
        </p:grpSpPr>
        <p:sp>
          <p:nvSpPr>
            <p:cNvPr id="21" name="Rounded Rectangle 124">
              <a:extLst>
                <a:ext uri="{FF2B5EF4-FFF2-40B4-BE49-F238E27FC236}">
                  <a16:creationId xmlns=""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2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=""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=""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=""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2CC2BF53-9960-4EBA-83F4-A0D8D5F7DA72}"/>
                  </a:ext>
                </a:extLst>
              </p:cNvPr>
              <p:cNvSpPr/>
              <p:nvPr/>
            </p:nvSpPr>
            <p:spPr>
              <a:xfrm>
                <a:off x="1884567" y="6705600"/>
                <a:ext cx="1211045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567" y="6705600"/>
                <a:ext cx="12110459" cy="769441"/>
              </a:xfrm>
              <a:prstGeom prst="rect">
                <a:avLst/>
              </a:prstGeom>
              <a:blipFill rotWithShape="0">
                <a:blip r:embed="rId4"/>
                <a:stretch>
                  <a:fillRect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id="{D79F4066-5BAD-465B-8DF6-5CDD85BE1991}"/>
                  </a:ext>
                </a:extLst>
              </p:cNvPr>
              <p:cNvSpPr/>
              <p:nvPr/>
            </p:nvSpPr>
            <p:spPr>
              <a:xfrm>
                <a:off x="1837548" y="7543800"/>
                <a:ext cx="14622273" cy="24314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 </a:t>
                </a:r>
                <a:r>
                  <a:rPr lang="en-US" sz="4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kẻ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∆⊥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endPara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4400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0" i="1" smtClean="0">
                        <a:latin typeface="Cambria Math"/>
                        <a:cs typeface="Arial" panose="020B0604020202020204" pitchFamily="34" charset="0"/>
                      </a:rPr>
                      <m:t>𝐼𝐴</m:t>
                    </m:r>
                    <m:r>
                      <a:rPr lang="en-US" sz="4400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0" i="1" smtClean="0">
                        <a:latin typeface="Cambria Math"/>
                        <a:cs typeface="Arial" panose="020B0604020202020204" pitchFamily="34" charset="0"/>
                      </a:rPr>
                      <m:t>𝐼𝐵</m:t>
                    </m:r>
                    <m:r>
                      <a:rPr lang="en-US" sz="4400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0" i="1" smtClean="0">
                        <a:latin typeface="Cambria Math"/>
                        <a:cs typeface="Arial" panose="020B0604020202020204" pitchFamily="34" charset="0"/>
                      </a:rPr>
                      <m:t>𝐼𝐶</m:t>
                    </m:r>
                    <m:r>
                      <a:rPr lang="en-US" sz="4400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0" i="1" smtClean="0">
                        <a:latin typeface="Cambria Math"/>
                        <a:cs typeface="Arial" panose="020B0604020202020204" pitchFamily="34" charset="0"/>
                      </a:rPr>
                      <m:t>𝐼𝑆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4400" b="0" i="1" smtClean="0">
                        <a:latin typeface="Cambria Math"/>
                        <a:cs typeface="Arial" panose="020B0604020202020204" pitchFamily="34" charset="0"/>
                      </a:rPr>
                      <m:t>.</m:t>
                    </m:r>
                    <m:r>
                      <a:rPr lang="en-US" sz="4400" b="0" i="1" smtClean="0">
                        <a:latin typeface="Cambria Math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79F4066-5BAD-465B-8DF6-5CDD85BE19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548" y="7543800"/>
                <a:ext cx="14622273" cy="2431435"/>
              </a:xfrm>
              <a:prstGeom prst="rect">
                <a:avLst/>
              </a:prstGeom>
              <a:blipFill rotWithShape="0">
                <a:blip r:embed="rId5"/>
                <a:stretch>
                  <a:fillRect t="-5025" r="-750" b="-1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id="{68CEBDB8-3336-4EC7-9910-4A61B97479AA}"/>
                  </a:ext>
                </a:extLst>
              </p:cNvPr>
              <p:cNvSpPr/>
              <p:nvPr/>
            </p:nvSpPr>
            <p:spPr>
              <a:xfrm>
                <a:off x="2773296" y="10076374"/>
                <a:ext cx="8275535" cy="12012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Ta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  <a:cs typeface="Arial" panose="020B0604020202020204" pitchFamily="34" charset="0"/>
                      </a:rPr>
                      <m:t>𝐴𝑂</m:t>
                    </m:r>
                    <m:r>
                      <a:rPr lang="en-US" sz="4400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400" b="0" i="1" smtClean="0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4400" b="0" i="1" smtClean="0">
                        <a:latin typeface="Cambria Math"/>
                        <a:cs typeface="Arial" panose="020B0604020202020204" pitchFamily="34" charset="0"/>
                      </a:rPr>
                      <m:t>𝐴𝑀</m:t>
                    </m:r>
                    <m:r>
                      <a:rPr lang="en-US" sz="4400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f>
                      <m:f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0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4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8CEBDB8-3336-4EC7-9910-4A61B97479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296" y="10076374"/>
                <a:ext cx="8275535" cy="1201226"/>
              </a:xfrm>
              <a:prstGeom prst="rect">
                <a:avLst/>
              </a:prstGeom>
              <a:blipFill rotWithShape="0">
                <a:blip r:embed="rId6"/>
                <a:stretch>
                  <a:fillRect l="-3021" b="-8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="" xmlns:a16="http://schemas.microsoft.com/office/drawing/2014/main" id="{91CCB698-8219-4BC1-B360-405733C5A6FE}"/>
                  </a:ext>
                </a:extLst>
              </p:cNvPr>
              <p:cNvSpPr/>
              <p:nvPr/>
            </p:nvSpPr>
            <p:spPr>
              <a:xfrm>
                <a:off x="1782499" y="10975848"/>
                <a:ext cx="14711528" cy="2092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/>
                      </a:rPr>
                      <m:t>𝑟</m:t>
                    </m:r>
                    <m:r>
                      <a:rPr lang="en-US" sz="4400" b="0" i="1" smtClean="0">
                        <a:latin typeface="Cambria Math"/>
                      </a:rPr>
                      <m:t>=</m:t>
                    </m:r>
                    <m:r>
                      <a:rPr lang="en-US" sz="4400" b="0" i="1" smtClean="0">
                        <a:latin typeface="Cambria Math"/>
                      </a:rPr>
                      <m:t>𝐼𝐴</m:t>
                    </m:r>
                    <m:r>
                      <a:rPr lang="en-US" sz="44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/>
                              </a:rPr>
                              <m:t>𝐴𝑁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4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/>
                              </a:rPr>
                              <m:t>𝐴𝑂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num>
                                  <m:den>
                                    <m:r>
                                      <a:rPr lang="en-US" sz="4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4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4400" i="1" dirty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4400" i="1" dirty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𝑎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4400" i="1" dirty="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4400" i="1" dirty="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  <a:cs typeface="Arial" panose="020B0604020202020204" pitchFamily="34" charset="0"/>
                                              </a:rPr>
                                              <m:t>3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r>
                                          <a:rPr lang="en-US" sz="4400" i="1" dirty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44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  <m:sup/>
                        </m:sSup>
                      </m:e>
                    </m:rad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0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en-US" sz="44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1CCB698-8219-4BC1-B360-405733C5A6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499" y="10975848"/>
                <a:ext cx="14711528" cy="20928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D094E9AF-206A-44E8-BB2A-77146C3AEBB4}"/>
              </a:ext>
            </a:extLst>
          </p:cNvPr>
          <p:cNvCxnSpPr>
            <a:cxnSpLocks/>
          </p:cNvCxnSpPr>
          <p:nvPr/>
        </p:nvCxnSpPr>
        <p:spPr>
          <a:xfrm>
            <a:off x="16611600" y="8159496"/>
            <a:ext cx="0" cy="5632704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2600" y="7336849"/>
            <a:ext cx="6324600" cy="508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68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449755"/>
            <a:ext cx="22136901" cy="6466627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6413893" y="12085385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3893" y="12085385"/>
                <a:ext cx="2500565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</a:rPr>
                      <m:t>𝑆</m:t>
                    </m:r>
                    <m:r>
                      <a:rPr lang="en-US" sz="4400" b="0" i="1" smtClean="0">
                        <a:latin typeface="Cambria Math"/>
                      </a:rPr>
                      <m:t>.</m:t>
                    </m:r>
                    <m:r>
                      <a:rPr lang="en-US" sz="4400" b="0" i="1" smtClean="0">
                        <a:latin typeface="Cambria Math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</a:rPr>
                      <m:t>𝑆𝐴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latin typeface="Cambria Math"/>
                      </a:rPr>
                      <m:t>bi</m:t>
                    </m:r>
                    <m:r>
                      <a:rPr lang="en-US" sz="4400" b="0" i="1" smtClean="0">
                        <a:latin typeface="Cambria Math"/>
                      </a:rPr>
                      <m:t>ế</m:t>
                    </m:r>
                    <m:r>
                      <a:rPr lang="en-US" sz="4400" b="0" i="1" smtClean="0">
                        <a:latin typeface="Cambria Math"/>
                      </a:rPr>
                      <m:t>𝑡</m:t>
                    </m:r>
                    <m:r>
                      <a:rPr lang="en-US" sz="4400" b="0" i="1" smtClean="0">
                        <a:latin typeface="Cambria Math"/>
                      </a:rPr>
                      <m:t> </m:t>
                    </m:r>
                    <m:r>
                      <a:rPr lang="en-US" sz="4400" b="0" i="1" smtClean="0">
                        <a:latin typeface="Cambria Math"/>
                      </a:rPr>
                      <m:t>𝐴𝐵</m:t>
                    </m:r>
                    <m:r>
                      <a:rPr lang="en-US" sz="4400" b="0" i="1" smtClean="0">
                        <a:latin typeface="Cambria Math"/>
                      </a:rPr>
                      <m:t>=</m:t>
                    </m:r>
                    <m:r>
                      <a:rPr lang="en-US" sz="4400" b="0" i="1" smtClean="0">
                        <a:latin typeface="Cambria Math"/>
                      </a:rPr>
                      <m:t>𝑎</m:t>
                    </m:r>
                    <m:r>
                      <a:rPr lang="en-US" sz="4400" b="0" i="1" smtClean="0">
                        <a:latin typeface="Cambria Math"/>
                      </a:rPr>
                      <m:t>,  </m:t>
                    </m:r>
                    <m:r>
                      <a:rPr lang="en-US" sz="4400" b="0" i="1" smtClean="0">
                        <a:latin typeface="Cambria Math"/>
                      </a:rPr>
                      <m:t>𝑆𝐴</m:t>
                    </m:r>
                    <m:r>
                      <a:rPr lang="en-US" sz="4400" b="0" i="1" smtClean="0">
                        <a:latin typeface="Cambria Math"/>
                      </a:rPr>
                      <m:t>=2</m:t>
                    </m:r>
                    <m:r>
                      <a:rPr lang="en-US" sz="44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bán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cầu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endParaRPr lang="vi-VN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2123658"/>
              </a:xfrm>
              <a:prstGeom prst="rect">
                <a:avLst/>
              </a:prstGeom>
              <a:blipFill rotWithShape="1">
                <a:blip r:embed="rId4"/>
                <a:stretch>
                  <a:fillRect l="-1080" t="-5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82070" y="4405572"/>
                <a:ext cx="5485687" cy="167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sz="4800" b="0" i="1" spc="-150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0" i="1" spc="-150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070" y="4405572"/>
                <a:ext cx="5485687" cy="167565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270550" y="4592870"/>
                <a:ext cx="5485687" cy="1302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800" b="1" spc="-150" dirty="0">
                    <a:solidFill>
                      <a:srgbClr val="00009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 spc="-15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800" b="0" i="1" spc="-15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</m:t>
                        </m:r>
                        <m:rad>
                          <m:radPr>
                            <m:degHide m:val="on"/>
                            <m:ctrlPr>
                              <a:rPr lang="en-US" sz="4800" i="1" spc="-15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0" spc="-15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sz="4800" b="0" spc="-15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4800" spc="-150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550" y="4592870"/>
                <a:ext cx="5485687" cy="1302088"/>
              </a:xfrm>
              <a:prstGeom prst="rect">
                <a:avLst/>
              </a:prstGeom>
              <a:blipFill rotWithShape="1">
                <a:blip r:embed="rId6"/>
                <a:stretch>
                  <a:fillRect l="-5111" b="-7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168944" y="4931928"/>
                <a:ext cx="5485687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 spc="-150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GB" sz="4800" b="1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 dirty="0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e>
                      </m:ra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944" y="4931928"/>
                <a:ext cx="5485687" cy="91788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07720" y="4406088"/>
                <a:ext cx="5485687" cy="167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sz="4800" b="0" i="1" spc="-150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0" i="1" spc="-150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7720" y="4406088"/>
                <a:ext cx="5485687" cy="167565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667516" y="7512722"/>
                <a:ext cx="1428674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Do tam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516" y="7512722"/>
                <a:ext cx="14286742" cy="1569660"/>
              </a:xfrm>
              <a:prstGeom prst="rect">
                <a:avLst/>
              </a:prstGeom>
              <a:blipFill rotWithShape="1">
                <a:blip r:embed="rId9"/>
                <a:stretch>
                  <a:fillRect l="-1963" t="-9302" b="-18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1827944" y="8941928"/>
                <a:ext cx="14859856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Kẻ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∆⊥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d>
                    <m:r>
                      <a:rPr lang="en-US" sz="48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𝑆𝐴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△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944" y="8941928"/>
                <a:ext cx="14859856" cy="1569660"/>
              </a:xfrm>
              <a:prstGeom prst="rect">
                <a:avLst/>
              </a:prstGeom>
              <a:blipFill rotWithShape="1">
                <a:blip r:embed="rId10"/>
                <a:stretch>
                  <a:fillRect l="-1887" t="-9339" r="-492" b="-19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="" xmlns:a16="http://schemas.microsoft.com/office/drawing/2014/main" id="{A321F7A4-D50F-4201-AA3D-DEEA6E8E4D80}"/>
                  </a:ext>
                </a:extLst>
              </p:cNvPr>
              <p:cNvSpPr/>
              <p:nvPr/>
            </p:nvSpPr>
            <p:spPr>
              <a:xfrm>
                <a:off x="1783600" y="10321027"/>
                <a:ext cx="17113999" cy="16423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𝐼𝐴</m:t>
                    </m:r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𝐴𝑁</m:t>
                            </m:r>
                          </m:e>
                          <m:sup>
                            <m:r>
                              <a:rPr lang="en-US" sz="48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𝐴𝑂</m:t>
                            </m:r>
                          </m:e>
                          <m:sup>
                            <m:r>
                              <a:rPr lang="en-US" sz="48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0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800" b="0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800" b="0" i="1" dirty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b="0" i="1" dirty="0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𝐵𝐶</m:t>
                                    </m:r>
                                  </m:num>
                                  <m:den>
                                    <m:r>
                                      <a:rPr lang="en-US" sz="4800" b="0" i="1" dirty="0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800" b="0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800" b="0" i="1" dirty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800" i="1" dirty="0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b="0" i="1" dirty="0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𝑎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4800" b="0" i="1" dirty="0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800" b="0" i="1" dirty="0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48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800" i="1" dirty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sz="48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321F7A4-D50F-4201-AA3D-DEEA6E8E4D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600" y="10321027"/>
                <a:ext cx="17113999" cy="1642373"/>
              </a:xfrm>
              <a:prstGeom prst="rect">
                <a:avLst/>
              </a:prstGeom>
              <a:blipFill rotWithShape="1">
                <a:blip r:embed="rId11"/>
                <a:stretch>
                  <a:fillRect l="-1639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6900562" y="4830734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7944" y="6705644"/>
            <a:ext cx="5139985" cy="461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" grpId="0"/>
      <p:bldP spid="77" grpId="0"/>
      <p:bldP spid="78" grpId="0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55827" y="6661977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4401800" y="7524544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1800" y="7524544"/>
                <a:ext cx="2500565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</a:rPr>
                      <m:t>𝑆</m:t>
                    </m:r>
                    <m:r>
                      <a:rPr lang="en-US" sz="4800" b="0" i="1" smtClean="0">
                        <a:latin typeface="Cambria Math"/>
                      </a:rPr>
                      <m:t>.</m:t>
                    </m:r>
                    <m:r>
                      <a:rPr lang="en-US" sz="4800" b="0" i="1" smtClean="0">
                        <a:latin typeface="Cambria Math"/>
                      </a:rPr>
                      <m:t>𝐴𝐵𝐶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</a:rPr>
                      <m:t>𝐴𝐵𝐶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</a:rPr>
                      <m:t>𝐵</m:t>
                    </m:r>
                    <m:r>
                      <a:rPr lang="en-US" sz="4800" b="0" i="0" smtClean="0">
                        <a:latin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/>
                      </a:rPr>
                      <m:t>AC</m:t>
                    </m:r>
                    <m:r>
                      <a:rPr lang="en-US" sz="4800" b="0" i="0" smtClean="0">
                        <a:latin typeface="Cambria Math"/>
                      </a:rPr>
                      <m:t>=2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/>
                      </a:rPr>
                      <m:t>a</m:t>
                    </m:r>
                    <m:r>
                      <a:rPr lang="en-US" sz="4800" b="0" i="0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/>
                      </a:rPr>
                      <m:t>SA</m:t>
                    </m:r>
                    <m:r>
                      <a:rPr lang="en-US" sz="4800" b="0" i="0" smtClean="0">
                        <a:latin typeface="Cambria Math"/>
                      </a:rPr>
                      <m:t>=2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/>
                      </a:rPr>
                      <m:t>a</m:t>
                    </m:r>
                    <m:r>
                      <a:rPr lang="en-US" sz="4800" b="0" i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</a:rPr>
                      <m:t>𝑆𝐴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1569660"/>
              </a:xfrm>
              <a:prstGeom prst="rect">
                <a:avLst/>
              </a:prstGeom>
              <a:blipFill rotWithShape="1">
                <a:blip r:embed="rId4"/>
                <a:stretch>
                  <a:fillRect l="-1216" t="-8560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195267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</m:t>
                      </m:r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16</m:t>
                      </m:r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267" y="5223658"/>
                <a:ext cx="4388542" cy="8309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669356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8</m:t>
                      </m:r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356" y="5223658"/>
                <a:ext cx="4388542" cy="8309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824112" y="5223658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4</m:t>
                      </m:r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4112" y="5223658"/>
                <a:ext cx="4447108" cy="8309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5" y="5223658"/>
                <a:ext cx="283057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5" y="5223658"/>
                <a:ext cx="2830570" cy="83099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374029" y="7764900"/>
                <a:ext cx="1690859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𝑆𝐶</m:t>
                    </m:r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029" y="7764900"/>
                <a:ext cx="16908595" cy="830997"/>
              </a:xfrm>
              <a:prstGeom prst="rect">
                <a:avLst/>
              </a:prstGeom>
              <a:blipFill rotWithShape="1">
                <a:blip r:embed="rId9"/>
                <a:stretch>
                  <a:fillRect l="-1622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9374954" y="10820400"/>
                <a:ext cx="1439944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4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4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4800" b="0" i="1" smtClean="0">
                        <a:latin typeface="Cambria Math"/>
                        <a:ea typeface="Cambria Math" panose="02040503050406030204" pitchFamily="18" charset="0"/>
                      </a:rPr>
                      <m:t>=4</m:t>
                    </m:r>
                    <m:r>
                      <a:rPr lang="en-US" sz="4800" b="0" i="1" smtClean="0">
                        <a:latin typeface="Cambria Math"/>
                        <a:ea typeface="Cambria Math"/>
                      </a:rPr>
                      <m:t>𝜋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  <a:ea typeface="Cambria Math"/>
                      </a:rPr>
                      <m:t>=4.</m:t>
                    </m:r>
                    <m:r>
                      <a:rPr lang="en-US" sz="4800" b="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4800" b="0" i="1" smtClean="0">
                        <a:latin typeface="Cambria Math"/>
                        <a:ea typeface="Cambria Math"/>
                      </a:rPr>
                      <m:t>.2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  <a:ea typeface="Cambria Math"/>
                      </a:rPr>
                      <m:t>=8</m:t>
                    </m:r>
                    <m:r>
                      <a:rPr lang="en-US" sz="4800" b="0" i="1" smtClean="0">
                        <a:latin typeface="Cambria Math"/>
                        <a:ea typeface="Cambria Math"/>
                      </a:rPr>
                      <m:t>𝜋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4954" y="10820400"/>
                <a:ext cx="14399446" cy="830997"/>
              </a:xfrm>
              <a:prstGeom prst="rect">
                <a:avLst/>
              </a:prstGeom>
              <a:blipFill rotWithShape="1">
                <a:blip r:embed="rId10"/>
                <a:stretch>
                  <a:fillRect l="-1948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1442769" y="8666678"/>
                <a:ext cx="16122829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𝑆𝐵𝐶</m:t>
                    </m:r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,  </m:t>
                    </m:r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𝑆𝐴𝐶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huyền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𝑆𝐶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𝐼𝐴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769" y="8666678"/>
                <a:ext cx="16122829" cy="1569660"/>
              </a:xfrm>
              <a:prstGeom prst="rect">
                <a:avLst/>
              </a:prstGeom>
              <a:blipFill rotWithShape="0">
                <a:blip r:embed="rId11"/>
                <a:stretch>
                  <a:fillRect l="-1740" t="-8560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="" xmlns:a16="http://schemas.microsoft.com/office/drawing/2014/main" id="{F7F9EBAE-1270-4FE9-99BC-9A6033427232}"/>
                  </a:ext>
                </a:extLst>
              </p:cNvPr>
              <p:cNvSpPr/>
              <p:nvPr/>
            </p:nvSpPr>
            <p:spPr>
              <a:xfrm>
                <a:off x="1577544" y="10236338"/>
                <a:ext cx="10012530" cy="164378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48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latin typeface="Cambria Math"/>
                          <a:ea typeface="Cambria Math" panose="02040503050406030204" pitchFamily="18" charset="0"/>
                        </a:rPr>
                        <m:t>𝐼𝐴</m:t>
                      </m:r>
                      <m:r>
                        <a:rPr lang="en-US" sz="48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𝑆𝐶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8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4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8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latin typeface="Cambria Math"/>
                          <a:ea typeface="Cambria Math" panose="02040503050406030204" pitchFamily="18" charset="0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vi-VN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7F9EBAE-1270-4FE9-99BC-9A6033427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544" y="10236338"/>
                <a:ext cx="10012530" cy="164378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8601379" y="5223658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2625" y="6858000"/>
            <a:ext cx="5110776" cy="436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54095" y="11785067"/>
            <a:ext cx="19273354" cy="144655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" grpId="0"/>
      <p:bldP spid="77" grpId="0"/>
      <p:bldP spid="51" grpId="0"/>
      <p:bldP spid="52" grpId="0"/>
      <p:bldP spid="57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00278" y="6661977"/>
            <a:ext cx="22132810" cy="6307122"/>
            <a:chOff x="1149938" y="6941416"/>
            <a:chExt cx="22135691" cy="6307943"/>
          </a:xfrm>
        </p:grpSpPr>
        <p:sp>
          <p:nvSpPr>
            <p:cNvPr id="125" name="Rounded Rectangle 124"/>
            <p:cNvSpPr/>
            <p:nvPr/>
          </p:nvSpPr>
          <p:spPr>
            <a:xfrm>
              <a:off x="1149938" y="6941416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4764528" y="1167062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4528" y="11670628"/>
                <a:ext cx="2500565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</a:rPr>
                      <m:t>𝐴𝐵𝐶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</a:rPr>
                      <m:t>𝐴𝐵𝐶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</a:rPr>
                      <m:t>𝐵</m:t>
                    </m:r>
                    <m:r>
                      <a:rPr lang="en-US" sz="4800" smtClean="0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800" smtClean="0">
                        <a:solidFill>
                          <a:prstClr val="black"/>
                        </a:solidFill>
                        <a:latin typeface="Cambria Math"/>
                      </a:rPr>
                      <m:t>=2</m:t>
                    </m:r>
                    <m:r>
                      <m:rPr>
                        <m:sty m:val="p"/>
                      </m:rPr>
                      <a:rPr lang="en-US" sz="4800" smtClean="0">
                        <a:solidFill>
                          <a:prstClr val="black"/>
                        </a:solidFill>
                        <a:latin typeface="Cambria Math"/>
                      </a:rPr>
                      <m:t>a</m:t>
                    </m:r>
                    <m:r>
                      <a:rPr lang="en-US" sz="4800" smtClean="0">
                        <a:solidFill>
                          <a:prstClr val="black"/>
                        </a:solidFill>
                        <a:latin typeface="Cambria Math"/>
                      </a:rPr>
                      <m:t>, 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</a:rPr>
                      <m:t>𝑆𝐴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</a:rPr>
                      <m:t>𝑆𝐶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45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Đường kính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4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2308324"/>
              </a:xfrm>
              <a:prstGeom prst="rect">
                <a:avLst/>
              </a:prstGeom>
              <a:blipFill rotWithShape="0">
                <a:blip r:embed="rId4"/>
                <a:stretch>
                  <a:fillRect l="-1216" t="-5805" b="-13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195267" y="5223658"/>
                <a:ext cx="4388542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</m:t>
                      </m:r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4</m:t>
                      </m:r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rad>
                      <m:r>
                        <m:rPr>
                          <m:nor/>
                        </m:rPr>
                        <a:rPr lang="en-GB" sz="4800">
                          <a:solidFill>
                            <a:prstClr val="black"/>
                          </a:solidFill>
                        </a:rPr>
                        <m:t>.</m:t>
                      </m:r>
                    </m:oMath>
                  </m:oMathPara>
                </a14:m>
                <a:endParaRPr lang="en-GB" sz="48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267" y="5223658"/>
                <a:ext cx="4388542" cy="91788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669356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2</m:t>
                      </m:r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>
                          <a:solidFill>
                            <a:prstClr val="black"/>
                          </a:solidFill>
                        </a:rPr>
                        <m:t>.</m:t>
                      </m:r>
                    </m:oMath>
                  </m:oMathPara>
                </a14:m>
                <a:endParaRPr lang="en-GB" sz="48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356" y="5223658"/>
                <a:ext cx="4388542" cy="8309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824112" y="5223658"/>
                <a:ext cx="4447108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6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e>
                      </m:rad>
                      <m:r>
                        <m:rPr>
                          <m:nor/>
                        </m:rPr>
                        <a:rPr lang="en-GB" sz="4800">
                          <a:solidFill>
                            <a:prstClr val="black"/>
                          </a:solidFill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4112" y="5223658"/>
                <a:ext cx="4447108" cy="91788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5" y="5223658"/>
                <a:ext cx="3146165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rad>
                      <m:r>
                        <m:rPr>
                          <m:nor/>
                        </m:rPr>
                        <a:rPr lang="en-GB" sz="4800">
                          <a:solidFill>
                            <a:prstClr val="black"/>
                          </a:solidFill>
                        </a:rPr>
                        <m:t>.</m:t>
                      </m:r>
                    </m:oMath>
                  </m:oMathPara>
                </a14:m>
                <a:endParaRPr lang="vi-VN" sz="4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5" y="5223658"/>
                <a:ext cx="3146165" cy="91788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128840" y="7522387"/>
                <a:ext cx="1690859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𝑆𝐶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840" y="7522387"/>
                <a:ext cx="16908595" cy="830997"/>
              </a:xfrm>
              <a:prstGeom prst="rect">
                <a:avLst/>
              </a:prstGeom>
              <a:blipFill rotWithShape="1">
                <a:blip r:embed="rId9"/>
                <a:stretch>
                  <a:fillRect l="-1622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1577544" y="11154218"/>
                <a:ext cx="14399446" cy="934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</a:rPr>
                      <m:t>=2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4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544" y="11154218"/>
                <a:ext cx="14399446" cy="934743"/>
              </a:xfrm>
              <a:prstGeom prst="rect">
                <a:avLst/>
              </a:prstGeom>
              <a:blipFill>
                <a:blip r:embed="rId10"/>
                <a:stretch>
                  <a:fillRect l="-1948" t="-7190" b="-3071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1293271" y="8288603"/>
                <a:ext cx="16122829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𝑆𝐵𝐶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,  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𝑆𝐴𝐶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huyền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𝑆𝐶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𝐼𝐴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271" y="8288603"/>
                <a:ext cx="16122829" cy="1569660"/>
              </a:xfrm>
              <a:prstGeom prst="rect">
                <a:avLst/>
              </a:prstGeom>
              <a:blipFill rotWithShape="1">
                <a:blip r:embed="rId11"/>
                <a:stretch>
                  <a:fillRect l="-1701" t="-9339" b="-19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="" xmlns:a16="http://schemas.microsoft.com/office/drawing/2014/main" id="{F7F9EBAE-1270-4FE9-99BC-9A6033427232}"/>
                  </a:ext>
                </a:extLst>
              </p:cNvPr>
              <p:cNvSpPr/>
              <p:nvPr/>
            </p:nvSpPr>
            <p:spPr>
              <a:xfrm>
                <a:off x="1577544" y="10236338"/>
                <a:ext cx="13814856" cy="91788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𝑆𝐴</m:t>
                      </m:r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𝐴𝐶</m:t>
                      </m:r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, 2</m:t>
                      </m:r>
                      <m:r>
                        <a:rPr lang="en-US" sz="4800" i="1" smtClean="0">
                          <a:solidFill>
                            <a:prstClr val="black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4800" i="1" smtClean="0">
                          <a:solidFill>
                            <a:prstClr val="black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sz="4800" i="1" smtClean="0">
                          <a:solidFill>
                            <a:prstClr val="black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𝐼𝐴</m:t>
                      </m:r>
                      <m:r>
                        <a:rPr lang="en-US" sz="4800" i="1" smtClean="0">
                          <a:solidFill>
                            <a:prstClr val="black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𝑆𝐶</m:t>
                      </m:r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vi-VN" sz="4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7F9EBAE-1270-4FE9-99BC-9A6033427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544" y="10236338"/>
                <a:ext cx="13814856" cy="91788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8037433" y="5143559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7434" y="7492974"/>
            <a:ext cx="5155294" cy="480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84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5" grpId="1"/>
      <p:bldP spid="5" grpId="0"/>
      <p:bldP spid="77" grpId="0"/>
      <p:bldP spid="51" grpId="0"/>
      <p:bldP spid="52" grpId="0"/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55827" y="6449755"/>
            <a:ext cx="22136901" cy="6757354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4.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032341" y="12367933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2341" y="12367933"/>
                <a:ext cx="2500565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2371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</a:rPr>
                      <m:t>𝐴𝐵𝐶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</a:rPr>
                      <m:t>𝐴𝐵𝐶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smtClean="0">
                        <a:solidFill>
                          <a:prstClr val="black"/>
                        </a:solidFill>
                        <a:latin typeface="Cambria Math"/>
                      </a:rPr>
                      <m:t>AC</m:t>
                    </m:r>
                    <m:r>
                      <a:rPr lang="en-US" sz="4800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4800" smtClean="0">
                        <a:solidFill>
                          <a:prstClr val="black"/>
                        </a:solidFill>
                        <a:latin typeface="Cambria Math"/>
                      </a:rPr>
                      <m:t>a</m:t>
                    </m:r>
                    <m:r>
                      <a:rPr lang="en-US" sz="4800" smtClean="0">
                        <a:solidFill>
                          <a:prstClr val="black"/>
                        </a:solidFill>
                        <a:latin typeface="Cambria Math"/>
                      </a:rPr>
                      <m:t>, </m:t>
                    </m:r>
                  </m:oMath>
                </a14:m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</a:rPr>
                      <m:t>𝑆𝐵𝐶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60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</a:rPr>
                      <m:t>𝑆𝐴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4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2371547"/>
              </a:xfrm>
              <a:prstGeom prst="rect">
                <a:avLst/>
              </a:prstGeom>
              <a:blipFill rotWithShape="1">
                <a:blip r:embed="rId4"/>
                <a:stretch>
                  <a:fillRect l="-1216" t="-5656" b="-10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195267" y="5223658"/>
                <a:ext cx="4388542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12</m:t>
                          </m:r>
                        </m:den>
                      </m:f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267" y="5223658"/>
                <a:ext cx="4388542" cy="147521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669356" y="5223658"/>
                <a:ext cx="4388542" cy="1136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17</m:t>
                        </m:r>
                      </m:num>
                      <m:den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12</m:t>
                        </m:r>
                      </m:den>
                    </m:f>
                    <m:r>
                      <a:rPr lang="en-US" sz="4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𝜋</m:t>
                    </m:r>
                    <m:sSup>
                      <m:sSup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p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48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356" y="5223658"/>
                <a:ext cx="4388542" cy="1136850"/>
              </a:xfrm>
              <a:prstGeom prst="rect">
                <a:avLst/>
              </a:prstGeom>
              <a:blipFill rotWithShape="1">
                <a:blip r:embed="rId6"/>
                <a:stretch>
                  <a:fillRect t="-1613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824112" y="5223658"/>
                <a:ext cx="4447108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12</m:t>
                          </m:r>
                        </m:den>
                      </m:f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>
                          <a:solidFill>
                            <a:prstClr val="black"/>
                          </a:solidFill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4112" y="5223658"/>
                <a:ext cx="4447108" cy="147521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5223658"/>
                <a:ext cx="3908166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12</m:t>
                          </m:r>
                        </m:den>
                      </m:f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>
                          <a:solidFill>
                            <a:prstClr val="black"/>
                          </a:solidFill>
                        </a:rPr>
                        <m:t>.</m:t>
                      </m:r>
                    </m:oMath>
                  </m:oMathPara>
                </a14:m>
                <a:endParaRPr lang="vi-VN" sz="4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5223658"/>
                <a:ext cx="3908166" cy="147521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088489" y="7431214"/>
                <a:ext cx="1690859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kẻ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∆⊥</m:t>
                    </m:r>
                    <m:d>
                      <m:dPr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d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489" y="7431214"/>
                <a:ext cx="16908595" cy="830997"/>
              </a:xfrm>
              <a:prstGeom prst="rect">
                <a:avLst/>
              </a:prstGeom>
              <a:blipFill rotWithShape="1">
                <a:blip r:embed="rId9"/>
                <a:stretch>
                  <a:fillRect l="-1659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1575592" y="12408410"/>
                <a:ext cx="14399446" cy="1133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</a:rPr>
                      <m:t>=4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𝜋</m:t>
                    </m:r>
                    <m:sSup>
                      <m:sSup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48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p>
                        <m:r>
                          <a:rPr lang="en-US" sz="48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43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12</m:t>
                        </m:r>
                      </m:den>
                    </m:f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𝜋</m:t>
                    </m:r>
                    <m:sSup>
                      <m:sSup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48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p>
                        <m:r>
                          <a:rPr lang="en-US" sz="48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4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592" y="12408410"/>
                <a:ext cx="14399446" cy="1133772"/>
              </a:xfrm>
              <a:prstGeom prst="rect">
                <a:avLst/>
              </a:prstGeom>
              <a:blipFill>
                <a:blip r:embed="rId10"/>
                <a:stretch>
                  <a:fillRect l="-1904" b="-135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1217886" y="8233874"/>
                <a:ext cx="17836501" cy="34834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𝑆𝐴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△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4800" b="0" i="0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Nên I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𝐼𝐴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0"/>
                <a:r>
                  <a:rPr lang="en-US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𝑆𝐵𝐶</m:t>
                        </m:r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𝐴𝐵𝐶</m:t>
                        </m:r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)</m:t>
                        </m:r>
                      </m:e>
                    </m:acc>
                    <m:r>
                      <a:rPr lang="en-US" sz="48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𝑆𝑀𝐴</m:t>
                        </m:r>
                      </m:e>
                    </m:acc>
                    <m:r>
                      <a:rPr lang="en-US" sz="48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𝐴𝑀</m:t>
                    </m:r>
                    <m:r>
                      <a:rPr lang="en-US" sz="4800" b="0" i="1" dirty="0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8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𝑆𝐴</m:t>
                    </m:r>
                    <m:r>
                      <a:rPr lang="en-US" sz="4800" b="0" i="1" dirty="0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4800" b="0" i="1" dirty="0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𝐴𝑀</m:t>
                    </m:r>
                    <m:r>
                      <a:rPr lang="en-US" sz="4800" b="0" i="1" dirty="0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.</m:t>
                    </m:r>
                    <m:r>
                      <a:rPr lang="en-US" sz="4800" b="0" i="1" dirty="0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𝑡𝑎𝑛</m:t>
                    </m:r>
                    <m:sSup>
                      <m:sSupPr>
                        <m:ctrlPr>
                          <a:rPr lang="en-US" sz="4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8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48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en-US" sz="4800" b="0" i="1" dirty="0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48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8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4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886" y="8233874"/>
                <a:ext cx="17836501" cy="3483454"/>
              </a:xfrm>
              <a:prstGeom prst="rect">
                <a:avLst/>
              </a:prstGeom>
              <a:blipFill rotWithShape="0">
                <a:blip r:embed="rId11"/>
                <a:stretch>
                  <a:fillRect l="-1572" t="-3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="" xmlns:a16="http://schemas.microsoft.com/office/drawing/2014/main" id="{F7F9EBAE-1270-4FE9-99BC-9A6033427232}"/>
                  </a:ext>
                </a:extLst>
              </p:cNvPr>
              <p:cNvSpPr/>
              <p:nvPr/>
            </p:nvSpPr>
            <p:spPr>
              <a:xfrm>
                <a:off x="1528811" y="10549246"/>
                <a:ext cx="14087529" cy="2274662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prstClr val="black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4800" i="1" smtClean="0">
                          <a:solidFill>
                            <a:prstClr val="black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800" i="1" smtClean="0">
                          <a:solidFill>
                            <a:prstClr val="black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𝐼𝐴</m:t>
                      </m:r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𝐴𝑁</m:t>
                              </m:r>
                            </m:e>
                            <m:sup>
                              <m:r>
                                <a:rPr lang="en-US" sz="4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𝐴𝑂</m:t>
                              </m:r>
                            </m:e>
                            <m:sup>
                              <m:r>
                                <a:rPr lang="en-US" sz="4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4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  <m:sSup>
                                <m:sSupPr>
                                  <m:ctrlPr>
                                    <a:rPr lang="en-US" sz="4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48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4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48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rad>
                      <m:r>
                        <a:rPr lang="en-US" sz="4800" i="1" smtClean="0">
                          <a:solidFill>
                            <a:prstClr val="black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sz="4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129</m:t>
                              </m:r>
                            </m:e>
                          </m:rad>
                        </m:num>
                        <m:den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vi-VN" sz="4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7F9EBAE-1270-4FE9-99BC-9A6033427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811" y="10549246"/>
                <a:ext cx="14087529" cy="227466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2849618" y="5617676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  <a:endParaRPr lang="en-US" b="1" dirty="0">
              <a:ln w="22225">
                <a:solidFill>
                  <a:srgbClr val="F3A447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2624" y="7005682"/>
            <a:ext cx="5994582" cy="5208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59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" grpId="0"/>
      <p:bldP spid="77" grpId="0"/>
      <p:bldP spid="51" grpId="0"/>
      <p:bldP spid="52" grpId="0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066800"/>
            <a:ext cx="21258292" cy="1288192"/>
            <a:chOff x="7459670" y="7162749"/>
            <a:chExt cx="35116059" cy="1288361"/>
          </a:xfrm>
        </p:grpSpPr>
        <p:sp>
          <p:nvSpPr>
            <p:cNvPr id="44" name="TextBox 43"/>
            <p:cNvSpPr txBox="1"/>
            <p:nvPr/>
          </p:nvSpPr>
          <p:spPr>
            <a:xfrm>
              <a:off x="12869715" y="7620004"/>
              <a:ext cx="29706014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chóp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tam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có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bên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vuông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với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đáy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162749"/>
              <a:ext cx="5102610" cy="1242188"/>
              <a:chOff x="7459669" y="7162750"/>
              <a:chExt cx="5102610" cy="1242188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Round Same Side Corner Rectangle 48"/>
              <p:cNvSpPr/>
              <p:nvPr/>
            </p:nvSpPr>
            <p:spPr>
              <a:xfrm>
                <a:off x="8212415" y="7162750"/>
                <a:ext cx="4349864" cy="1242188"/>
              </a:xfrm>
              <a:prstGeom prst="round2Same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>
                    <a:solidFill>
                      <a:prstClr val="white"/>
                    </a:solidFill>
                  </a:rPr>
                  <a:t>Dạng</a:t>
                </a:r>
                <a:r>
                  <a:rPr lang="en-US" b="1" dirty="0">
                    <a:solidFill>
                      <a:prstClr val="white"/>
                    </a:solidFill>
                  </a:rPr>
                  <a:t> 2: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710525" y="3059813"/>
                <a:ext cx="23063875" cy="3262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.</m:t>
                    </m:r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400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𝑆𝐴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25" y="3059813"/>
                <a:ext cx="23063875" cy="3262432"/>
              </a:xfrm>
              <a:prstGeom prst="rect">
                <a:avLst/>
              </a:prstGeom>
              <a:blipFill rotWithShape="1">
                <a:blip r:embed="rId3"/>
                <a:stretch>
                  <a:fillRect t="-3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E650553-CD0D-4E8D-B84B-7AB25EC9C317}"/>
              </a:ext>
            </a:extLst>
          </p:cNvPr>
          <p:cNvSpPr txBox="1"/>
          <p:nvPr/>
        </p:nvSpPr>
        <p:spPr>
          <a:xfrm>
            <a:off x="710524" y="2298093"/>
            <a:ext cx="2466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400" b="1" dirty="0" err="1">
                <a:solidFill>
                  <a:srgbClr val="0000FF"/>
                </a:solidFill>
              </a:rPr>
              <a:t>Bài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r>
              <a:rPr lang="fr-FR" sz="4400" b="1" dirty="0" err="1">
                <a:solidFill>
                  <a:srgbClr val="0000FF"/>
                </a:solidFill>
              </a:rPr>
              <a:t>tập</a:t>
            </a:r>
            <a:r>
              <a:rPr lang="fr-FR" sz="4400" b="1" dirty="0">
                <a:solidFill>
                  <a:srgbClr val="0000FF"/>
                </a:solidFill>
              </a:rPr>
              <a:t> 1</a:t>
            </a:r>
            <a:endParaRPr lang="en-US" sz="4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1066800" y="6019800"/>
            <a:ext cx="22736077" cy="8001000"/>
            <a:chOff x="1205494" y="6947472"/>
            <a:chExt cx="22139784" cy="6539928"/>
          </a:xfrm>
        </p:grpSpPr>
        <p:sp>
          <p:nvSpPr>
            <p:cNvPr id="21" name="Rounded Rectangle 124">
              <a:extLst>
                <a:ext uri="{FF2B5EF4-FFF2-40B4-BE49-F238E27FC236}">
                  <a16:creationId xmlns=""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2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=""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=""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=""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2CC2BF53-9960-4EBA-83F4-A0D8D5F7DA72}"/>
                  </a:ext>
                </a:extLst>
              </p:cNvPr>
              <p:cNvSpPr/>
              <p:nvPr/>
            </p:nvSpPr>
            <p:spPr>
              <a:xfrm>
                <a:off x="1808122" y="6854897"/>
                <a:ext cx="1388883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𝑆𝐴𝐵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122" y="6854897"/>
                <a:ext cx="13888833" cy="769441"/>
              </a:xfrm>
              <a:prstGeom prst="rect">
                <a:avLst/>
              </a:prstGeom>
              <a:blipFill rotWithShape="1">
                <a:blip r:embed="rId4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id="{D79F4066-5BAD-465B-8DF6-5CDD85BE1991}"/>
                  </a:ext>
                </a:extLst>
              </p:cNvPr>
              <p:cNvSpPr/>
              <p:nvPr/>
            </p:nvSpPr>
            <p:spPr>
              <a:xfrm>
                <a:off x="2168758" y="7544685"/>
                <a:ext cx="13939009" cy="24314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Kẻ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∆⊥</m:t>
                    </m:r>
                    <m:d>
                      <m:dPr>
                        <m:ctrlPr>
                          <a:rPr lang="en-US" sz="4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d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′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⊥</m:t>
                    </m:r>
                    <m:d>
                      <m:d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𝐴𝐵</m:t>
                        </m:r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𝑆</m:t>
                        </m:r>
                      </m:e>
                    </m:d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∆⊥∆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′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𝐼𝐴</m:t>
                    </m:r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𝐼𝐵</m:t>
                    </m:r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𝐼𝐶</m:t>
                    </m:r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𝐼𝑆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.</m:t>
                    </m:r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endPara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79F4066-5BAD-465B-8DF6-5CDD85BE19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758" y="7544685"/>
                <a:ext cx="13939009" cy="2431435"/>
              </a:xfrm>
              <a:prstGeom prst="rect">
                <a:avLst/>
              </a:prstGeom>
              <a:blipFill rotWithShape="1">
                <a:blip r:embed="rId5"/>
                <a:stretch>
                  <a:fillRect t="-5764" b="-10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id="{68CEBDB8-3336-4EC7-9910-4A61B97479AA}"/>
                  </a:ext>
                </a:extLst>
              </p:cNvPr>
              <p:cNvSpPr/>
              <p:nvPr/>
            </p:nvSpPr>
            <p:spPr>
              <a:xfrm>
                <a:off x="2550870" y="9976120"/>
                <a:ext cx="10911513" cy="12012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Ta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𝑆𝐻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𝐻𝐶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p>
                        <m:r>
                          <a:rPr lang="en-US" sz="44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4400" b="0" i="1" dirty="0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𝐻</m:t>
                    </m:r>
                    <m:r>
                      <a:rPr lang="en-US" sz="4400" b="0" i="1" dirty="0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0" i="1" dirty="0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𝐻𝑂</m:t>
                    </m:r>
                    <m:r>
                      <a:rPr lang="en-US" sz="4400" b="0" i="1" dirty="0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4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4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8CEBDB8-3336-4EC7-9910-4A61B97479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870" y="9976120"/>
                <a:ext cx="10911513" cy="1201226"/>
              </a:xfrm>
              <a:prstGeom prst="rect">
                <a:avLst/>
              </a:prstGeom>
              <a:blipFill rotWithShape="1">
                <a:blip r:embed="rId6"/>
                <a:stretch>
                  <a:fillRect l="-2235" b="-8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="" xmlns:a16="http://schemas.microsoft.com/office/drawing/2014/main" id="{91CCB698-8219-4BC1-B360-405733C5A6FE}"/>
                  </a:ext>
                </a:extLst>
              </p:cNvPr>
              <p:cNvSpPr/>
              <p:nvPr/>
            </p:nvSpPr>
            <p:spPr>
              <a:xfrm>
                <a:off x="1560073" y="10951134"/>
                <a:ext cx="15171333" cy="2092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</a:rPr>
                      <m:t>𝑟</m:t>
                    </m:r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</a:rPr>
                      <m:t>𝐼𝐴</m:t>
                    </m:r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𝐼𝑂</m:t>
                            </m:r>
                          </m:e>
                          <m:sup>
                            <m:r>
                              <a:rPr lang="en-US" sz="4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𝐴𝑂</m:t>
                            </m:r>
                          </m:e>
                          <m:sup>
                            <m:r>
                              <a:rPr lang="en-US" sz="4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440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4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44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4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4400" i="1" dirty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4400" i="1" dirty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𝑎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4400" i="1" dirty="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4400" i="1" dirty="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  <a:cs typeface="Arial" panose="020B0604020202020204" pitchFamily="34" charset="0"/>
                                              </a:rPr>
                                              <m:t>3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r>
                                          <a:rPr lang="en-US" sz="4400" b="0" i="1" dirty="0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6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44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  <m:sup/>
                        </m:sSup>
                      </m:e>
                    </m:rad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4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15</m:t>
                            </m:r>
                          </m:e>
                        </m:rad>
                      </m:num>
                      <m:den>
                        <m:r>
                          <a:rPr lang="en-US" sz="440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1CCB698-8219-4BC1-B360-405733C5A6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073" y="10951134"/>
                <a:ext cx="15171333" cy="209281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D094E9AF-206A-44E8-BB2A-77146C3AEBB4}"/>
              </a:ext>
            </a:extLst>
          </p:cNvPr>
          <p:cNvCxnSpPr>
            <a:cxnSpLocks/>
          </p:cNvCxnSpPr>
          <p:nvPr/>
        </p:nvCxnSpPr>
        <p:spPr>
          <a:xfrm>
            <a:off x="16611600" y="8159496"/>
            <a:ext cx="0" cy="5632704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7722" y="7090219"/>
            <a:ext cx="6858000" cy="5406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64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2" grpId="0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55827" y="6449755"/>
            <a:ext cx="22136901" cy="6757354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455796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032341" y="12367933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2341" y="12367933"/>
                <a:ext cx="2500565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</a:rPr>
                      <m:t>𝐴𝐵𝐶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</a:rPr>
                      <m:t>𝐴𝐵𝐶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smtClean="0">
                        <a:solidFill>
                          <a:prstClr val="black"/>
                        </a:solidFill>
                        <a:latin typeface="Cambria Math"/>
                      </a:rPr>
                      <m:t>AC</m:t>
                    </m:r>
                    <m:r>
                      <a:rPr lang="en-US" sz="4800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4800" smtClean="0">
                        <a:solidFill>
                          <a:prstClr val="black"/>
                        </a:solidFill>
                        <a:latin typeface="Cambria Math"/>
                      </a:rPr>
                      <m:t>a</m:t>
                    </m:r>
                    <m:r>
                      <a:rPr lang="en-US" sz="4800" smtClean="0">
                        <a:solidFill>
                          <a:prstClr val="black"/>
                        </a:solidFill>
                        <a:latin typeface="Cambria Math"/>
                      </a:rPr>
                      <m:t>, 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</a:rPr>
                      <m:t>𝑆𝐴𝐵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sz="4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1569660"/>
              </a:xfrm>
              <a:prstGeom prst="rect">
                <a:avLst/>
              </a:prstGeom>
              <a:blipFill rotWithShape="1">
                <a:blip r:embed="rId4"/>
                <a:stretch>
                  <a:fillRect l="-1216" t="-8560" r="-648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195267" y="5223658"/>
                <a:ext cx="4388542" cy="14902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>
                          <a:solidFill>
                            <a:prstClr val="black"/>
                          </a:solidFill>
                        </a:rPr>
                        <m:t>.</m:t>
                      </m:r>
                    </m:oMath>
                  </m:oMathPara>
                </a14:m>
                <a:endParaRPr lang="en-GB" sz="48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267" y="5223658"/>
                <a:ext cx="4388542" cy="149028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669356" y="5223658"/>
                <a:ext cx="4388542" cy="1136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4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𝜋</m:t>
                    </m:r>
                    <m:sSup>
                      <m:sSup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p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48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356" y="5223658"/>
                <a:ext cx="4388542" cy="1136850"/>
              </a:xfrm>
              <a:prstGeom prst="rect">
                <a:avLst/>
              </a:prstGeom>
              <a:blipFill rotWithShape="1">
                <a:blip r:embed="rId6"/>
                <a:stretch>
                  <a:fillRect t="-1613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824112" y="5223658"/>
                <a:ext cx="4447108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4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>
                          <a:solidFill>
                            <a:prstClr val="black"/>
                          </a:solidFill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4112" y="5223658"/>
                <a:ext cx="4447108" cy="147521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5223658"/>
                <a:ext cx="3450966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>
                          <a:solidFill>
                            <a:prstClr val="black"/>
                          </a:solidFill>
                        </a:rPr>
                        <m:t>.</m:t>
                      </m:r>
                    </m:oMath>
                  </m:oMathPara>
                </a14:m>
                <a:endParaRPr lang="vi-VN" sz="4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5223658"/>
                <a:ext cx="3450966" cy="147521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112792" y="7264009"/>
                <a:ext cx="17809111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𝐴𝐵𝑆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kẻ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∆⊥</m:t>
                    </m:r>
                    <m:d>
                      <m:d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8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d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8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14:m>
                  <m:oMath xmlns:m="http://schemas.openxmlformats.org/officeDocument/2006/math">
                    <m:r>
                      <a:rPr lang="en-US" sz="48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′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⊥</m:t>
                    </m:r>
                    <m:d>
                      <m:d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𝐴𝐵</m:t>
                        </m:r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𝑆</m:t>
                        </m:r>
                      </m:e>
                    </m:d>
                    <m:r>
                      <a:rPr lang="en-US" sz="48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△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ắ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  </m:t>
                    </m:r>
                    <m:sSup>
                      <m:sSupPr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△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ạ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𝑖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792" y="7264009"/>
                <a:ext cx="17809111" cy="1569660"/>
              </a:xfrm>
              <a:prstGeom prst="rect">
                <a:avLst/>
              </a:prstGeom>
              <a:blipFill rotWithShape="1">
                <a:blip r:embed="rId9"/>
                <a:stretch>
                  <a:fillRect l="-1575" t="-9339" b="-19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1142375" y="12362557"/>
                <a:ext cx="14399446" cy="1132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</a:rPr>
                      <m:t>=4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𝜋</m:t>
                    </m:r>
                    <m:sSup>
                      <m:sSup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48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p>
                        <m:r>
                          <a:rPr lang="en-US" sz="48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7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𝜋</m:t>
                    </m:r>
                    <m:sSup>
                      <m:sSup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48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p>
                        <m:r>
                          <a:rPr lang="en-US" sz="48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4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375" y="12362557"/>
                <a:ext cx="14399446" cy="1132682"/>
              </a:xfrm>
              <a:prstGeom prst="rect">
                <a:avLst/>
              </a:prstGeom>
              <a:blipFill>
                <a:blip r:embed="rId10"/>
                <a:stretch>
                  <a:fillRect l="-1904" b="-134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1088489" y="8690725"/>
                <a:ext cx="16594665" cy="20099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I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𝐼𝐶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𝐻𝐶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𝑂𝐶</m:t>
                    </m:r>
                    <m:r>
                      <a:rPr lang="en-US" sz="4800" b="0" i="1" dirty="0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8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4800" b="0" i="1" dirty="0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𝐻𝐶</m:t>
                    </m:r>
                    <m:r>
                      <a:rPr lang="en-US" sz="4800" b="0" i="1" dirty="0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8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4800" b="0" i="1" dirty="0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800" b="0" i="1" dirty="0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𝐼𝑂</m:t>
                    </m:r>
                    <m:r>
                      <a:rPr lang="en-US" sz="4800" b="0" i="1" dirty="0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8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p>
                        <m:r>
                          <a:rPr lang="en-US" sz="48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4800" b="0" i="1" dirty="0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𝐻</m:t>
                    </m:r>
                    <m:r>
                      <a:rPr lang="en-US" sz="4800" b="0" i="1" dirty="0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𝑆𝐵</m:t>
                        </m:r>
                      </m:num>
                      <m:den>
                        <m:r>
                          <a:rPr lang="en-US" sz="48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4800" b="0" i="1" dirty="0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8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489" y="8690725"/>
                <a:ext cx="16594665" cy="2009909"/>
              </a:xfrm>
              <a:prstGeom prst="rect">
                <a:avLst/>
              </a:prstGeom>
              <a:blipFill rotWithShape="1">
                <a:blip r:embed="rId11"/>
                <a:stretch>
                  <a:fillRect l="-1690" t="-7295" b="-6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="" xmlns:a16="http://schemas.microsoft.com/office/drawing/2014/main" id="{F7F9EBAE-1270-4FE9-99BC-9A6033427232}"/>
                  </a:ext>
                </a:extLst>
              </p:cNvPr>
              <p:cNvSpPr/>
              <p:nvPr/>
            </p:nvSpPr>
            <p:spPr>
              <a:xfrm>
                <a:off x="1321377" y="10287000"/>
                <a:ext cx="14087529" cy="2274662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prstClr val="black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4800" i="1" smtClean="0">
                          <a:solidFill>
                            <a:prstClr val="black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800" i="1" smtClean="0">
                          <a:solidFill>
                            <a:prstClr val="black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𝐼𝐶</m:t>
                      </m:r>
                      <m:r>
                        <a:rPr lang="en-US" sz="4800" i="1" smtClean="0">
                          <a:solidFill>
                            <a:prstClr val="black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𝐼𝑂</m:t>
                              </m:r>
                            </m:e>
                            <m:sup>
                              <m:r>
                                <a:rPr lang="en-US" sz="4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4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p>
                              <m:r>
                                <a:rPr lang="en-US" sz="4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4800" i="1" smtClean="0">
                          <a:solidFill>
                            <a:prstClr val="black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4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8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4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4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48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4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rad>
                      <m:r>
                        <a:rPr lang="en-US" sz="4800" i="1" smtClean="0">
                          <a:solidFill>
                            <a:prstClr val="black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sz="4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21</m:t>
                              </m:r>
                            </m:e>
                          </m:rad>
                        </m:num>
                        <m:den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vi-VN" sz="4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7F9EBAE-1270-4FE9-99BC-9A6033427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377" y="10287000"/>
                <a:ext cx="14087529" cy="227466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8282624" y="5567204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6600" y="7431214"/>
            <a:ext cx="4676127" cy="468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59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5" grpId="1"/>
      <p:bldP spid="5" grpId="0"/>
      <p:bldP spid="77" grpId="0"/>
      <p:bldP spid="51" grpId="0"/>
      <p:bldP spid="52" grpId="0"/>
      <p:bldP spid="5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7041</TotalTime>
  <Words>1546</Words>
  <Application>Microsoft Office PowerPoint</Application>
  <PresentationFormat>Custom</PresentationFormat>
  <Paragraphs>192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MS Mincho</vt:lpstr>
      <vt:lpstr>Arial</vt:lpstr>
      <vt:lpstr>AvantGarde</vt:lpstr>
      <vt:lpstr>AvantGarde-Demi</vt:lpstr>
      <vt:lpstr>Calibri</vt:lpstr>
      <vt:lpstr>Cambria Math</vt:lpstr>
      <vt:lpstr>Chu Van An</vt:lpstr>
      <vt:lpstr>Tahoma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VT</cp:lastModifiedBy>
  <cp:revision>495</cp:revision>
  <dcterms:created xsi:type="dcterms:W3CDTF">2013-08-31T11:42:51Z</dcterms:created>
  <dcterms:modified xsi:type="dcterms:W3CDTF">2021-08-26T14:59:22Z</dcterms:modified>
</cp:coreProperties>
</file>