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96" r:id="rId3"/>
    <p:sldMasterId id="2147483708" r:id="rId4"/>
  </p:sldMasterIdLst>
  <p:notesMasterIdLst>
    <p:notesMasterId r:id="rId22"/>
  </p:notesMasterIdLst>
  <p:sldIdLst>
    <p:sldId id="272" r:id="rId5"/>
    <p:sldId id="257" r:id="rId6"/>
    <p:sldId id="258" r:id="rId7"/>
    <p:sldId id="282" r:id="rId8"/>
    <p:sldId id="279" r:id="rId9"/>
    <p:sldId id="280" r:id="rId10"/>
    <p:sldId id="262" r:id="rId11"/>
    <p:sldId id="273" r:id="rId12"/>
    <p:sldId id="274" r:id="rId13"/>
    <p:sldId id="285" r:id="rId14"/>
    <p:sldId id="275" r:id="rId15"/>
    <p:sldId id="283" r:id="rId16"/>
    <p:sldId id="284" r:id="rId17"/>
    <p:sldId id="277" r:id="rId18"/>
    <p:sldId id="287" r:id="rId19"/>
    <p:sldId id="281" r:id="rId20"/>
    <p:sldId id="278" r:id="rId2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408" y="-56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1E49E4-7BE4-4C7C-976E-A4A49867FC32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5B3504-F756-4424-A9D1-F21731ACB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415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9E58B7F8-40BB-470E-94AA-8B93932EEC3E}" type="slidenum">
              <a:rPr lang="en-US">
                <a:solidFill>
                  <a:srgbClr val="000000"/>
                </a:solidFill>
              </a:rPr>
              <a:pPr/>
              <a:t>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260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01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30A16F6-AAFA-4D72-B15C-DDAAE1EBCE5E}" type="slidenum">
              <a:rPr lang="en-US" smtClean="0">
                <a:solidFill>
                  <a:srgbClr val="000000"/>
                </a:solidFill>
              </a:rPr>
              <a:pPr/>
              <a:t>17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213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C5A0-DBD4-4062-8C47-D427D6148B5F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A80E-723E-4AFC-B6FE-45C8DE372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98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C5A0-DBD4-4062-8C47-D427D6148B5F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A80E-723E-4AFC-B6FE-45C8DE372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520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C5A0-DBD4-4062-8C47-D427D6148B5F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A80E-723E-4AFC-B6FE-45C8DE372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4672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77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5B5343-2579-4F5C-936B-856B2884028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3983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6BD061-50B2-4E67-8AB4-7D5AF4BFDA1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2044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4D56D7-4CCB-4B23-9133-5D616500534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3486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B2D802-54BF-40B2-A084-2AF4534854D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1012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BCE33C-B00D-49C9-94B6-E3570FA1BC1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5170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9F5F0-0F54-4897-9A07-3A0750B7A88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3809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B38C3-80C3-4F87-9671-D07FD7943BF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9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846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D6F60-CB70-44BF-B9C0-BAC44607169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815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C5A0-DBD4-4062-8C47-D427D6148B5F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A80E-723E-4AFC-B6FE-45C8DE372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9571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61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125E4E-C3E4-4BA8-8BF2-2708842FBC5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8461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818FE9-AC2C-455E-926A-DC092154907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8973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A1DD32-235F-456B-9B8E-F027FAA7A0F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2414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ề bản chiếu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829050"/>
            <a:ext cx="7772400" cy="528638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 sz="4000"/>
            </a:lvl1pPr>
          </a:lstStyle>
          <a:p>
            <a:pPr lvl="0"/>
            <a:r>
              <a:rPr lang="vi-VN" noProof="0" smtClean="0"/>
              <a:t>Bấm &amp; sửa kiểu tiêu đề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4343400"/>
            <a:ext cx="7772400" cy="5143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vi-VN" noProof="0" smtClean="0"/>
              <a:t>Bấm &amp; sửa kiểu phụ đề</a:t>
            </a:r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879703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4321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Phầ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</p:spTree>
    <p:extLst>
      <p:ext uri="{BB962C8B-B14F-4D97-AF65-F5344CB8AC3E}">
        <p14:creationId xmlns:p14="http://schemas.microsoft.com/office/powerpoint/2010/main" val="35343000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Nội dung 2"/>
          <p:cNvSpPr>
            <a:spLocks noGrp="1"/>
          </p:cNvSpPr>
          <p:nvPr>
            <p:ph sz="half" idx="1"/>
          </p:nvPr>
        </p:nvSpPr>
        <p:spPr>
          <a:xfrm>
            <a:off x="1219200" y="1543050"/>
            <a:ext cx="3352800" cy="3371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Chỗ dành sẵn cho Nội dung 3"/>
          <p:cNvSpPr>
            <a:spLocks noGrp="1"/>
          </p:cNvSpPr>
          <p:nvPr>
            <p:ph sz="half" idx="2"/>
          </p:nvPr>
        </p:nvSpPr>
        <p:spPr>
          <a:xfrm>
            <a:off x="4724400" y="1543050"/>
            <a:ext cx="3352800" cy="3371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0060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ép 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4" name="Chỗ dành sẵn cho Nội dung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5" name="Chỗ dành sẵn cho Văn bản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6" name="Chỗ dành sẵn cho Nội dung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1722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4069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07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C5A0-DBD4-4062-8C47-D427D6148B5F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A80E-723E-4AFC-B6FE-45C8DE372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09954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Nội dung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Chỗ dành sẵn cho Văn bản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</p:spTree>
    <p:extLst>
      <p:ext uri="{BB962C8B-B14F-4D97-AF65-F5344CB8AC3E}">
        <p14:creationId xmlns:p14="http://schemas.microsoft.com/office/powerpoint/2010/main" val="39418995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Ảnh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Hình ảnh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vi-VN" noProof="0" smtClean="0"/>
              <a:t>Bấm biểu tượng để thêm hình ảnh</a:t>
            </a:r>
            <a:endParaRPr lang="en-US" noProof="0"/>
          </a:p>
        </p:txBody>
      </p:sp>
      <p:sp>
        <p:nvSpPr>
          <p:cNvPr id="4" name="Chỗ dành sẵn cho Văn bản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</p:spTree>
    <p:extLst>
      <p:ext uri="{BB962C8B-B14F-4D97-AF65-F5344CB8AC3E}">
        <p14:creationId xmlns:p14="http://schemas.microsoft.com/office/powerpoint/2010/main" val="27213766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Dọc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241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Dọc 1"/>
          <p:cNvSpPr>
            <a:spLocks noGrp="1"/>
          </p:cNvSpPr>
          <p:nvPr>
            <p:ph type="title" orient="vert"/>
          </p:nvPr>
        </p:nvSpPr>
        <p:spPr>
          <a:xfrm>
            <a:off x="6115050" y="777478"/>
            <a:ext cx="1962150" cy="4137422"/>
          </a:xfrm>
        </p:spPr>
        <p:txBody>
          <a:bodyPr vert="eaVert"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Dọc 2"/>
          <p:cNvSpPr>
            <a:spLocks noGrp="1"/>
          </p:cNvSpPr>
          <p:nvPr>
            <p:ph type="body" orient="vert" idx="1"/>
          </p:nvPr>
        </p:nvSpPr>
        <p:spPr>
          <a:xfrm>
            <a:off x="228600" y="777478"/>
            <a:ext cx="5734050" cy="4137422"/>
          </a:xfrm>
        </p:spPr>
        <p:txBody>
          <a:bodyPr vert="eaVert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3236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E297F-63A8-4CAD-B6A9-AD3EF615E1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19CE-4493-416D-ABC2-C0D28697C4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82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E297F-63A8-4CAD-B6A9-AD3EF615E1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19CE-4493-416D-ABC2-C0D28697C4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69438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E297F-63A8-4CAD-B6A9-AD3EF615E1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19CE-4493-416D-ABC2-C0D28697C4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0824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E297F-63A8-4CAD-B6A9-AD3EF615E1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19CE-4493-416D-ABC2-C0D28697C4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83968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E297F-63A8-4CAD-B6A9-AD3EF615E1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19CE-4493-416D-ABC2-C0D28697C4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57852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E297F-63A8-4CAD-B6A9-AD3EF615E1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19CE-4493-416D-ABC2-C0D28697C4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853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C5A0-DBD4-4062-8C47-D427D6148B5F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A80E-723E-4AFC-B6FE-45C8DE372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04525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E297F-63A8-4CAD-B6A9-AD3EF615E1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19CE-4493-416D-ABC2-C0D28697C4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85361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E297F-63A8-4CAD-B6A9-AD3EF615E1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19CE-4493-416D-ABC2-C0D28697C4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02096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E297F-63A8-4CAD-B6A9-AD3EF615E1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19CE-4493-416D-ABC2-C0D28697C4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93260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E297F-63A8-4CAD-B6A9-AD3EF615E1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19CE-4493-416D-ABC2-C0D28697C4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45811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E297F-63A8-4CAD-B6A9-AD3EF615E1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019CE-4493-416D-ABC2-C0D28697C4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332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C5A0-DBD4-4062-8C47-D427D6148B5F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A80E-723E-4AFC-B6FE-45C8DE372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934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C5A0-DBD4-4062-8C47-D427D6148B5F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A80E-723E-4AFC-B6FE-45C8DE372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372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C5A0-DBD4-4062-8C47-D427D6148B5F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A80E-723E-4AFC-B6FE-45C8DE372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479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C5A0-DBD4-4062-8C47-D427D6148B5F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A80E-723E-4AFC-B6FE-45C8DE372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057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C5A0-DBD4-4062-8C47-D427D6148B5F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A80E-723E-4AFC-B6FE-45C8DE372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080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3000">
              <a:srgbClr val="85C2FF"/>
            </a:gs>
            <a:gs pos="98000">
              <a:srgbClr val="C4D6EB">
                <a:lumMod val="0"/>
                <a:lumOff val="100000"/>
                <a:alpha val="7000"/>
              </a:srgbClr>
            </a:gs>
            <a:gs pos="100000">
              <a:srgbClr val="00B05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7C5A0-DBD4-4062-8C47-D427D6148B5F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4A80E-723E-4AFC-B6FE-45C8DE372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989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7174605-42AC-4370-B3D6-2E2788324E3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357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777478"/>
            <a:ext cx="7543800" cy="536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vi-VN" smtClean="0"/>
              <a:t>Bấm &amp; sửa kiểu tiêu đề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1543050"/>
            <a:ext cx="685800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48565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8E297F-63A8-4CAD-B6A9-AD3EF615E1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1019CE-4493-416D-ABC2-C0D28697C4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601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audio1.wav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wmf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gif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9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31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S&#417;%20&#273;&#7891;%20t&#432;%20duy.ppt" TargetMode="External"/><Relationship Id="rId2" Type="http://schemas.openxmlformats.org/officeDocument/2006/relationships/hyperlink" Target="Cu&#7897;c%20&#273;ua%20k&#7923;%20th&#250;.pptx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hyperlink" Target="S&#417;%20&#273;&#7891;%20t&#432;%20duy.ppt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Bai2.pptx" TargetMode="External"/><Relationship Id="rId2" Type="http://schemas.openxmlformats.org/officeDocument/2006/relationships/hyperlink" Target="G&#7885;i%20t&#234;n%20ai.pptx" TargetMode="External"/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image" Target="../media/image13.wmf"/><Relationship Id="rId18" Type="http://schemas.openxmlformats.org/officeDocument/2006/relationships/image" Target="../media/image17.gif"/><Relationship Id="rId3" Type="http://schemas.openxmlformats.org/officeDocument/2006/relationships/audio" Target="../media/audio2.wav"/><Relationship Id="rId7" Type="http://schemas.openxmlformats.org/officeDocument/2006/relationships/oleObject" Target="../embeddings/oleObject1.bin"/><Relationship Id="rId12" Type="http://schemas.openxmlformats.org/officeDocument/2006/relationships/oleObject" Target="../embeddings/oleObject4.bin"/><Relationship Id="rId17" Type="http://schemas.openxmlformats.org/officeDocument/2006/relationships/image" Target="../media/image15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6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png"/><Relationship Id="rId11" Type="http://schemas.openxmlformats.org/officeDocument/2006/relationships/image" Target="../media/image12.wmf"/><Relationship Id="rId5" Type="http://schemas.openxmlformats.org/officeDocument/2006/relationships/image" Target="../media/image120.png"/><Relationship Id="rId15" Type="http://schemas.openxmlformats.org/officeDocument/2006/relationships/image" Target="../media/image14.wmf"/><Relationship Id="rId10" Type="http://schemas.openxmlformats.org/officeDocument/2006/relationships/oleObject" Target="../embeddings/oleObject3.bin"/><Relationship Id="rId4" Type="http://schemas.openxmlformats.org/officeDocument/2006/relationships/image" Target="../media/image11.png"/><Relationship Id="rId9" Type="http://schemas.openxmlformats.org/officeDocument/2006/relationships/oleObject" Target="../embeddings/oleObject2.bin"/><Relationship Id="rId1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audio" Target="../media/audio2.wav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gif"/><Relationship Id="rId5" Type="http://schemas.openxmlformats.org/officeDocument/2006/relationships/image" Target="../media/image23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6" name="Picture 2" descr="cute_bear_wallpaper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0" y="-171450"/>
            <a:ext cx="103632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WordArt 3"/>
          <p:cNvSpPr>
            <a:spLocks noChangeArrowheads="1" noChangeShapeType="1" noTextEdit="1"/>
          </p:cNvSpPr>
          <p:nvPr/>
        </p:nvSpPr>
        <p:spPr bwMode="auto">
          <a:xfrm>
            <a:off x="508000" y="1298184"/>
            <a:ext cx="8455025" cy="242728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066948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TRƯỜNG THCS …………………</a:t>
            </a:r>
            <a:endParaRPr lang="en-US" sz="3200" b="1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5124" name="WordArt 4"/>
          <p:cNvSpPr>
            <a:spLocks noChangeArrowheads="1" noChangeShapeType="1" noTextEdit="1"/>
          </p:cNvSpPr>
          <p:nvPr/>
        </p:nvSpPr>
        <p:spPr bwMode="auto">
          <a:xfrm>
            <a:off x="3390900" y="2441974"/>
            <a:ext cx="2514600" cy="47267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LỚP </a:t>
            </a:r>
            <a:r>
              <a:rPr lang="en-US" sz="2000" kern="1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/>
                <a:cs typeface="Times New Roman"/>
              </a:rPr>
              <a:t>9A….</a:t>
            </a:r>
            <a:endParaRPr lang="en-US" sz="2000" kern="10" dirty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sp>
        <p:nvSpPr>
          <p:cNvPr id="5125" name="WordArt 5"/>
          <p:cNvSpPr>
            <a:spLocks noChangeArrowheads="1" noChangeShapeType="1" noTextEdit="1"/>
          </p:cNvSpPr>
          <p:nvPr/>
        </p:nvSpPr>
        <p:spPr bwMode="auto">
          <a:xfrm>
            <a:off x="876300" y="4641996"/>
            <a:ext cx="7848600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kern="10" dirty="0" err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Giáo</a:t>
            </a:r>
            <a:r>
              <a:rPr lang="en-US" sz="2400" b="1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US" sz="2400" b="1" kern="10" dirty="0" err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viên</a:t>
            </a:r>
            <a:r>
              <a:rPr lang="en-US" sz="2400" b="1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US" sz="2400" b="1" kern="10" dirty="0" err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thực</a:t>
            </a:r>
            <a:r>
              <a:rPr lang="en-US" sz="2400" b="1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US" sz="2400" b="1" kern="10" dirty="0" err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hiện</a:t>
            </a:r>
            <a:r>
              <a:rPr lang="en-US" sz="2400" b="1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: </a:t>
            </a:r>
            <a:r>
              <a:rPr lang="en-US" sz="2400" b="1" kern="1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…………………..</a:t>
            </a:r>
            <a:endParaRPr lang="en-US" sz="2400" b="1" kern="10" dirty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5126" name="WordArt 6"/>
          <p:cNvSpPr>
            <a:spLocks noChangeArrowheads="1" noChangeShapeType="1" noTextEdit="1"/>
          </p:cNvSpPr>
          <p:nvPr/>
        </p:nvSpPr>
        <p:spPr bwMode="auto">
          <a:xfrm>
            <a:off x="768510" y="1"/>
            <a:ext cx="7702230" cy="700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4999">
                      <a:srgbClr val="66008F"/>
                    </a:gs>
                    <a:gs pos="32500">
                      <a:srgbClr val="BA0066"/>
                    </a:gs>
                    <a:gs pos="45000">
                      <a:srgbClr val="FF0000"/>
                    </a:gs>
                    <a:gs pos="50000">
                      <a:srgbClr val="FF8200"/>
                    </a:gs>
                    <a:gs pos="55000">
                      <a:srgbClr val="FF0000"/>
                    </a:gs>
                    <a:gs pos="67500">
                      <a:srgbClr val="BA0066"/>
                    </a:gs>
                    <a:gs pos="85001">
                      <a:srgbClr val="66008F"/>
                    </a:gs>
                    <a:gs pos="100000">
                      <a:srgbClr val="000082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PHÒNG GIÁO DỤC ĐÀO TẠO …</a:t>
            </a:r>
            <a:endParaRPr lang="en-US" sz="3200" b="1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82"/>
                  </a:gs>
                  <a:gs pos="14999">
                    <a:srgbClr val="66008F"/>
                  </a:gs>
                  <a:gs pos="32500">
                    <a:srgbClr val="BA0066"/>
                  </a:gs>
                  <a:gs pos="45000">
                    <a:srgbClr val="FF0000"/>
                  </a:gs>
                  <a:gs pos="50000">
                    <a:srgbClr val="FF8200"/>
                  </a:gs>
                  <a:gs pos="55000">
                    <a:srgbClr val="FF0000"/>
                  </a:gs>
                  <a:gs pos="67500">
                    <a:srgbClr val="BA0066"/>
                  </a:gs>
                  <a:gs pos="85001">
                    <a:srgbClr val="66008F"/>
                  </a:gs>
                  <a:gs pos="100000">
                    <a:srgbClr val="000082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pic>
        <p:nvPicPr>
          <p:cNvPr id="221192" name="Picture 11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646" y="1841506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193" name="Picture 12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50" y="2457451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194" name="Picture 13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57351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195" name="Picture 14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828801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196" name="Picture 15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914651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197" name="Picture 16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950" y="4114801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198" name="Picture 17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4229101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199" name="Picture 18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350" y="2400300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200" name="Picture 19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3486151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201" name="Picture 20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914651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202" name="Picture 21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686051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203" name="Picture 22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200401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204" name="Picture 23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314701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205" name="Picture 24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473178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206" name="Picture 25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771901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207" name="Picture 26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4473178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208" name="Picture 27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950" y="685801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209" name="Picture 28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150" y="685801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210" name="Picture 29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025" y="773113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211" name="Picture 30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28601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212" name="Picture 31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525" y="949897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213" name="Picture 32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143001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214" name="Picture 33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057401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215" name="Picture 34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971551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216" name="Picture 35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486151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217" name="Picture 36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771901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218" name="Picture 37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428751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219" name="Picture 38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828801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220" name="Picture 39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3273028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221" name="Picture 40" descr="bluestars[1]"/>
          <p:cNvPicPr>
            <a:picLocks noChangeAspect="1" noChangeArrowheads="1" noCrop="1"/>
          </p:cNvPicPr>
          <p:nvPr/>
        </p:nvPicPr>
        <p:blipFill>
          <a:blip r:embed="rId5">
            <a:lum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350" y="3543301"/>
            <a:ext cx="1009650" cy="670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61" name="WordArt 41"/>
          <p:cNvSpPr>
            <a:spLocks noChangeArrowheads="1" noChangeShapeType="1" noTextEdit="1"/>
          </p:cNvSpPr>
          <p:nvPr/>
        </p:nvSpPr>
        <p:spPr bwMode="auto">
          <a:xfrm>
            <a:off x="2714625" y="1658237"/>
            <a:ext cx="3867150" cy="6320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MÔN TOÁN</a:t>
            </a:r>
          </a:p>
        </p:txBody>
      </p:sp>
      <p:pic>
        <p:nvPicPr>
          <p:cNvPr id="42" name="Picture 7" descr="MATH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050" y="2957593"/>
            <a:ext cx="3105150" cy="1628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390732" y="-280481"/>
            <a:ext cx="1506537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339436" y="3956305"/>
            <a:ext cx="1828800" cy="150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7913933"/>
      </p:ext>
    </p:extLst>
  </p:cSld>
  <p:clrMapOvr>
    <a:masterClrMapping/>
  </p:clrMapOvr>
  <p:transition>
    <p:sndAc>
      <p:stSnd>
        <p:snd r:embed="rId3" name="Tia nang hat mu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/>
      <p:bldP spid="5124" grpId="0" animBg="1"/>
      <p:bldP spid="5125" grpId="0" animBg="1"/>
      <p:bldP spid="5126" grpId="0" animBg="1"/>
      <p:bldP spid="516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758045" y="209550"/>
                <a:ext cx="3526928" cy="4739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b="1" i="1" dirty="0" smtClean="0">
                    <a:solidFill>
                      <a:srgbClr val="FF0000"/>
                    </a:solidFill>
                    <a:latin typeface="Times New Roman"/>
                    <a:ea typeface="Calibri"/>
                    <a:cs typeface="Times New Roman"/>
                  </a:rPr>
                  <a:t>C/m: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b="1" i="1">
                            <a:solidFill>
                              <a:srgbClr val="FF0000"/>
                            </a:solidFill>
                            <a:latin typeface="Cambria Math"/>
                            <a:cs typeface="Times New Roman"/>
                          </a:rPr>
                        </m:ctrlPr>
                      </m:accPr>
                      <m:e>
                        <m:r>
                          <a:rPr lang="en-US" sz="2400" b="1" i="1">
                            <a:solidFill>
                              <a:srgbClr val="FF0000"/>
                            </a:solidFill>
                            <a:latin typeface="Cambria Math"/>
                            <a:cs typeface="Times New Roman"/>
                          </a:rPr>
                          <m:t>𝑨</m:t>
                        </m:r>
                      </m:e>
                    </m:acc>
                    <m:r>
                      <a:rPr lang="en-US" sz="2400" b="1" i="1">
                        <a:solidFill>
                          <a:srgbClr val="FF0000"/>
                        </a:solidFill>
                        <a:latin typeface="Cambria Math"/>
                        <a:cs typeface="Times New Roman"/>
                      </a:rPr>
                      <m:t>+</m:t>
                    </m:r>
                    <m:acc>
                      <m:accPr>
                        <m:chr m:val="̂"/>
                        <m:ctrlPr>
                          <a:rPr lang="en-US" sz="2400" b="1" i="1">
                            <a:solidFill>
                              <a:srgbClr val="FF0000"/>
                            </a:solidFill>
                            <a:latin typeface="Cambria Math"/>
                            <a:cs typeface="Times New Roman"/>
                          </a:rPr>
                        </m:ctrlPr>
                      </m:accPr>
                      <m:e>
                        <m:r>
                          <a:rPr lang="en-US" sz="2400" b="1" i="1">
                            <a:solidFill>
                              <a:srgbClr val="FF0000"/>
                            </a:solidFill>
                            <a:latin typeface="Cambria Math"/>
                            <a:cs typeface="Times New Roman"/>
                          </a:rPr>
                          <m:t>𝑩𝑺𝑴</m:t>
                        </m:r>
                      </m:e>
                    </m:acc>
                    <m:r>
                      <a:rPr lang="en-US" sz="2400" b="1" i="1">
                        <a:solidFill>
                          <a:srgbClr val="FF0000"/>
                        </a:solidFill>
                        <a:latin typeface="Cambria Math"/>
                        <a:cs typeface="Times New Roman"/>
                      </a:rPr>
                      <m:t>=</m:t>
                    </m:r>
                    <m:r>
                      <a:rPr lang="en-US" sz="2400" b="1" i="1">
                        <a:solidFill>
                          <a:srgbClr val="FF0000"/>
                        </a:solidFill>
                        <a:latin typeface="Cambria Math"/>
                        <a:cs typeface="Times New Roman"/>
                      </a:rPr>
                      <m:t>𝟐</m:t>
                    </m:r>
                    <m:r>
                      <a:rPr lang="en-US" sz="2400" b="1" i="1">
                        <a:solidFill>
                          <a:srgbClr val="FF0000"/>
                        </a:solidFill>
                        <a:latin typeface="Cambria Math"/>
                        <a:cs typeface="Times New Roman"/>
                      </a:rPr>
                      <m:t>.</m:t>
                    </m:r>
                    <m:acc>
                      <m:accPr>
                        <m:chr m:val="̂"/>
                        <m:ctrlPr>
                          <a:rPr lang="en-US" sz="2400" b="1" i="1">
                            <a:solidFill>
                              <a:srgbClr val="FF0000"/>
                            </a:solidFill>
                            <a:latin typeface="Cambria Math"/>
                            <a:cs typeface="Times New Roman"/>
                          </a:rPr>
                        </m:ctrlPr>
                      </m:accPr>
                      <m:e>
                        <m:r>
                          <a:rPr lang="en-US" sz="2400" b="1" i="1">
                            <a:solidFill>
                              <a:srgbClr val="FF0000"/>
                            </a:solidFill>
                            <a:latin typeface="Cambria Math"/>
                            <a:cs typeface="Times New Roman"/>
                          </a:rPr>
                          <m:t>𝑪𝑴𝑵</m:t>
                        </m:r>
                      </m:e>
                    </m:acc>
                  </m:oMath>
                </a14:m>
                <a:r>
                  <a:rPr lang="en-US" b="1" i="1" dirty="0">
                    <a:solidFill>
                      <a:srgbClr val="FF0000"/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8045" y="209550"/>
                <a:ext cx="3526928" cy="473976"/>
              </a:xfrm>
              <a:prstGeom prst="rect">
                <a:avLst/>
              </a:prstGeom>
              <a:blipFill rotWithShape="1">
                <a:blip r:embed="rId4"/>
                <a:stretch>
                  <a:fillRect l="-2591" t="-7692" b="-282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0999875"/>
              </p:ext>
            </p:extLst>
          </p:nvPr>
        </p:nvGraphicFramePr>
        <p:xfrm>
          <a:off x="3429000" y="766763"/>
          <a:ext cx="4546600" cy="420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7" name="Equation" r:id="rId5" imgW="4546440" imgH="4203360" progId="Equation.DSMT4">
                  <p:embed/>
                </p:oleObj>
              </mc:Choice>
              <mc:Fallback>
                <p:oleObj name="Equation" r:id="rId5" imgW="4546440" imgH="4203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29000" y="766763"/>
                        <a:ext cx="4546600" cy="420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3"/>
          <p:cNvGrpSpPr>
            <a:grpSpLocks noChangeAspect="1"/>
          </p:cNvGrpSpPr>
          <p:nvPr/>
        </p:nvGrpSpPr>
        <p:grpSpPr bwMode="auto">
          <a:xfrm>
            <a:off x="0" y="84138"/>
            <a:ext cx="3429000" cy="2457450"/>
            <a:chOff x="0" y="53"/>
            <a:chExt cx="2160" cy="1548"/>
          </a:xfrm>
        </p:grpSpPr>
        <p:sp>
          <p:nvSpPr>
            <p:cNvPr id="3" name="AutoShape 12"/>
            <p:cNvSpPr>
              <a:spLocks noChangeAspect="1" noChangeArrowheads="1" noTextEdit="1"/>
            </p:cNvSpPr>
            <p:nvPr/>
          </p:nvSpPr>
          <p:spPr bwMode="auto">
            <a:xfrm>
              <a:off x="0" y="53"/>
              <a:ext cx="2160" cy="1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Oval 14"/>
            <p:cNvSpPr>
              <a:spLocks noChangeArrowheads="1"/>
            </p:cNvSpPr>
            <p:nvPr/>
          </p:nvSpPr>
          <p:spPr bwMode="auto">
            <a:xfrm>
              <a:off x="867" y="122"/>
              <a:ext cx="1230" cy="1230"/>
            </a:xfrm>
            <a:prstGeom prst="ellipse">
              <a:avLst/>
            </a:prstGeom>
            <a:noFill/>
            <a:ln w="18" cap="flat">
              <a:solidFill>
                <a:srgbClr val="008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Line 15"/>
            <p:cNvSpPr>
              <a:spLocks noChangeShapeType="1"/>
            </p:cNvSpPr>
            <p:nvPr/>
          </p:nvSpPr>
          <p:spPr bwMode="auto">
            <a:xfrm flipV="1">
              <a:off x="216" y="282"/>
              <a:ext cx="1680" cy="47"/>
            </a:xfrm>
            <a:prstGeom prst="line">
              <a:avLst/>
            </a:prstGeom>
            <a:noFill/>
            <a:ln w="18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Line 16"/>
            <p:cNvSpPr>
              <a:spLocks noChangeShapeType="1"/>
            </p:cNvSpPr>
            <p:nvPr/>
          </p:nvSpPr>
          <p:spPr bwMode="auto">
            <a:xfrm>
              <a:off x="216" y="329"/>
              <a:ext cx="1381" cy="1012"/>
            </a:xfrm>
            <a:prstGeom prst="line">
              <a:avLst/>
            </a:prstGeom>
            <a:noFill/>
            <a:ln w="18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Line 17"/>
            <p:cNvSpPr>
              <a:spLocks noChangeShapeType="1"/>
            </p:cNvSpPr>
            <p:nvPr/>
          </p:nvSpPr>
          <p:spPr bwMode="auto">
            <a:xfrm>
              <a:off x="1044" y="305"/>
              <a:ext cx="553" cy="1036"/>
            </a:xfrm>
            <a:prstGeom prst="line">
              <a:avLst/>
            </a:prstGeom>
            <a:noFill/>
            <a:ln w="18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18"/>
            <p:cNvSpPr>
              <a:spLocks noChangeShapeType="1"/>
            </p:cNvSpPr>
            <p:nvPr/>
          </p:nvSpPr>
          <p:spPr bwMode="auto">
            <a:xfrm flipV="1">
              <a:off x="871" y="282"/>
              <a:ext cx="1025" cy="527"/>
            </a:xfrm>
            <a:prstGeom prst="line">
              <a:avLst/>
            </a:prstGeom>
            <a:noFill/>
            <a:ln w="18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1" name="Group 22"/>
            <p:cNvGrpSpPr>
              <a:grpSpLocks/>
            </p:cNvGrpSpPr>
            <p:nvPr/>
          </p:nvGrpSpPr>
          <p:grpSpPr bwMode="auto">
            <a:xfrm>
              <a:off x="1128" y="607"/>
              <a:ext cx="139" cy="239"/>
              <a:chOff x="1128" y="607"/>
              <a:chExt cx="139" cy="239"/>
            </a:xfrm>
          </p:grpSpPr>
          <p:sp>
            <p:nvSpPr>
              <p:cNvPr id="3077" name="Oval 19"/>
              <p:cNvSpPr>
                <a:spLocks noChangeArrowheads="1"/>
              </p:cNvSpPr>
              <p:nvPr/>
            </p:nvSpPr>
            <p:spPr bwMode="auto">
              <a:xfrm>
                <a:off x="1194" y="607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8" name="Oval 20"/>
              <p:cNvSpPr>
                <a:spLocks noChangeArrowheads="1"/>
              </p:cNvSpPr>
              <p:nvPr/>
            </p:nvSpPr>
            <p:spPr bwMode="auto">
              <a:xfrm>
                <a:off x="1194" y="607"/>
                <a:ext cx="48" cy="48"/>
              </a:xfrm>
              <a:prstGeom prst="ellipse">
                <a:avLst/>
              </a:prstGeom>
              <a:noFill/>
              <a:ln w="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9" name="Rectangle 21"/>
              <p:cNvSpPr>
                <a:spLocks noChangeArrowheads="1"/>
              </p:cNvSpPr>
              <p:nvPr/>
            </p:nvSpPr>
            <p:spPr bwMode="auto">
              <a:xfrm>
                <a:off x="1128" y="653"/>
                <a:ext cx="139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S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2" name="Group 26"/>
            <p:cNvGrpSpPr>
              <a:grpSpLocks/>
            </p:cNvGrpSpPr>
            <p:nvPr/>
          </p:nvGrpSpPr>
          <p:grpSpPr bwMode="auto">
            <a:xfrm>
              <a:off x="714" y="785"/>
              <a:ext cx="187" cy="193"/>
              <a:chOff x="714" y="785"/>
              <a:chExt cx="187" cy="193"/>
            </a:xfrm>
          </p:grpSpPr>
          <p:sp>
            <p:nvSpPr>
              <p:cNvPr id="3073" name="Oval 23"/>
              <p:cNvSpPr>
                <a:spLocks noChangeArrowheads="1"/>
              </p:cNvSpPr>
              <p:nvPr/>
            </p:nvSpPr>
            <p:spPr bwMode="auto">
              <a:xfrm>
                <a:off x="847" y="785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5" name="Oval 24"/>
              <p:cNvSpPr>
                <a:spLocks noChangeArrowheads="1"/>
              </p:cNvSpPr>
              <p:nvPr/>
            </p:nvSpPr>
            <p:spPr bwMode="auto">
              <a:xfrm>
                <a:off x="847" y="785"/>
                <a:ext cx="48" cy="48"/>
              </a:xfrm>
              <a:prstGeom prst="ellipse">
                <a:avLst/>
              </a:prstGeom>
              <a:noFill/>
              <a:ln w="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6" name="Rectangle 25"/>
              <p:cNvSpPr>
                <a:spLocks noChangeArrowheads="1"/>
              </p:cNvSpPr>
              <p:nvPr/>
            </p:nvSpPr>
            <p:spPr bwMode="auto">
              <a:xfrm>
                <a:off x="714" y="785"/>
                <a:ext cx="187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M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3" name="Group 30"/>
            <p:cNvGrpSpPr>
              <a:grpSpLocks/>
            </p:cNvGrpSpPr>
            <p:nvPr/>
          </p:nvGrpSpPr>
          <p:grpSpPr bwMode="auto">
            <a:xfrm>
              <a:off x="1458" y="713"/>
              <a:ext cx="235" cy="247"/>
              <a:chOff x="1458" y="713"/>
              <a:chExt cx="235" cy="247"/>
            </a:xfrm>
          </p:grpSpPr>
          <p:sp>
            <p:nvSpPr>
              <p:cNvPr id="30" name="Oval 27"/>
              <p:cNvSpPr>
                <a:spLocks noChangeArrowheads="1"/>
              </p:cNvSpPr>
              <p:nvPr/>
            </p:nvSpPr>
            <p:spPr bwMode="auto">
              <a:xfrm>
                <a:off x="1458" y="713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Oval 28"/>
              <p:cNvSpPr>
                <a:spLocks noChangeArrowheads="1"/>
              </p:cNvSpPr>
              <p:nvPr/>
            </p:nvSpPr>
            <p:spPr bwMode="auto">
              <a:xfrm>
                <a:off x="1458" y="713"/>
                <a:ext cx="48" cy="48"/>
              </a:xfrm>
              <a:prstGeom prst="ellipse">
                <a:avLst/>
              </a:prstGeom>
              <a:noFill/>
              <a:ln w="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2" name="Rectangle 29"/>
              <p:cNvSpPr>
                <a:spLocks noChangeArrowheads="1"/>
              </p:cNvSpPr>
              <p:nvPr/>
            </p:nvSpPr>
            <p:spPr bwMode="auto">
              <a:xfrm>
                <a:off x="1530" y="767"/>
                <a:ext cx="163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O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4" name="Group 34"/>
            <p:cNvGrpSpPr>
              <a:grpSpLocks/>
            </p:cNvGrpSpPr>
            <p:nvPr/>
          </p:nvGrpSpPr>
          <p:grpSpPr bwMode="auto">
            <a:xfrm>
              <a:off x="912" y="143"/>
              <a:ext cx="156" cy="193"/>
              <a:chOff x="912" y="143"/>
              <a:chExt cx="156" cy="193"/>
            </a:xfrm>
          </p:grpSpPr>
          <p:sp>
            <p:nvSpPr>
              <p:cNvPr id="27" name="Oval 31"/>
              <p:cNvSpPr>
                <a:spLocks noChangeArrowheads="1"/>
              </p:cNvSpPr>
              <p:nvPr/>
            </p:nvSpPr>
            <p:spPr bwMode="auto">
              <a:xfrm>
                <a:off x="1020" y="281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Oval 32"/>
              <p:cNvSpPr>
                <a:spLocks noChangeArrowheads="1"/>
              </p:cNvSpPr>
              <p:nvPr/>
            </p:nvSpPr>
            <p:spPr bwMode="auto">
              <a:xfrm>
                <a:off x="1020" y="281"/>
                <a:ext cx="48" cy="48"/>
              </a:xfrm>
              <a:prstGeom prst="ellipse">
                <a:avLst/>
              </a:prstGeom>
              <a:noFill/>
              <a:ln w="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Rectangle 33"/>
              <p:cNvSpPr>
                <a:spLocks noChangeArrowheads="1"/>
              </p:cNvSpPr>
              <p:nvPr/>
            </p:nvSpPr>
            <p:spPr bwMode="auto">
              <a:xfrm>
                <a:off x="912" y="143"/>
                <a:ext cx="156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B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5" name="Group 38"/>
            <p:cNvGrpSpPr>
              <a:grpSpLocks/>
            </p:cNvGrpSpPr>
            <p:nvPr/>
          </p:nvGrpSpPr>
          <p:grpSpPr bwMode="auto">
            <a:xfrm>
              <a:off x="60" y="209"/>
              <a:ext cx="180" cy="193"/>
              <a:chOff x="60" y="209"/>
              <a:chExt cx="180" cy="193"/>
            </a:xfrm>
          </p:grpSpPr>
          <p:sp>
            <p:nvSpPr>
              <p:cNvPr id="24" name="Oval 35"/>
              <p:cNvSpPr>
                <a:spLocks noChangeArrowheads="1"/>
              </p:cNvSpPr>
              <p:nvPr/>
            </p:nvSpPr>
            <p:spPr bwMode="auto">
              <a:xfrm>
                <a:off x="192" y="305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Oval 36"/>
              <p:cNvSpPr>
                <a:spLocks noChangeArrowheads="1"/>
              </p:cNvSpPr>
              <p:nvPr/>
            </p:nvSpPr>
            <p:spPr bwMode="auto">
              <a:xfrm>
                <a:off x="192" y="305"/>
                <a:ext cx="48" cy="48"/>
              </a:xfrm>
              <a:prstGeom prst="ellipse">
                <a:avLst/>
              </a:prstGeom>
              <a:noFill/>
              <a:ln w="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Rectangle 37"/>
              <p:cNvSpPr>
                <a:spLocks noChangeArrowheads="1"/>
              </p:cNvSpPr>
              <p:nvPr/>
            </p:nvSpPr>
            <p:spPr bwMode="auto">
              <a:xfrm>
                <a:off x="60" y="209"/>
                <a:ext cx="156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A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6" name="Group 42"/>
            <p:cNvGrpSpPr>
              <a:grpSpLocks/>
            </p:cNvGrpSpPr>
            <p:nvPr/>
          </p:nvGrpSpPr>
          <p:grpSpPr bwMode="auto">
            <a:xfrm>
              <a:off x="1872" y="113"/>
              <a:ext cx="192" cy="193"/>
              <a:chOff x="1872" y="113"/>
              <a:chExt cx="192" cy="193"/>
            </a:xfrm>
          </p:grpSpPr>
          <p:sp>
            <p:nvSpPr>
              <p:cNvPr id="21" name="Oval 39"/>
              <p:cNvSpPr>
                <a:spLocks noChangeArrowheads="1"/>
              </p:cNvSpPr>
              <p:nvPr/>
            </p:nvSpPr>
            <p:spPr bwMode="auto">
              <a:xfrm>
                <a:off x="1872" y="258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Oval 40"/>
              <p:cNvSpPr>
                <a:spLocks noChangeArrowheads="1"/>
              </p:cNvSpPr>
              <p:nvPr/>
            </p:nvSpPr>
            <p:spPr bwMode="auto">
              <a:xfrm>
                <a:off x="1872" y="258"/>
                <a:ext cx="48" cy="48"/>
              </a:xfrm>
              <a:prstGeom prst="ellipse">
                <a:avLst/>
              </a:prstGeom>
              <a:noFill/>
              <a:ln w="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Rectangle 41"/>
              <p:cNvSpPr>
                <a:spLocks noChangeArrowheads="1"/>
              </p:cNvSpPr>
              <p:nvPr/>
            </p:nvSpPr>
            <p:spPr bwMode="auto">
              <a:xfrm>
                <a:off x="1908" y="113"/>
                <a:ext cx="156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C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7" name="Group 46"/>
            <p:cNvGrpSpPr>
              <a:grpSpLocks/>
            </p:cNvGrpSpPr>
            <p:nvPr/>
          </p:nvGrpSpPr>
          <p:grpSpPr bwMode="auto">
            <a:xfrm>
              <a:off x="1560" y="1317"/>
              <a:ext cx="163" cy="249"/>
              <a:chOff x="1560" y="1317"/>
              <a:chExt cx="163" cy="249"/>
            </a:xfrm>
          </p:grpSpPr>
          <p:sp>
            <p:nvSpPr>
              <p:cNvPr id="18" name="Oval 43"/>
              <p:cNvSpPr>
                <a:spLocks noChangeArrowheads="1"/>
              </p:cNvSpPr>
              <p:nvPr/>
            </p:nvSpPr>
            <p:spPr bwMode="auto">
              <a:xfrm>
                <a:off x="1573" y="1317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Oval 44"/>
              <p:cNvSpPr>
                <a:spLocks noChangeArrowheads="1"/>
              </p:cNvSpPr>
              <p:nvPr/>
            </p:nvSpPr>
            <p:spPr bwMode="auto">
              <a:xfrm>
                <a:off x="1573" y="1317"/>
                <a:ext cx="48" cy="48"/>
              </a:xfrm>
              <a:prstGeom prst="ellipse">
                <a:avLst/>
              </a:prstGeom>
              <a:noFill/>
              <a:ln w="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Rectangle 45"/>
              <p:cNvSpPr>
                <a:spLocks noChangeArrowheads="1"/>
              </p:cNvSpPr>
              <p:nvPr/>
            </p:nvSpPr>
            <p:spPr bwMode="auto">
              <a:xfrm>
                <a:off x="1560" y="1373"/>
                <a:ext cx="163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N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38882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93519" y="0"/>
            <a:ext cx="9237519" cy="1504950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en-US" sz="2000" kern="0" dirty="0" smtClean="0">
                <a:solidFill>
                  <a:srgbClr val="000000"/>
                </a:solidFill>
                <a:latin typeface="Times New Roman"/>
                <a:ea typeface="Calibri"/>
              </a:rPr>
              <a:t/>
            </a:r>
            <a:br>
              <a:rPr lang="en-US" sz="2000" kern="0" dirty="0" smtClean="0">
                <a:solidFill>
                  <a:srgbClr val="000000"/>
                </a:solidFill>
                <a:latin typeface="Times New Roman"/>
                <a:ea typeface="Calibri"/>
              </a:rPr>
            </a:br>
            <a:r>
              <a:rPr kumimoji="0" lang="nl-NL" sz="2400" b="1" i="0" u="sng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Bài 42: 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Cho tam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giác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ABC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nội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tiếp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đt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. P, Q, R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theo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thứ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tự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là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các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điểm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chính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giữa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của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các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cung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bị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chắn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BC, CA, AB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bởi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các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góc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A, B, C</a:t>
            </a:r>
            <a:b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</a:b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a) c/m: AP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vuông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góc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QR</a:t>
            </a:r>
            <a:b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</a:b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b) AP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cắt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CR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tại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I. C/m: tam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giác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CPI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cân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</a:b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79854324"/>
                  </p:ext>
                </p:extLst>
              </p:nvPr>
            </p:nvGraphicFramePr>
            <p:xfrm>
              <a:off x="2286000" y="1499939"/>
              <a:ext cx="6858000" cy="3669538"/>
            </p:xfrm>
            <a:graphic>
              <a:graphicData uri="http://schemas.openxmlformats.org/drawingml/2006/table">
                <a:tbl>
                  <a:tblPr/>
                  <a:tblGrid>
                    <a:gridCol w="6858000"/>
                  </a:tblGrid>
                  <a:tr h="0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+</a:t>
                          </a:r>
                          <a:r>
                            <a:rPr lang="pt-BR" sz="13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̂"/>
                                  <m:ctrlPr>
                                    <a:rPr lang="pt-BR" sz="2000" b="1" i="1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b="1" i="1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𝑨𝑲𝑹</m:t>
                                  </m:r>
                                  <m:r>
                                    <a:rPr lang="en-US" sz="2000" b="1" i="1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 </m:t>
                                  </m:r>
                                </m:e>
                              </m:acc>
                            </m:oMath>
                          </a14:m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có </a:t>
                          </a:r>
                          <a:r>
                            <a:rPr lang="pt-BR" sz="24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quan hệ gì với đường </a:t>
                          </a:r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tròn</a:t>
                          </a:r>
                        </a:p>
                        <a:p>
                          <a:pPr algn="just">
                            <a:spcAft>
                              <a:spcPts val="0"/>
                            </a:spcAft>
                          </a:pPr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(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̂"/>
                                  <m:ctrlPr>
                                    <a:rPr kumimoji="0" lang="pt-BR" sz="20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</m:ctrlPr>
                                </m:accPr>
                                <m:e>
                                  <m:r>
                                    <a:rPr kumimoji="0" lang="en-US" sz="20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𝑨𝑲𝑹</m:t>
                                  </m:r>
                                  <m:r>
                                    <a:rPr kumimoji="0" lang="en-US" sz="20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 </m:t>
                                  </m:r>
                                </m:e>
                              </m:acc>
                            </m:oMath>
                          </a14:m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là </a:t>
                          </a:r>
                          <a:r>
                            <a:rPr lang="pt-BR" sz="24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góc có đỉnh bên trong đường tròn) </a:t>
                          </a:r>
                          <a:endParaRPr lang="en-US" sz="2400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  <a:p>
                          <a:pPr algn="just">
                            <a:spcAft>
                              <a:spcPts val="0"/>
                            </a:spcAft>
                          </a:pPr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+ Hãy </a:t>
                          </a:r>
                          <a:r>
                            <a:rPr lang="pt-BR" sz="24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tính</a:t>
                          </a:r>
                          <a:r>
                            <a:rPr lang="pt-BR" sz="2400" baseline="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̂"/>
                                  <m:ctrlPr>
                                    <a:rPr kumimoji="0" lang="pt-BR" sz="20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</m:ctrlPr>
                                </m:accPr>
                                <m:e>
                                  <m:r>
                                    <a:rPr kumimoji="0" lang="en-US" sz="20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𝑨𝑲𝑹</m:t>
                                  </m:r>
                                  <m:r>
                                    <a:rPr kumimoji="0" lang="en-US" sz="20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 </m:t>
                                  </m:r>
                                </m:e>
                              </m:acc>
                            </m:oMath>
                          </a14:m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theo </a:t>
                          </a:r>
                          <a:r>
                            <a:rPr lang="pt-BR" sz="24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số đo của cung bị chắn và theo số đo của đường tròn (O) ? </a:t>
                          </a:r>
                          <a:endParaRPr lang="en-US" sz="2400" dirty="0" smtClean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  <a:p>
                          <a:pPr algn="just">
                            <a:spcAft>
                              <a:spcPts val="0"/>
                            </a:spcAft>
                          </a:pPr>
                          <a:r>
                            <a:rPr lang="en-US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+</a:t>
                          </a:r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Tính 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̂"/>
                                  <m:ctrlPr>
                                    <a:rPr kumimoji="0" lang="pt-BR" sz="20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</m:ctrlPr>
                                </m:accPr>
                                <m:e>
                                  <m:r>
                                    <a:rPr kumimoji="0" lang="en-US" sz="20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𝑨𝑲𝑹</m:t>
                                  </m:r>
                                  <m:r>
                                    <a:rPr kumimoji="0" lang="en-US" sz="20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 </m:t>
                                  </m:r>
                                </m:e>
                              </m:acc>
                            </m:oMath>
                          </a14:m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theo </a:t>
                          </a:r>
                          <a:r>
                            <a:rPr lang="pt-BR" sz="24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tính chất góc có đỉnh ở bên trong đường tròn . </a:t>
                          </a:r>
                          <a:endParaRPr lang="en-US" sz="2400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  <a:p>
                          <a:pPr algn="just">
                            <a:spcAft>
                              <a:spcPts val="0"/>
                            </a:spcAft>
                          </a:pPr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+</a:t>
                          </a:r>
                          <a:r>
                            <a:rPr lang="pt-BR" sz="2400" baseline="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Vậy  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̂"/>
                                  <m:ctrlPr>
                                    <a:rPr kumimoji="0" lang="pt-BR" sz="20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</m:ctrlPr>
                                </m:accPr>
                                <m:e>
                                  <m:r>
                                    <a:rPr kumimoji="0" lang="en-US" sz="20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𝑨𝑲𝑹</m:t>
                                  </m:r>
                                  <m:r>
                                    <a:rPr kumimoji="0" lang="en-US" sz="20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 </m:t>
                                  </m:r>
                                </m:e>
                              </m:acc>
                            </m:oMath>
                          </a14:m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pt-BR" sz="24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= ?  </a:t>
                          </a:r>
                          <a:endParaRPr lang="en-US" sz="2400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  <a:p>
                          <a:pPr algn="just">
                            <a:spcAft>
                              <a:spcPts val="0"/>
                            </a:spcAft>
                          </a:pPr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+</a:t>
                          </a:r>
                          <a:r>
                            <a:rPr lang="pt-BR" sz="2400" baseline="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Để </a:t>
                          </a:r>
                          <a:r>
                            <a:rPr lang="pt-BR" sz="24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chứng minh </a:t>
                          </a:r>
                          <a:r>
                            <a:rPr lang="en-US" sz="24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  <a:sym typeface="Symbol"/>
                            </a:rPr>
                            <a:t></a:t>
                          </a:r>
                          <a:r>
                            <a:rPr lang="pt-BR" sz="24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CPI cân ta chứng minh điều gì ? </a:t>
                          </a:r>
                          <a:endParaRPr lang="en-US" sz="2400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  <a:p>
                          <a:pPr marL="0" indent="0" algn="just">
                            <a:spcAft>
                              <a:spcPts val="0"/>
                            </a:spcAft>
                            <a:buFontTx/>
                            <a:buNone/>
                          </a:pPr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+ Hãy </a:t>
                          </a:r>
                          <a:r>
                            <a:rPr lang="pt-BR" sz="24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tính 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̂"/>
                                  <m:ctrlPr>
                                    <a:rPr lang="pt-BR" sz="2400" b="1" i="1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</m:ctrlPr>
                                </m:accPr>
                                <m:e>
                                  <m:r>
                                    <a:rPr lang="en-US" sz="2400" b="1" i="1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𝑪𝑰𝑷</m:t>
                                  </m:r>
                                </m:e>
                              </m:acc>
                            </m:oMath>
                          </a14:m>
                          <a:r>
                            <a:rPr lang="pt-BR" sz="2400" b="1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pt-BR" sz="24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và 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̂"/>
                                  <m:ctrlPr>
                                    <a:rPr kumimoji="0" lang="pt-BR" sz="2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</m:ctrlPr>
                                </m:accPr>
                                <m:e>
                                  <m:r>
                                    <a:rPr kumimoji="0" lang="en-US" sz="2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𝑷𝑪𝑰</m:t>
                                  </m:r>
                                </m:e>
                              </m:acc>
                            </m:oMath>
                          </a14:m>
                          <a:r>
                            <a:rPr kumimoji="0" lang="pt-BR" sz="24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pt-BR" sz="24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rồi </a:t>
                          </a:r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so </a:t>
                          </a:r>
                          <a:r>
                            <a:rPr lang="pt-BR" sz="24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sánh </a:t>
                          </a:r>
                          <a:endParaRPr lang="pt-BR" sz="2400" dirty="0" smtClean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  <a:p>
                          <a:pPr marL="0" indent="0" algn="just">
                            <a:spcAft>
                              <a:spcPts val="0"/>
                            </a:spcAft>
                            <a:buFontTx/>
                            <a:buNone/>
                          </a:pPr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pt-BR" sz="24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từ đó kết luận về tam giác CPI </a:t>
                          </a:r>
                          <a:endParaRPr lang="en-US" sz="2400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114300" marR="11430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79854324"/>
                  </p:ext>
                </p:extLst>
              </p:nvPr>
            </p:nvGraphicFramePr>
            <p:xfrm>
              <a:off x="2286000" y="1499939"/>
              <a:ext cx="6858000" cy="3669538"/>
            </p:xfrm>
            <a:graphic>
              <a:graphicData uri="http://schemas.openxmlformats.org/drawingml/2006/table">
                <a:tbl>
                  <a:tblPr/>
                  <a:tblGrid>
                    <a:gridCol w="6858000"/>
                  </a:tblGrid>
                  <a:tr h="366953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14300" marR="11430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2492" b="-515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742950"/>
            <a:ext cx="1292225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0" descr="Digit 18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248150"/>
            <a:ext cx="1409700" cy="774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4"/>
          <p:cNvGrpSpPr>
            <a:grpSpLocks noChangeAspect="1"/>
          </p:cNvGrpSpPr>
          <p:nvPr/>
        </p:nvGrpSpPr>
        <p:grpSpPr bwMode="auto">
          <a:xfrm rot="357471">
            <a:off x="-38100" y="1504950"/>
            <a:ext cx="2476500" cy="2895600"/>
            <a:chOff x="-24" y="948"/>
            <a:chExt cx="1560" cy="1824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-24" y="948"/>
              <a:ext cx="1560" cy="1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130" y="1129"/>
              <a:ext cx="1276" cy="1415"/>
            </a:xfrm>
            <a:prstGeom prst="ellipse">
              <a:avLst/>
            </a:prstGeom>
            <a:noFill/>
            <a:ln w="14" cap="flat">
              <a:solidFill>
                <a:srgbClr val="008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 flipH="1">
              <a:off x="272" y="1170"/>
              <a:ext cx="281" cy="1111"/>
            </a:xfrm>
            <a:prstGeom prst="line">
              <a:avLst/>
            </a:prstGeom>
            <a:noFill/>
            <a:ln w="14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272" y="2281"/>
              <a:ext cx="965" cy="34"/>
            </a:xfrm>
            <a:prstGeom prst="line">
              <a:avLst/>
            </a:prstGeom>
            <a:noFill/>
            <a:ln w="14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auto">
            <a:xfrm flipH="1" flipV="1">
              <a:off x="553" y="1170"/>
              <a:ext cx="684" cy="1145"/>
            </a:xfrm>
            <a:prstGeom prst="line">
              <a:avLst/>
            </a:prstGeom>
            <a:noFill/>
            <a:ln w="14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Line 9"/>
            <p:cNvSpPr>
              <a:spLocks noChangeShapeType="1"/>
            </p:cNvSpPr>
            <p:nvPr/>
          </p:nvSpPr>
          <p:spPr bwMode="auto">
            <a:xfrm flipV="1">
              <a:off x="153" y="1446"/>
              <a:ext cx="1147" cy="199"/>
            </a:xfrm>
            <a:prstGeom prst="line">
              <a:avLst/>
            </a:prstGeom>
            <a:noFill/>
            <a:ln w="14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Line 10"/>
            <p:cNvSpPr>
              <a:spLocks noChangeShapeType="1"/>
            </p:cNvSpPr>
            <p:nvPr/>
          </p:nvSpPr>
          <p:spPr bwMode="auto">
            <a:xfrm>
              <a:off x="153" y="1645"/>
              <a:ext cx="1084" cy="670"/>
            </a:xfrm>
            <a:prstGeom prst="line">
              <a:avLst/>
            </a:prstGeom>
            <a:noFill/>
            <a:ln w="14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Line 11"/>
            <p:cNvSpPr>
              <a:spLocks noChangeShapeType="1"/>
            </p:cNvSpPr>
            <p:nvPr/>
          </p:nvSpPr>
          <p:spPr bwMode="auto">
            <a:xfrm flipH="1">
              <a:off x="272" y="1446"/>
              <a:ext cx="1028" cy="835"/>
            </a:xfrm>
            <a:prstGeom prst="line">
              <a:avLst/>
            </a:prstGeom>
            <a:noFill/>
            <a:ln w="14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>
              <a:off x="553" y="1170"/>
              <a:ext cx="194" cy="1373"/>
            </a:xfrm>
            <a:prstGeom prst="line">
              <a:avLst/>
            </a:prstGeom>
            <a:noFill/>
            <a:ln w="14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auto">
            <a:xfrm flipV="1">
              <a:off x="747" y="2315"/>
              <a:ext cx="490" cy="228"/>
            </a:xfrm>
            <a:prstGeom prst="line">
              <a:avLst/>
            </a:prstGeom>
            <a:noFill/>
            <a:ln w="14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6" name="Group 17"/>
            <p:cNvGrpSpPr>
              <a:grpSpLocks/>
            </p:cNvGrpSpPr>
            <p:nvPr/>
          </p:nvGrpSpPr>
          <p:grpSpPr bwMode="auto">
            <a:xfrm>
              <a:off x="92" y="1859"/>
              <a:ext cx="79" cy="63"/>
              <a:chOff x="92" y="1859"/>
              <a:chExt cx="79" cy="63"/>
            </a:xfrm>
          </p:grpSpPr>
          <p:sp>
            <p:nvSpPr>
              <p:cNvPr id="3075" name="Line 14"/>
              <p:cNvSpPr>
                <a:spLocks noChangeShapeType="1"/>
              </p:cNvSpPr>
              <p:nvPr/>
            </p:nvSpPr>
            <p:spPr bwMode="auto">
              <a:xfrm flipV="1">
                <a:off x="92" y="1859"/>
                <a:ext cx="74" cy="8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6" name="Line 15"/>
              <p:cNvSpPr>
                <a:spLocks noChangeShapeType="1"/>
              </p:cNvSpPr>
              <p:nvPr/>
            </p:nvSpPr>
            <p:spPr bwMode="auto">
              <a:xfrm flipV="1">
                <a:off x="94" y="1887"/>
                <a:ext cx="75" cy="8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7" name="Line 16"/>
              <p:cNvSpPr>
                <a:spLocks noChangeShapeType="1"/>
              </p:cNvSpPr>
              <p:nvPr/>
            </p:nvSpPr>
            <p:spPr bwMode="auto">
              <a:xfrm flipV="1">
                <a:off x="96" y="1914"/>
                <a:ext cx="75" cy="8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7" name="Group 21"/>
            <p:cNvGrpSpPr>
              <a:grpSpLocks/>
            </p:cNvGrpSpPr>
            <p:nvPr/>
          </p:nvGrpSpPr>
          <p:grpSpPr bwMode="auto">
            <a:xfrm>
              <a:off x="322" y="1238"/>
              <a:ext cx="87" cy="99"/>
              <a:chOff x="322" y="1238"/>
              <a:chExt cx="87" cy="99"/>
            </a:xfrm>
          </p:grpSpPr>
          <p:sp>
            <p:nvSpPr>
              <p:cNvPr id="1055" name="Line 18"/>
              <p:cNvSpPr>
                <a:spLocks noChangeShapeType="1"/>
              </p:cNvSpPr>
              <p:nvPr/>
            </p:nvSpPr>
            <p:spPr bwMode="auto">
              <a:xfrm>
                <a:off x="360" y="1238"/>
                <a:ext cx="49" cy="63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2" name="Line 19"/>
              <p:cNvSpPr>
                <a:spLocks noChangeShapeType="1"/>
              </p:cNvSpPr>
              <p:nvPr/>
            </p:nvSpPr>
            <p:spPr bwMode="auto">
              <a:xfrm>
                <a:off x="341" y="1255"/>
                <a:ext cx="48" cy="64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3" name="Line 20"/>
              <p:cNvSpPr>
                <a:spLocks noChangeShapeType="1"/>
              </p:cNvSpPr>
              <p:nvPr/>
            </p:nvSpPr>
            <p:spPr bwMode="auto">
              <a:xfrm>
                <a:off x="322" y="1273"/>
                <a:ext cx="48" cy="64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8" name="Group 24"/>
            <p:cNvGrpSpPr>
              <a:grpSpLocks/>
            </p:cNvGrpSpPr>
            <p:nvPr/>
          </p:nvGrpSpPr>
          <p:grpSpPr bwMode="auto">
            <a:xfrm>
              <a:off x="1085" y="1200"/>
              <a:ext cx="61" cy="85"/>
              <a:chOff x="1085" y="1200"/>
              <a:chExt cx="61" cy="85"/>
            </a:xfrm>
          </p:grpSpPr>
          <p:sp>
            <p:nvSpPr>
              <p:cNvPr id="1053" name="Line 22"/>
              <p:cNvSpPr>
                <a:spLocks noChangeShapeType="1"/>
              </p:cNvSpPr>
              <p:nvPr/>
            </p:nvSpPr>
            <p:spPr bwMode="auto">
              <a:xfrm flipH="1">
                <a:off x="1106" y="1215"/>
                <a:ext cx="40" cy="70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4" name="Line 23"/>
              <p:cNvSpPr>
                <a:spLocks noChangeShapeType="1"/>
              </p:cNvSpPr>
              <p:nvPr/>
            </p:nvSpPr>
            <p:spPr bwMode="auto">
              <a:xfrm flipH="1">
                <a:off x="1085" y="1200"/>
                <a:ext cx="39" cy="71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" name="Group 27"/>
            <p:cNvGrpSpPr>
              <a:grpSpLocks/>
            </p:cNvGrpSpPr>
            <p:nvPr/>
          </p:nvGrpSpPr>
          <p:grpSpPr bwMode="auto">
            <a:xfrm>
              <a:off x="1350" y="1974"/>
              <a:ext cx="79" cy="45"/>
              <a:chOff x="1350" y="1974"/>
              <a:chExt cx="79" cy="45"/>
            </a:xfrm>
          </p:grpSpPr>
          <p:sp>
            <p:nvSpPr>
              <p:cNvPr id="1051" name="Line 25"/>
              <p:cNvSpPr>
                <a:spLocks noChangeShapeType="1"/>
              </p:cNvSpPr>
              <p:nvPr/>
            </p:nvSpPr>
            <p:spPr bwMode="auto">
              <a:xfrm flipH="1" flipV="1">
                <a:off x="1350" y="2001"/>
                <a:ext cx="74" cy="18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2" name="Line 26"/>
              <p:cNvSpPr>
                <a:spLocks noChangeShapeType="1"/>
              </p:cNvSpPr>
              <p:nvPr/>
            </p:nvSpPr>
            <p:spPr bwMode="auto">
              <a:xfrm flipH="1" flipV="1">
                <a:off x="1356" y="1974"/>
                <a:ext cx="73" cy="18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0" name="Line 28"/>
            <p:cNvSpPr>
              <a:spLocks noChangeShapeType="1"/>
            </p:cNvSpPr>
            <p:nvPr/>
          </p:nvSpPr>
          <p:spPr bwMode="auto">
            <a:xfrm flipH="1" flipV="1">
              <a:off x="961" y="2467"/>
              <a:ext cx="26" cy="78"/>
            </a:xfrm>
            <a:prstGeom prst="line">
              <a:avLst/>
            </a:prstGeom>
            <a:noFill/>
            <a:ln w="14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Line 29"/>
            <p:cNvSpPr>
              <a:spLocks noChangeShapeType="1"/>
            </p:cNvSpPr>
            <p:nvPr/>
          </p:nvSpPr>
          <p:spPr bwMode="auto">
            <a:xfrm flipV="1">
              <a:off x="471" y="2434"/>
              <a:ext cx="32" cy="75"/>
            </a:xfrm>
            <a:prstGeom prst="line">
              <a:avLst/>
            </a:prstGeom>
            <a:noFill/>
            <a:ln w="14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2" name="Group 33"/>
            <p:cNvGrpSpPr>
              <a:grpSpLocks/>
            </p:cNvGrpSpPr>
            <p:nvPr/>
          </p:nvGrpSpPr>
          <p:grpSpPr bwMode="auto">
            <a:xfrm>
              <a:off x="590" y="1545"/>
              <a:ext cx="169" cy="177"/>
              <a:chOff x="590" y="1545"/>
              <a:chExt cx="169" cy="177"/>
            </a:xfrm>
          </p:grpSpPr>
          <p:sp>
            <p:nvSpPr>
              <p:cNvPr id="1048" name="Oval 30"/>
              <p:cNvSpPr>
                <a:spLocks noChangeArrowheads="1"/>
              </p:cNvSpPr>
              <p:nvPr/>
            </p:nvSpPr>
            <p:spPr bwMode="auto">
              <a:xfrm>
                <a:off x="590" y="1545"/>
                <a:ext cx="38" cy="42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9" name="Oval 31"/>
              <p:cNvSpPr>
                <a:spLocks noChangeArrowheads="1"/>
              </p:cNvSpPr>
              <p:nvPr/>
            </p:nvSpPr>
            <p:spPr bwMode="auto">
              <a:xfrm>
                <a:off x="590" y="1545"/>
                <a:ext cx="38" cy="42"/>
              </a:xfrm>
              <a:prstGeom prst="ellipse">
                <a:avLst/>
              </a:prstGeom>
              <a:noFill/>
              <a:ln w="6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0" name="Rectangle 32"/>
              <p:cNvSpPr>
                <a:spLocks noChangeArrowheads="1"/>
              </p:cNvSpPr>
              <p:nvPr/>
            </p:nvSpPr>
            <p:spPr bwMode="auto">
              <a:xfrm>
                <a:off x="635" y="1551"/>
                <a:ext cx="124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K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3" name="Group 37"/>
            <p:cNvGrpSpPr>
              <a:grpSpLocks/>
            </p:cNvGrpSpPr>
            <p:nvPr/>
          </p:nvGrpSpPr>
          <p:grpSpPr bwMode="auto">
            <a:xfrm>
              <a:off x="597" y="1940"/>
              <a:ext cx="92" cy="220"/>
              <a:chOff x="597" y="1940"/>
              <a:chExt cx="92" cy="220"/>
            </a:xfrm>
          </p:grpSpPr>
          <p:sp>
            <p:nvSpPr>
              <p:cNvPr id="1045" name="Oval 34"/>
              <p:cNvSpPr>
                <a:spLocks noChangeArrowheads="1"/>
              </p:cNvSpPr>
              <p:nvPr/>
            </p:nvSpPr>
            <p:spPr bwMode="auto">
              <a:xfrm>
                <a:off x="646" y="1940"/>
                <a:ext cx="38" cy="43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6" name="Oval 35"/>
              <p:cNvSpPr>
                <a:spLocks noChangeArrowheads="1"/>
              </p:cNvSpPr>
              <p:nvPr/>
            </p:nvSpPr>
            <p:spPr bwMode="auto">
              <a:xfrm>
                <a:off x="646" y="1940"/>
                <a:ext cx="38" cy="43"/>
              </a:xfrm>
              <a:prstGeom prst="ellipse">
                <a:avLst/>
              </a:prstGeom>
              <a:noFill/>
              <a:ln w="6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7" name="Rectangle 36"/>
              <p:cNvSpPr>
                <a:spLocks noChangeArrowheads="1"/>
              </p:cNvSpPr>
              <p:nvPr/>
            </p:nvSpPr>
            <p:spPr bwMode="auto">
              <a:xfrm>
                <a:off x="597" y="1989"/>
                <a:ext cx="92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I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4" name="Group 41"/>
            <p:cNvGrpSpPr>
              <a:grpSpLocks/>
            </p:cNvGrpSpPr>
            <p:nvPr/>
          </p:nvGrpSpPr>
          <p:grpSpPr bwMode="auto">
            <a:xfrm>
              <a:off x="24" y="1540"/>
              <a:ext cx="149" cy="171"/>
              <a:chOff x="24" y="1540"/>
              <a:chExt cx="149" cy="171"/>
            </a:xfrm>
          </p:grpSpPr>
          <p:sp>
            <p:nvSpPr>
              <p:cNvPr id="1042" name="Oval 38"/>
              <p:cNvSpPr>
                <a:spLocks noChangeArrowheads="1"/>
              </p:cNvSpPr>
              <p:nvPr/>
            </p:nvSpPr>
            <p:spPr bwMode="auto">
              <a:xfrm>
                <a:off x="134" y="1624"/>
                <a:ext cx="39" cy="42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3" name="Oval 39"/>
              <p:cNvSpPr>
                <a:spLocks noChangeArrowheads="1"/>
              </p:cNvSpPr>
              <p:nvPr/>
            </p:nvSpPr>
            <p:spPr bwMode="auto">
              <a:xfrm>
                <a:off x="134" y="1624"/>
                <a:ext cx="39" cy="42"/>
              </a:xfrm>
              <a:prstGeom prst="ellipse">
                <a:avLst/>
              </a:prstGeom>
              <a:noFill/>
              <a:ln w="6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4" name="Rectangle 40"/>
              <p:cNvSpPr>
                <a:spLocks noChangeArrowheads="1"/>
              </p:cNvSpPr>
              <p:nvPr/>
            </p:nvSpPr>
            <p:spPr bwMode="auto">
              <a:xfrm>
                <a:off x="24" y="1540"/>
                <a:ext cx="124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R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5" name="Group 45"/>
            <p:cNvGrpSpPr>
              <a:grpSpLocks/>
            </p:cNvGrpSpPr>
            <p:nvPr/>
          </p:nvGrpSpPr>
          <p:grpSpPr bwMode="auto">
            <a:xfrm>
              <a:off x="1281" y="1318"/>
              <a:ext cx="176" cy="171"/>
              <a:chOff x="1281" y="1318"/>
              <a:chExt cx="176" cy="171"/>
            </a:xfrm>
          </p:grpSpPr>
          <p:sp>
            <p:nvSpPr>
              <p:cNvPr id="1039" name="Oval 42"/>
              <p:cNvSpPr>
                <a:spLocks noChangeArrowheads="1"/>
              </p:cNvSpPr>
              <p:nvPr/>
            </p:nvSpPr>
            <p:spPr bwMode="auto">
              <a:xfrm>
                <a:off x="1281" y="1425"/>
                <a:ext cx="38" cy="42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0" name="Oval 43"/>
              <p:cNvSpPr>
                <a:spLocks noChangeArrowheads="1"/>
              </p:cNvSpPr>
              <p:nvPr/>
            </p:nvSpPr>
            <p:spPr bwMode="auto">
              <a:xfrm>
                <a:off x="1281" y="1425"/>
                <a:ext cx="38" cy="42"/>
              </a:xfrm>
              <a:prstGeom prst="ellipse">
                <a:avLst/>
              </a:prstGeom>
              <a:noFill/>
              <a:ln w="6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1" name="Rectangle 44"/>
              <p:cNvSpPr>
                <a:spLocks noChangeArrowheads="1"/>
              </p:cNvSpPr>
              <p:nvPr/>
            </p:nvSpPr>
            <p:spPr bwMode="auto">
              <a:xfrm>
                <a:off x="1326" y="1318"/>
                <a:ext cx="131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Q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6" name="Group 49"/>
            <p:cNvGrpSpPr>
              <a:grpSpLocks/>
            </p:cNvGrpSpPr>
            <p:nvPr/>
          </p:nvGrpSpPr>
          <p:grpSpPr bwMode="auto">
            <a:xfrm>
              <a:off x="701" y="2522"/>
              <a:ext cx="118" cy="220"/>
              <a:chOff x="701" y="2522"/>
              <a:chExt cx="118" cy="220"/>
            </a:xfrm>
          </p:grpSpPr>
          <p:sp>
            <p:nvSpPr>
              <p:cNvPr id="1036" name="Oval 46"/>
              <p:cNvSpPr>
                <a:spLocks noChangeArrowheads="1"/>
              </p:cNvSpPr>
              <p:nvPr/>
            </p:nvSpPr>
            <p:spPr bwMode="auto">
              <a:xfrm>
                <a:off x="728" y="2522"/>
                <a:ext cx="39" cy="42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7" name="Oval 47"/>
              <p:cNvSpPr>
                <a:spLocks noChangeArrowheads="1"/>
              </p:cNvSpPr>
              <p:nvPr/>
            </p:nvSpPr>
            <p:spPr bwMode="auto">
              <a:xfrm>
                <a:off x="728" y="2522"/>
                <a:ext cx="38" cy="42"/>
              </a:xfrm>
              <a:prstGeom prst="ellipse">
                <a:avLst/>
              </a:prstGeom>
              <a:noFill/>
              <a:ln w="6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8" name="Rectangle 48"/>
              <p:cNvSpPr>
                <a:spLocks noChangeArrowheads="1"/>
              </p:cNvSpPr>
              <p:nvPr/>
            </p:nvSpPr>
            <p:spPr bwMode="auto">
              <a:xfrm>
                <a:off x="701" y="2571"/>
                <a:ext cx="118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P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7" name="Group 53"/>
            <p:cNvGrpSpPr>
              <a:grpSpLocks/>
            </p:cNvGrpSpPr>
            <p:nvPr/>
          </p:nvGrpSpPr>
          <p:grpSpPr bwMode="auto">
            <a:xfrm>
              <a:off x="749" y="1815"/>
              <a:ext cx="189" cy="218"/>
              <a:chOff x="749" y="1815"/>
              <a:chExt cx="189" cy="218"/>
            </a:xfrm>
          </p:grpSpPr>
          <p:sp>
            <p:nvSpPr>
              <p:cNvPr id="1033" name="Oval 50"/>
              <p:cNvSpPr>
                <a:spLocks noChangeArrowheads="1"/>
              </p:cNvSpPr>
              <p:nvPr/>
            </p:nvSpPr>
            <p:spPr bwMode="auto">
              <a:xfrm>
                <a:off x="749" y="1815"/>
                <a:ext cx="38" cy="42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" name="Oval 51"/>
              <p:cNvSpPr>
                <a:spLocks noChangeArrowheads="1"/>
              </p:cNvSpPr>
              <p:nvPr/>
            </p:nvSpPr>
            <p:spPr bwMode="auto">
              <a:xfrm>
                <a:off x="749" y="1815"/>
                <a:ext cx="38" cy="42"/>
              </a:xfrm>
              <a:prstGeom prst="ellipse">
                <a:avLst/>
              </a:prstGeom>
              <a:noFill/>
              <a:ln w="6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" name="Rectangle 52"/>
              <p:cNvSpPr>
                <a:spLocks noChangeArrowheads="1"/>
              </p:cNvSpPr>
              <p:nvPr/>
            </p:nvSpPr>
            <p:spPr bwMode="auto">
              <a:xfrm>
                <a:off x="807" y="1862"/>
                <a:ext cx="131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O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8" name="Group 57"/>
            <p:cNvGrpSpPr>
              <a:grpSpLocks/>
            </p:cNvGrpSpPr>
            <p:nvPr/>
          </p:nvGrpSpPr>
          <p:grpSpPr bwMode="auto">
            <a:xfrm>
              <a:off x="482" y="1001"/>
              <a:ext cx="124" cy="190"/>
              <a:chOff x="482" y="1001"/>
              <a:chExt cx="124" cy="190"/>
            </a:xfrm>
          </p:grpSpPr>
          <p:sp>
            <p:nvSpPr>
              <p:cNvPr id="1030" name="Oval 54"/>
              <p:cNvSpPr>
                <a:spLocks noChangeArrowheads="1"/>
              </p:cNvSpPr>
              <p:nvPr/>
            </p:nvSpPr>
            <p:spPr bwMode="auto">
              <a:xfrm>
                <a:off x="534" y="1149"/>
                <a:ext cx="38" cy="42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1" name="Oval 55"/>
              <p:cNvSpPr>
                <a:spLocks noChangeArrowheads="1"/>
              </p:cNvSpPr>
              <p:nvPr/>
            </p:nvSpPr>
            <p:spPr bwMode="auto">
              <a:xfrm>
                <a:off x="534" y="1149"/>
                <a:ext cx="38" cy="42"/>
              </a:xfrm>
              <a:prstGeom prst="ellipse">
                <a:avLst/>
              </a:prstGeom>
              <a:noFill/>
              <a:ln w="6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2" name="Rectangle 56"/>
              <p:cNvSpPr>
                <a:spLocks noChangeArrowheads="1"/>
              </p:cNvSpPr>
              <p:nvPr/>
            </p:nvSpPr>
            <p:spPr bwMode="auto">
              <a:xfrm>
                <a:off x="482" y="1001"/>
                <a:ext cx="124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A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9" name="Group 61"/>
            <p:cNvGrpSpPr>
              <a:grpSpLocks/>
            </p:cNvGrpSpPr>
            <p:nvPr/>
          </p:nvGrpSpPr>
          <p:grpSpPr bwMode="auto">
            <a:xfrm>
              <a:off x="162" y="2260"/>
              <a:ext cx="129" cy="181"/>
              <a:chOff x="162" y="2260"/>
              <a:chExt cx="129" cy="181"/>
            </a:xfrm>
          </p:grpSpPr>
          <p:sp>
            <p:nvSpPr>
              <p:cNvPr id="1027" name="Oval 58"/>
              <p:cNvSpPr>
                <a:spLocks noChangeArrowheads="1"/>
              </p:cNvSpPr>
              <p:nvPr/>
            </p:nvSpPr>
            <p:spPr bwMode="auto">
              <a:xfrm>
                <a:off x="253" y="2260"/>
                <a:ext cx="38" cy="42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8" name="Oval 59"/>
              <p:cNvSpPr>
                <a:spLocks noChangeArrowheads="1"/>
              </p:cNvSpPr>
              <p:nvPr/>
            </p:nvSpPr>
            <p:spPr bwMode="auto">
              <a:xfrm>
                <a:off x="253" y="2260"/>
                <a:ext cx="38" cy="42"/>
              </a:xfrm>
              <a:prstGeom prst="ellipse">
                <a:avLst/>
              </a:prstGeom>
              <a:noFill/>
              <a:ln w="6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9" name="Rectangle 60"/>
              <p:cNvSpPr>
                <a:spLocks noChangeArrowheads="1"/>
              </p:cNvSpPr>
              <p:nvPr/>
            </p:nvSpPr>
            <p:spPr bwMode="auto">
              <a:xfrm>
                <a:off x="162" y="2270"/>
                <a:ext cx="124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B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0" name="Group 65"/>
            <p:cNvGrpSpPr>
              <a:grpSpLocks/>
            </p:cNvGrpSpPr>
            <p:nvPr/>
          </p:nvGrpSpPr>
          <p:grpSpPr bwMode="auto">
            <a:xfrm>
              <a:off x="1218" y="2294"/>
              <a:ext cx="156" cy="189"/>
              <a:chOff x="1218" y="2294"/>
              <a:chExt cx="156" cy="189"/>
            </a:xfrm>
          </p:grpSpPr>
          <p:sp>
            <p:nvSpPr>
              <p:cNvPr id="31" name="Oval 62"/>
              <p:cNvSpPr>
                <a:spLocks noChangeArrowheads="1"/>
              </p:cNvSpPr>
              <p:nvPr/>
            </p:nvSpPr>
            <p:spPr bwMode="auto">
              <a:xfrm>
                <a:off x="1218" y="2294"/>
                <a:ext cx="39" cy="43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4" name="Oval 63"/>
              <p:cNvSpPr>
                <a:spLocks noChangeArrowheads="1"/>
              </p:cNvSpPr>
              <p:nvPr/>
            </p:nvSpPr>
            <p:spPr bwMode="auto">
              <a:xfrm>
                <a:off x="1218" y="2294"/>
                <a:ext cx="38" cy="43"/>
              </a:xfrm>
              <a:prstGeom prst="ellipse">
                <a:avLst/>
              </a:prstGeom>
              <a:noFill/>
              <a:ln w="6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5" name="Rectangle 64"/>
              <p:cNvSpPr>
                <a:spLocks noChangeArrowheads="1"/>
              </p:cNvSpPr>
              <p:nvPr/>
            </p:nvSpPr>
            <p:spPr bwMode="auto">
              <a:xfrm>
                <a:off x="1250" y="2312"/>
                <a:ext cx="124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C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7983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xit" presetSubtype="0" fill="hold" nodeType="withEffect">
                                  <p:stCondLst>
                                    <p:cond delay="183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IN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3745"/>
            <a:ext cx="11929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400" b="1" u="sng" kern="0" dirty="0">
                <a:solidFill>
                  <a:srgbClr val="FF0000"/>
                </a:solidFill>
                <a:latin typeface="Times New Roman"/>
                <a:ea typeface="Calibri"/>
              </a:rPr>
              <a:t>Bài 42: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-20782" y="23745"/>
            <a:ext cx="11929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400" b="1" u="sng" kern="0" dirty="0">
                <a:solidFill>
                  <a:srgbClr val="FF0000"/>
                </a:solidFill>
                <a:latin typeface="Times New Roman"/>
                <a:ea typeface="Calibri"/>
              </a:rPr>
              <a:t>Bài 42: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3352800" y="32451"/>
            <a:ext cx="35658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a) c/m: AP </a:t>
            </a:r>
            <a:r>
              <a:rPr lang="en-US" sz="2400" b="1" dirty="0" err="1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vuông</a:t>
            </a:r>
            <a:r>
              <a:rPr lang="en-US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góc</a:t>
            </a:r>
            <a:r>
              <a:rPr lang="en-US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QR</a:t>
            </a:r>
            <a:endParaRPr lang="nl-NL" sz="2400" b="1" dirty="0" smtClean="0">
              <a:solidFill>
                <a:srgbClr val="FF0000"/>
              </a:solidFill>
              <a:latin typeface="Times New Roman"/>
              <a:ea typeface="Calibri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324100" y="590550"/>
            <a:ext cx="8382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165764" y="454876"/>
            <a:ext cx="44195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pt-BR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V</a:t>
            </a:r>
            <a:r>
              <a:rPr lang="pt-BR" sz="2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ì P, Q, R là điểm chính giữa của </a:t>
            </a:r>
            <a:endParaRPr lang="pt-BR" sz="2400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just"/>
            <a:r>
              <a:rPr lang="pt-BR" sz="24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các </a:t>
            </a:r>
            <a:r>
              <a:rPr lang="pt-BR" sz="2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cung BC, AC, AB 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8625153"/>
              </p:ext>
            </p:extLst>
          </p:nvPr>
        </p:nvGraphicFramePr>
        <p:xfrm>
          <a:off x="3127375" y="1200150"/>
          <a:ext cx="3951288" cy="195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6" name="Equation" r:id="rId3" imgW="3200400" imgH="1955520" progId="Equation.DSMT4">
                  <p:embed/>
                </p:oleObj>
              </mc:Choice>
              <mc:Fallback>
                <p:oleObj name="Equation" r:id="rId3" imgW="3200400" imgH="19555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27375" y="1200150"/>
                        <a:ext cx="3951288" cy="195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3089563" y="3181350"/>
            <a:ext cx="4571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pt-BR" sz="2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Gọi giao điểm của AP và QR là K    </a:t>
            </a:r>
            <a:endParaRPr lang="en-US" sz="2400" dirty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8760376"/>
              </p:ext>
            </p:extLst>
          </p:nvPr>
        </p:nvGraphicFramePr>
        <p:xfrm>
          <a:off x="2743200" y="3790950"/>
          <a:ext cx="62230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7" name="Equation" r:id="rId5" imgW="6222960" imgH="609480" progId="Equation.DSMT4">
                  <p:embed/>
                </p:oleObj>
              </mc:Choice>
              <mc:Fallback>
                <p:oleObj name="Equation" r:id="rId5" imgW="6222960" imgH="609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43200" y="3790950"/>
                        <a:ext cx="62230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3089563" y="4476750"/>
            <a:ext cx="30324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pt-BR" sz="2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Vậy AP 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  <a:sym typeface="Symbol"/>
              </a:rPr>
              <a:t></a:t>
            </a:r>
            <a:r>
              <a:rPr lang="pt-BR" sz="24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QR tại </a:t>
            </a:r>
            <a:r>
              <a:rPr lang="pt-BR" sz="24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K</a:t>
            </a:r>
            <a:endParaRPr lang="en-US" sz="2400" dirty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15200" y="1733550"/>
            <a:ext cx="5334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(1)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13" name="Group 4"/>
          <p:cNvGrpSpPr>
            <a:grpSpLocks noChangeAspect="1"/>
          </p:cNvGrpSpPr>
          <p:nvPr/>
        </p:nvGrpSpPr>
        <p:grpSpPr bwMode="auto">
          <a:xfrm rot="287592">
            <a:off x="136525" y="1046163"/>
            <a:ext cx="2476500" cy="2895600"/>
            <a:chOff x="-24" y="948"/>
            <a:chExt cx="1560" cy="1824"/>
          </a:xfrm>
        </p:grpSpPr>
        <p:sp>
          <p:nvSpPr>
            <p:cNvPr id="14" name="AutoShape 3"/>
            <p:cNvSpPr>
              <a:spLocks noChangeAspect="1" noChangeArrowheads="1" noTextEdit="1"/>
            </p:cNvSpPr>
            <p:nvPr/>
          </p:nvSpPr>
          <p:spPr bwMode="auto">
            <a:xfrm>
              <a:off x="-24" y="948"/>
              <a:ext cx="1560" cy="1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Oval 5"/>
            <p:cNvSpPr>
              <a:spLocks noChangeArrowheads="1"/>
            </p:cNvSpPr>
            <p:nvPr/>
          </p:nvSpPr>
          <p:spPr bwMode="auto">
            <a:xfrm>
              <a:off x="130" y="1129"/>
              <a:ext cx="1276" cy="1415"/>
            </a:xfrm>
            <a:prstGeom prst="ellipse">
              <a:avLst/>
            </a:prstGeom>
            <a:noFill/>
            <a:ln w="14" cap="flat">
              <a:solidFill>
                <a:srgbClr val="008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Line 6"/>
            <p:cNvSpPr>
              <a:spLocks noChangeShapeType="1"/>
            </p:cNvSpPr>
            <p:nvPr/>
          </p:nvSpPr>
          <p:spPr bwMode="auto">
            <a:xfrm flipH="1">
              <a:off x="272" y="1170"/>
              <a:ext cx="281" cy="1111"/>
            </a:xfrm>
            <a:prstGeom prst="line">
              <a:avLst/>
            </a:prstGeom>
            <a:noFill/>
            <a:ln w="14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Line 7"/>
            <p:cNvSpPr>
              <a:spLocks noChangeShapeType="1"/>
            </p:cNvSpPr>
            <p:nvPr/>
          </p:nvSpPr>
          <p:spPr bwMode="auto">
            <a:xfrm>
              <a:off x="272" y="2281"/>
              <a:ext cx="965" cy="34"/>
            </a:xfrm>
            <a:prstGeom prst="line">
              <a:avLst/>
            </a:prstGeom>
            <a:noFill/>
            <a:ln w="14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Line 8"/>
            <p:cNvSpPr>
              <a:spLocks noChangeShapeType="1"/>
            </p:cNvSpPr>
            <p:nvPr/>
          </p:nvSpPr>
          <p:spPr bwMode="auto">
            <a:xfrm flipH="1" flipV="1">
              <a:off x="553" y="1170"/>
              <a:ext cx="684" cy="1145"/>
            </a:xfrm>
            <a:prstGeom prst="line">
              <a:avLst/>
            </a:prstGeom>
            <a:noFill/>
            <a:ln w="14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Line 9"/>
            <p:cNvSpPr>
              <a:spLocks noChangeShapeType="1"/>
            </p:cNvSpPr>
            <p:nvPr/>
          </p:nvSpPr>
          <p:spPr bwMode="auto">
            <a:xfrm flipV="1">
              <a:off x="153" y="1446"/>
              <a:ext cx="1147" cy="199"/>
            </a:xfrm>
            <a:prstGeom prst="line">
              <a:avLst/>
            </a:prstGeom>
            <a:noFill/>
            <a:ln w="14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Line 10"/>
            <p:cNvSpPr>
              <a:spLocks noChangeShapeType="1"/>
            </p:cNvSpPr>
            <p:nvPr/>
          </p:nvSpPr>
          <p:spPr bwMode="auto">
            <a:xfrm>
              <a:off x="153" y="1645"/>
              <a:ext cx="1084" cy="670"/>
            </a:xfrm>
            <a:prstGeom prst="line">
              <a:avLst/>
            </a:prstGeom>
            <a:noFill/>
            <a:ln w="14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Line 11"/>
            <p:cNvSpPr>
              <a:spLocks noChangeShapeType="1"/>
            </p:cNvSpPr>
            <p:nvPr/>
          </p:nvSpPr>
          <p:spPr bwMode="auto">
            <a:xfrm flipH="1">
              <a:off x="272" y="1446"/>
              <a:ext cx="1028" cy="835"/>
            </a:xfrm>
            <a:prstGeom prst="line">
              <a:avLst/>
            </a:prstGeom>
            <a:noFill/>
            <a:ln w="14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Line 12"/>
            <p:cNvSpPr>
              <a:spLocks noChangeShapeType="1"/>
            </p:cNvSpPr>
            <p:nvPr/>
          </p:nvSpPr>
          <p:spPr bwMode="auto">
            <a:xfrm>
              <a:off x="553" y="1170"/>
              <a:ext cx="194" cy="1373"/>
            </a:xfrm>
            <a:prstGeom prst="line">
              <a:avLst/>
            </a:prstGeom>
            <a:noFill/>
            <a:ln w="14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Line 13"/>
            <p:cNvSpPr>
              <a:spLocks noChangeShapeType="1"/>
            </p:cNvSpPr>
            <p:nvPr/>
          </p:nvSpPr>
          <p:spPr bwMode="auto">
            <a:xfrm flipV="1">
              <a:off x="747" y="2315"/>
              <a:ext cx="490" cy="228"/>
            </a:xfrm>
            <a:prstGeom prst="line">
              <a:avLst/>
            </a:prstGeom>
            <a:noFill/>
            <a:ln w="14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4" name="Group 17"/>
            <p:cNvGrpSpPr>
              <a:grpSpLocks/>
            </p:cNvGrpSpPr>
            <p:nvPr/>
          </p:nvGrpSpPr>
          <p:grpSpPr bwMode="auto">
            <a:xfrm>
              <a:off x="92" y="1859"/>
              <a:ext cx="79" cy="63"/>
              <a:chOff x="92" y="1859"/>
              <a:chExt cx="79" cy="63"/>
            </a:xfrm>
          </p:grpSpPr>
          <p:sp>
            <p:nvSpPr>
              <p:cNvPr id="75" name="Line 14"/>
              <p:cNvSpPr>
                <a:spLocks noChangeShapeType="1"/>
              </p:cNvSpPr>
              <p:nvPr/>
            </p:nvSpPr>
            <p:spPr bwMode="auto">
              <a:xfrm flipV="1">
                <a:off x="92" y="1859"/>
                <a:ext cx="74" cy="8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Line 15"/>
              <p:cNvSpPr>
                <a:spLocks noChangeShapeType="1"/>
              </p:cNvSpPr>
              <p:nvPr/>
            </p:nvSpPr>
            <p:spPr bwMode="auto">
              <a:xfrm flipV="1">
                <a:off x="94" y="1887"/>
                <a:ext cx="75" cy="8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Line 16"/>
              <p:cNvSpPr>
                <a:spLocks noChangeShapeType="1"/>
              </p:cNvSpPr>
              <p:nvPr/>
            </p:nvSpPr>
            <p:spPr bwMode="auto">
              <a:xfrm flipV="1">
                <a:off x="96" y="1914"/>
                <a:ext cx="75" cy="8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5" name="Group 21"/>
            <p:cNvGrpSpPr>
              <a:grpSpLocks/>
            </p:cNvGrpSpPr>
            <p:nvPr/>
          </p:nvGrpSpPr>
          <p:grpSpPr bwMode="auto">
            <a:xfrm>
              <a:off x="322" y="1238"/>
              <a:ext cx="87" cy="99"/>
              <a:chOff x="322" y="1238"/>
              <a:chExt cx="87" cy="99"/>
            </a:xfrm>
          </p:grpSpPr>
          <p:sp>
            <p:nvSpPr>
              <p:cNvPr id="72" name="Line 18"/>
              <p:cNvSpPr>
                <a:spLocks noChangeShapeType="1"/>
              </p:cNvSpPr>
              <p:nvPr/>
            </p:nvSpPr>
            <p:spPr bwMode="auto">
              <a:xfrm>
                <a:off x="360" y="1238"/>
                <a:ext cx="49" cy="63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Line 19"/>
              <p:cNvSpPr>
                <a:spLocks noChangeShapeType="1"/>
              </p:cNvSpPr>
              <p:nvPr/>
            </p:nvSpPr>
            <p:spPr bwMode="auto">
              <a:xfrm>
                <a:off x="341" y="1255"/>
                <a:ext cx="48" cy="64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Line 20"/>
              <p:cNvSpPr>
                <a:spLocks noChangeShapeType="1"/>
              </p:cNvSpPr>
              <p:nvPr/>
            </p:nvSpPr>
            <p:spPr bwMode="auto">
              <a:xfrm>
                <a:off x="322" y="1273"/>
                <a:ext cx="48" cy="64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6" name="Group 24"/>
            <p:cNvGrpSpPr>
              <a:grpSpLocks/>
            </p:cNvGrpSpPr>
            <p:nvPr/>
          </p:nvGrpSpPr>
          <p:grpSpPr bwMode="auto">
            <a:xfrm>
              <a:off x="1085" y="1200"/>
              <a:ext cx="61" cy="85"/>
              <a:chOff x="1085" y="1200"/>
              <a:chExt cx="61" cy="85"/>
            </a:xfrm>
          </p:grpSpPr>
          <p:sp>
            <p:nvSpPr>
              <p:cNvPr id="70" name="Line 22"/>
              <p:cNvSpPr>
                <a:spLocks noChangeShapeType="1"/>
              </p:cNvSpPr>
              <p:nvPr/>
            </p:nvSpPr>
            <p:spPr bwMode="auto">
              <a:xfrm flipH="1">
                <a:off x="1106" y="1215"/>
                <a:ext cx="40" cy="70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Line 23"/>
              <p:cNvSpPr>
                <a:spLocks noChangeShapeType="1"/>
              </p:cNvSpPr>
              <p:nvPr/>
            </p:nvSpPr>
            <p:spPr bwMode="auto">
              <a:xfrm flipH="1">
                <a:off x="1085" y="1200"/>
                <a:ext cx="39" cy="71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7" name="Group 27"/>
            <p:cNvGrpSpPr>
              <a:grpSpLocks/>
            </p:cNvGrpSpPr>
            <p:nvPr/>
          </p:nvGrpSpPr>
          <p:grpSpPr bwMode="auto">
            <a:xfrm>
              <a:off x="1350" y="1974"/>
              <a:ext cx="79" cy="45"/>
              <a:chOff x="1350" y="1974"/>
              <a:chExt cx="79" cy="45"/>
            </a:xfrm>
          </p:grpSpPr>
          <p:sp>
            <p:nvSpPr>
              <p:cNvPr id="68" name="Line 25"/>
              <p:cNvSpPr>
                <a:spLocks noChangeShapeType="1"/>
              </p:cNvSpPr>
              <p:nvPr/>
            </p:nvSpPr>
            <p:spPr bwMode="auto">
              <a:xfrm flipH="1" flipV="1">
                <a:off x="1350" y="2001"/>
                <a:ext cx="74" cy="18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Line 26"/>
              <p:cNvSpPr>
                <a:spLocks noChangeShapeType="1"/>
              </p:cNvSpPr>
              <p:nvPr/>
            </p:nvSpPr>
            <p:spPr bwMode="auto">
              <a:xfrm flipH="1" flipV="1">
                <a:off x="1356" y="1974"/>
                <a:ext cx="73" cy="18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8" name="Line 28"/>
            <p:cNvSpPr>
              <a:spLocks noChangeShapeType="1"/>
            </p:cNvSpPr>
            <p:nvPr/>
          </p:nvSpPr>
          <p:spPr bwMode="auto">
            <a:xfrm flipH="1" flipV="1">
              <a:off x="961" y="2467"/>
              <a:ext cx="26" cy="78"/>
            </a:xfrm>
            <a:prstGeom prst="line">
              <a:avLst/>
            </a:prstGeom>
            <a:noFill/>
            <a:ln w="14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Line 29"/>
            <p:cNvSpPr>
              <a:spLocks noChangeShapeType="1"/>
            </p:cNvSpPr>
            <p:nvPr/>
          </p:nvSpPr>
          <p:spPr bwMode="auto">
            <a:xfrm flipV="1">
              <a:off x="471" y="2434"/>
              <a:ext cx="32" cy="75"/>
            </a:xfrm>
            <a:prstGeom prst="line">
              <a:avLst/>
            </a:prstGeom>
            <a:noFill/>
            <a:ln w="14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0" name="Group 33"/>
            <p:cNvGrpSpPr>
              <a:grpSpLocks/>
            </p:cNvGrpSpPr>
            <p:nvPr/>
          </p:nvGrpSpPr>
          <p:grpSpPr bwMode="auto">
            <a:xfrm>
              <a:off x="590" y="1545"/>
              <a:ext cx="169" cy="177"/>
              <a:chOff x="590" y="1545"/>
              <a:chExt cx="169" cy="177"/>
            </a:xfrm>
          </p:grpSpPr>
          <p:sp>
            <p:nvSpPr>
              <p:cNvPr id="65" name="Oval 30"/>
              <p:cNvSpPr>
                <a:spLocks noChangeArrowheads="1"/>
              </p:cNvSpPr>
              <p:nvPr/>
            </p:nvSpPr>
            <p:spPr bwMode="auto">
              <a:xfrm>
                <a:off x="590" y="1545"/>
                <a:ext cx="38" cy="42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Oval 31"/>
              <p:cNvSpPr>
                <a:spLocks noChangeArrowheads="1"/>
              </p:cNvSpPr>
              <p:nvPr/>
            </p:nvSpPr>
            <p:spPr bwMode="auto">
              <a:xfrm>
                <a:off x="590" y="1545"/>
                <a:ext cx="38" cy="42"/>
              </a:xfrm>
              <a:prstGeom prst="ellipse">
                <a:avLst/>
              </a:prstGeom>
              <a:noFill/>
              <a:ln w="6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Rectangle 32"/>
              <p:cNvSpPr>
                <a:spLocks noChangeArrowheads="1"/>
              </p:cNvSpPr>
              <p:nvPr/>
            </p:nvSpPr>
            <p:spPr bwMode="auto">
              <a:xfrm>
                <a:off x="635" y="1551"/>
                <a:ext cx="124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K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1" name="Group 37"/>
            <p:cNvGrpSpPr>
              <a:grpSpLocks/>
            </p:cNvGrpSpPr>
            <p:nvPr/>
          </p:nvGrpSpPr>
          <p:grpSpPr bwMode="auto">
            <a:xfrm>
              <a:off x="597" y="1940"/>
              <a:ext cx="92" cy="220"/>
              <a:chOff x="597" y="1940"/>
              <a:chExt cx="92" cy="220"/>
            </a:xfrm>
          </p:grpSpPr>
          <p:sp>
            <p:nvSpPr>
              <p:cNvPr id="62" name="Oval 34"/>
              <p:cNvSpPr>
                <a:spLocks noChangeArrowheads="1"/>
              </p:cNvSpPr>
              <p:nvPr/>
            </p:nvSpPr>
            <p:spPr bwMode="auto">
              <a:xfrm>
                <a:off x="646" y="1940"/>
                <a:ext cx="38" cy="43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Oval 35"/>
              <p:cNvSpPr>
                <a:spLocks noChangeArrowheads="1"/>
              </p:cNvSpPr>
              <p:nvPr/>
            </p:nvSpPr>
            <p:spPr bwMode="auto">
              <a:xfrm>
                <a:off x="646" y="1940"/>
                <a:ext cx="38" cy="43"/>
              </a:xfrm>
              <a:prstGeom prst="ellipse">
                <a:avLst/>
              </a:prstGeom>
              <a:noFill/>
              <a:ln w="6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Rectangle 36"/>
              <p:cNvSpPr>
                <a:spLocks noChangeArrowheads="1"/>
              </p:cNvSpPr>
              <p:nvPr/>
            </p:nvSpPr>
            <p:spPr bwMode="auto">
              <a:xfrm>
                <a:off x="597" y="1989"/>
                <a:ext cx="92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I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2" name="Group 41"/>
            <p:cNvGrpSpPr>
              <a:grpSpLocks/>
            </p:cNvGrpSpPr>
            <p:nvPr/>
          </p:nvGrpSpPr>
          <p:grpSpPr bwMode="auto">
            <a:xfrm>
              <a:off x="24" y="1540"/>
              <a:ext cx="149" cy="171"/>
              <a:chOff x="24" y="1540"/>
              <a:chExt cx="149" cy="171"/>
            </a:xfrm>
          </p:grpSpPr>
          <p:sp>
            <p:nvSpPr>
              <p:cNvPr id="57" name="Oval 38"/>
              <p:cNvSpPr>
                <a:spLocks noChangeArrowheads="1"/>
              </p:cNvSpPr>
              <p:nvPr/>
            </p:nvSpPr>
            <p:spPr bwMode="auto">
              <a:xfrm>
                <a:off x="134" y="1624"/>
                <a:ext cx="39" cy="42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Oval 39"/>
              <p:cNvSpPr>
                <a:spLocks noChangeArrowheads="1"/>
              </p:cNvSpPr>
              <p:nvPr/>
            </p:nvSpPr>
            <p:spPr bwMode="auto">
              <a:xfrm>
                <a:off x="134" y="1624"/>
                <a:ext cx="39" cy="42"/>
              </a:xfrm>
              <a:prstGeom prst="ellipse">
                <a:avLst/>
              </a:prstGeom>
              <a:noFill/>
              <a:ln w="6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Rectangle 40"/>
              <p:cNvSpPr>
                <a:spLocks noChangeArrowheads="1"/>
              </p:cNvSpPr>
              <p:nvPr/>
            </p:nvSpPr>
            <p:spPr bwMode="auto">
              <a:xfrm>
                <a:off x="24" y="1540"/>
                <a:ext cx="124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R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3" name="Group 45"/>
            <p:cNvGrpSpPr>
              <a:grpSpLocks/>
            </p:cNvGrpSpPr>
            <p:nvPr/>
          </p:nvGrpSpPr>
          <p:grpSpPr bwMode="auto">
            <a:xfrm>
              <a:off x="1281" y="1318"/>
              <a:ext cx="176" cy="171"/>
              <a:chOff x="1281" y="1318"/>
              <a:chExt cx="176" cy="171"/>
            </a:xfrm>
          </p:grpSpPr>
          <p:sp>
            <p:nvSpPr>
              <p:cNvPr id="54" name="Oval 42"/>
              <p:cNvSpPr>
                <a:spLocks noChangeArrowheads="1"/>
              </p:cNvSpPr>
              <p:nvPr/>
            </p:nvSpPr>
            <p:spPr bwMode="auto">
              <a:xfrm>
                <a:off x="1281" y="1425"/>
                <a:ext cx="38" cy="42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Oval 43"/>
              <p:cNvSpPr>
                <a:spLocks noChangeArrowheads="1"/>
              </p:cNvSpPr>
              <p:nvPr/>
            </p:nvSpPr>
            <p:spPr bwMode="auto">
              <a:xfrm>
                <a:off x="1281" y="1425"/>
                <a:ext cx="38" cy="42"/>
              </a:xfrm>
              <a:prstGeom prst="ellipse">
                <a:avLst/>
              </a:prstGeom>
              <a:noFill/>
              <a:ln w="6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Rectangle 44"/>
              <p:cNvSpPr>
                <a:spLocks noChangeArrowheads="1"/>
              </p:cNvSpPr>
              <p:nvPr/>
            </p:nvSpPr>
            <p:spPr bwMode="auto">
              <a:xfrm>
                <a:off x="1326" y="1318"/>
                <a:ext cx="131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Q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4" name="Group 49"/>
            <p:cNvGrpSpPr>
              <a:grpSpLocks/>
            </p:cNvGrpSpPr>
            <p:nvPr/>
          </p:nvGrpSpPr>
          <p:grpSpPr bwMode="auto">
            <a:xfrm>
              <a:off x="701" y="2522"/>
              <a:ext cx="118" cy="220"/>
              <a:chOff x="701" y="2522"/>
              <a:chExt cx="118" cy="220"/>
            </a:xfrm>
          </p:grpSpPr>
          <p:sp>
            <p:nvSpPr>
              <p:cNvPr id="51" name="Oval 46"/>
              <p:cNvSpPr>
                <a:spLocks noChangeArrowheads="1"/>
              </p:cNvSpPr>
              <p:nvPr/>
            </p:nvSpPr>
            <p:spPr bwMode="auto">
              <a:xfrm>
                <a:off x="728" y="2522"/>
                <a:ext cx="39" cy="42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Oval 47"/>
              <p:cNvSpPr>
                <a:spLocks noChangeArrowheads="1"/>
              </p:cNvSpPr>
              <p:nvPr/>
            </p:nvSpPr>
            <p:spPr bwMode="auto">
              <a:xfrm>
                <a:off x="728" y="2522"/>
                <a:ext cx="38" cy="42"/>
              </a:xfrm>
              <a:prstGeom prst="ellipse">
                <a:avLst/>
              </a:prstGeom>
              <a:noFill/>
              <a:ln w="6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Rectangle 48"/>
              <p:cNvSpPr>
                <a:spLocks noChangeArrowheads="1"/>
              </p:cNvSpPr>
              <p:nvPr/>
            </p:nvSpPr>
            <p:spPr bwMode="auto">
              <a:xfrm>
                <a:off x="701" y="2571"/>
                <a:ext cx="118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P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5" name="Group 53"/>
            <p:cNvGrpSpPr>
              <a:grpSpLocks/>
            </p:cNvGrpSpPr>
            <p:nvPr/>
          </p:nvGrpSpPr>
          <p:grpSpPr bwMode="auto">
            <a:xfrm>
              <a:off x="749" y="1815"/>
              <a:ext cx="189" cy="218"/>
              <a:chOff x="749" y="1815"/>
              <a:chExt cx="189" cy="218"/>
            </a:xfrm>
          </p:grpSpPr>
          <p:sp>
            <p:nvSpPr>
              <p:cNvPr id="48" name="Oval 50"/>
              <p:cNvSpPr>
                <a:spLocks noChangeArrowheads="1"/>
              </p:cNvSpPr>
              <p:nvPr/>
            </p:nvSpPr>
            <p:spPr bwMode="auto">
              <a:xfrm>
                <a:off x="749" y="1815"/>
                <a:ext cx="38" cy="42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Oval 51"/>
              <p:cNvSpPr>
                <a:spLocks noChangeArrowheads="1"/>
              </p:cNvSpPr>
              <p:nvPr/>
            </p:nvSpPr>
            <p:spPr bwMode="auto">
              <a:xfrm>
                <a:off x="749" y="1815"/>
                <a:ext cx="38" cy="42"/>
              </a:xfrm>
              <a:prstGeom prst="ellipse">
                <a:avLst/>
              </a:prstGeom>
              <a:noFill/>
              <a:ln w="6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Rectangle 52"/>
              <p:cNvSpPr>
                <a:spLocks noChangeArrowheads="1"/>
              </p:cNvSpPr>
              <p:nvPr/>
            </p:nvSpPr>
            <p:spPr bwMode="auto">
              <a:xfrm>
                <a:off x="807" y="1862"/>
                <a:ext cx="131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O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6" name="Group 57"/>
            <p:cNvGrpSpPr>
              <a:grpSpLocks/>
            </p:cNvGrpSpPr>
            <p:nvPr/>
          </p:nvGrpSpPr>
          <p:grpSpPr bwMode="auto">
            <a:xfrm>
              <a:off x="482" y="1001"/>
              <a:ext cx="124" cy="190"/>
              <a:chOff x="482" y="1001"/>
              <a:chExt cx="124" cy="190"/>
            </a:xfrm>
          </p:grpSpPr>
          <p:sp>
            <p:nvSpPr>
              <p:cNvPr id="45" name="Oval 54"/>
              <p:cNvSpPr>
                <a:spLocks noChangeArrowheads="1"/>
              </p:cNvSpPr>
              <p:nvPr/>
            </p:nvSpPr>
            <p:spPr bwMode="auto">
              <a:xfrm>
                <a:off x="534" y="1149"/>
                <a:ext cx="38" cy="42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Oval 55"/>
              <p:cNvSpPr>
                <a:spLocks noChangeArrowheads="1"/>
              </p:cNvSpPr>
              <p:nvPr/>
            </p:nvSpPr>
            <p:spPr bwMode="auto">
              <a:xfrm>
                <a:off x="534" y="1149"/>
                <a:ext cx="38" cy="42"/>
              </a:xfrm>
              <a:prstGeom prst="ellipse">
                <a:avLst/>
              </a:prstGeom>
              <a:noFill/>
              <a:ln w="6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Rectangle 56"/>
              <p:cNvSpPr>
                <a:spLocks noChangeArrowheads="1"/>
              </p:cNvSpPr>
              <p:nvPr/>
            </p:nvSpPr>
            <p:spPr bwMode="auto">
              <a:xfrm>
                <a:off x="482" y="1001"/>
                <a:ext cx="124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A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7" name="Group 61"/>
            <p:cNvGrpSpPr>
              <a:grpSpLocks/>
            </p:cNvGrpSpPr>
            <p:nvPr/>
          </p:nvGrpSpPr>
          <p:grpSpPr bwMode="auto">
            <a:xfrm>
              <a:off x="162" y="2260"/>
              <a:ext cx="129" cy="181"/>
              <a:chOff x="162" y="2260"/>
              <a:chExt cx="129" cy="181"/>
            </a:xfrm>
          </p:grpSpPr>
          <p:sp>
            <p:nvSpPr>
              <p:cNvPr id="42" name="Oval 58"/>
              <p:cNvSpPr>
                <a:spLocks noChangeArrowheads="1"/>
              </p:cNvSpPr>
              <p:nvPr/>
            </p:nvSpPr>
            <p:spPr bwMode="auto">
              <a:xfrm>
                <a:off x="253" y="2260"/>
                <a:ext cx="38" cy="42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Oval 59"/>
              <p:cNvSpPr>
                <a:spLocks noChangeArrowheads="1"/>
              </p:cNvSpPr>
              <p:nvPr/>
            </p:nvSpPr>
            <p:spPr bwMode="auto">
              <a:xfrm>
                <a:off x="253" y="2260"/>
                <a:ext cx="38" cy="42"/>
              </a:xfrm>
              <a:prstGeom prst="ellipse">
                <a:avLst/>
              </a:prstGeom>
              <a:noFill/>
              <a:ln w="6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Rectangle 60"/>
              <p:cNvSpPr>
                <a:spLocks noChangeArrowheads="1"/>
              </p:cNvSpPr>
              <p:nvPr/>
            </p:nvSpPr>
            <p:spPr bwMode="auto">
              <a:xfrm>
                <a:off x="162" y="2270"/>
                <a:ext cx="124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B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8" name="Group 65"/>
            <p:cNvGrpSpPr>
              <a:grpSpLocks/>
            </p:cNvGrpSpPr>
            <p:nvPr/>
          </p:nvGrpSpPr>
          <p:grpSpPr bwMode="auto">
            <a:xfrm>
              <a:off x="1218" y="2294"/>
              <a:ext cx="156" cy="189"/>
              <a:chOff x="1218" y="2294"/>
              <a:chExt cx="156" cy="189"/>
            </a:xfrm>
          </p:grpSpPr>
          <p:sp>
            <p:nvSpPr>
              <p:cNvPr id="39" name="Oval 62"/>
              <p:cNvSpPr>
                <a:spLocks noChangeArrowheads="1"/>
              </p:cNvSpPr>
              <p:nvPr/>
            </p:nvSpPr>
            <p:spPr bwMode="auto">
              <a:xfrm>
                <a:off x="1218" y="2294"/>
                <a:ext cx="39" cy="43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Oval 63"/>
              <p:cNvSpPr>
                <a:spLocks noChangeArrowheads="1"/>
              </p:cNvSpPr>
              <p:nvPr/>
            </p:nvSpPr>
            <p:spPr bwMode="auto">
              <a:xfrm>
                <a:off x="1218" y="2294"/>
                <a:ext cx="38" cy="43"/>
              </a:xfrm>
              <a:prstGeom prst="ellipse">
                <a:avLst/>
              </a:prstGeom>
              <a:noFill/>
              <a:ln w="6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Rectangle 64"/>
              <p:cNvSpPr>
                <a:spLocks noChangeArrowheads="1"/>
              </p:cNvSpPr>
              <p:nvPr/>
            </p:nvSpPr>
            <p:spPr bwMode="auto">
              <a:xfrm>
                <a:off x="1250" y="2312"/>
                <a:ext cx="124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C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104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3" grpId="0"/>
      <p:bldP spid="4" grpId="0"/>
      <p:bldP spid="10" grpId="0"/>
      <p:bldP spid="12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3745"/>
            <a:ext cx="11929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400" b="1" u="sng" kern="0" dirty="0">
                <a:solidFill>
                  <a:srgbClr val="FF0000"/>
                </a:solidFill>
                <a:latin typeface="Times New Roman"/>
                <a:ea typeface="Calibri"/>
              </a:rPr>
              <a:t>Bài 42: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-20782" y="23745"/>
            <a:ext cx="11929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400" b="1" u="sng" kern="0" dirty="0">
                <a:solidFill>
                  <a:srgbClr val="FF0000"/>
                </a:solidFill>
                <a:latin typeface="Times New Roman"/>
                <a:ea typeface="Calibri"/>
              </a:rPr>
              <a:t>Bài 42: </a:t>
            </a:r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396454"/>
              </p:ext>
            </p:extLst>
          </p:nvPr>
        </p:nvGraphicFramePr>
        <p:xfrm>
          <a:off x="2104736" y="2495550"/>
          <a:ext cx="4372263" cy="172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0" name="Equation" r:id="rId3" imgW="3911400" imgH="1726920" progId="Equation.DSMT4">
                  <p:embed/>
                </p:oleObj>
              </mc:Choice>
              <mc:Fallback>
                <p:oleObj name="Equation" r:id="rId3" imgW="3911400" imgH="17269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04736" y="2495550"/>
                        <a:ext cx="4372263" cy="172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2362200" y="97258"/>
            <a:ext cx="36402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b) C/m</a:t>
            </a:r>
            <a:r>
              <a:rPr lang="en-US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: tam </a:t>
            </a:r>
            <a:r>
              <a:rPr lang="en-US" sz="2400" b="1" dirty="0" err="1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giác</a:t>
            </a:r>
            <a:r>
              <a:rPr lang="en-US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CPI </a:t>
            </a:r>
            <a:r>
              <a:rPr lang="en-US" sz="2400" b="1" dirty="0" err="1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cân</a:t>
            </a:r>
            <a:r>
              <a:rPr lang="en-US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nl-NL" sz="2400" b="1" dirty="0" smtClean="0">
              <a:solidFill>
                <a:srgbClr val="FF0000"/>
              </a:solidFill>
              <a:latin typeface="Times New Roman"/>
              <a:ea typeface="Calibri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1359351"/>
              </p:ext>
            </p:extLst>
          </p:nvPr>
        </p:nvGraphicFramePr>
        <p:xfrm>
          <a:off x="2168525" y="485775"/>
          <a:ext cx="4029075" cy="195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1" name="Equation" r:id="rId5" imgW="3263760" imgH="1955520" progId="Equation.DSMT4">
                  <p:embed/>
                </p:oleObj>
              </mc:Choice>
              <mc:Fallback>
                <p:oleObj name="Equation" r:id="rId5" imgW="3263760" imgH="19555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68525" y="485775"/>
                        <a:ext cx="4029075" cy="195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6394522" y="1018810"/>
            <a:ext cx="5334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(1)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10" name="Group 4"/>
          <p:cNvGrpSpPr>
            <a:grpSpLocks noChangeAspect="1"/>
          </p:cNvGrpSpPr>
          <p:nvPr/>
        </p:nvGrpSpPr>
        <p:grpSpPr bwMode="auto">
          <a:xfrm rot="328472">
            <a:off x="-97562" y="830520"/>
            <a:ext cx="2274888" cy="2763838"/>
            <a:chOff x="24" y="1001"/>
            <a:chExt cx="1433" cy="1741"/>
          </a:xfrm>
        </p:grpSpPr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130" y="1129"/>
              <a:ext cx="1276" cy="1415"/>
            </a:xfrm>
            <a:prstGeom prst="ellipse">
              <a:avLst/>
            </a:prstGeom>
            <a:noFill/>
            <a:ln w="14" cap="flat">
              <a:solidFill>
                <a:srgbClr val="008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Line 6"/>
            <p:cNvSpPr>
              <a:spLocks noChangeShapeType="1"/>
            </p:cNvSpPr>
            <p:nvPr/>
          </p:nvSpPr>
          <p:spPr bwMode="auto">
            <a:xfrm flipH="1">
              <a:off x="272" y="1170"/>
              <a:ext cx="281" cy="1111"/>
            </a:xfrm>
            <a:prstGeom prst="line">
              <a:avLst/>
            </a:prstGeom>
            <a:noFill/>
            <a:ln w="14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Line 7"/>
            <p:cNvSpPr>
              <a:spLocks noChangeShapeType="1"/>
            </p:cNvSpPr>
            <p:nvPr/>
          </p:nvSpPr>
          <p:spPr bwMode="auto">
            <a:xfrm>
              <a:off x="272" y="2281"/>
              <a:ext cx="965" cy="34"/>
            </a:xfrm>
            <a:prstGeom prst="line">
              <a:avLst/>
            </a:prstGeom>
            <a:noFill/>
            <a:ln w="14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Line 8"/>
            <p:cNvSpPr>
              <a:spLocks noChangeShapeType="1"/>
            </p:cNvSpPr>
            <p:nvPr/>
          </p:nvSpPr>
          <p:spPr bwMode="auto">
            <a:xfrm flipH="1" flipV="1">
              <a:off x="553" y="1170"/>
              <a:ext cx="684" cy="1145"/>
            </a:xfrm>
            <a:prstGeom prst="line">
              <a:avLst/>
            </a:prstGeom>
            <a:noFill/>
            <a:ln w="14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Line 9"/>
            <p:cNvSpPr>
              <a:spLocks noChangeShapeType="1"/>
            </p:cNvSpPr>
            <p:nvPr/>
          </p:nvSpPr>
          <p:spPr bwMode="auto">
            <a:xfrm flipV="1">
              <a:off x="153" y="1446"/>
              <a:ext cx="1147" cy="199"/>
            </a:xfrm>
            <a:prstGeom prst="line">
              <a:avLst/>
            </a:prstGeom>
            <a:noFill/>
            <a:ln w="14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Line 10"/>
            <p:cNvSpPr>
              <a:spLocks noChangeShapeType="1"/>
            </p:cNvSpPr>
            <p:nvPr/>
          </p:nvSpPr>
          <p:spPr bwMode="auto">
            <a:xfrm>
              <a:off x="153" y="1645"/>
              <a:ext cx="1084" cy="670"/>
            </a:xfrm>
            <a:prstGeom prst="line">
              <a:avLst/>
            </a:prstGeom>
            <a:noFill/>
            <a:ln w="14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Line 11"/>
            <p:cNvSpPr>
              <a:spLocks noChangeShapeType="1"/>
            </p:cNvSpPr>
            <p:nvPr/>
          </p:nvSpPr>
          <p:spPr bwMode="auto">
            <a:xfrm flipH="1">
              <a:off x="272" y="1446"/>
              <a:ext cx="1028" cy="835"/>
            </a:xfrm>
            <a:prstGeom prst="line">
              <a:avLst/>
            </a:prstGeom>
            <a:noFill/>
            <a:ln w="14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Line 12"/>
            <p:cNvSpPr>
              <a:spLocks noChangeShapeType="1"/>
            </p:cNvSpPr>
            <p:nvPr/>
          </p:nvSpPr>
          <p:spPr bwMode="auto">
            <a:xfrm>
              <a:off x="553" y="1170"/>
              <a:ext cx="194" cy="1373"/>
            </a:xfrm>
            <a:prstGeom prst="line">
              <a:avLst/>
            </a:prstGeom>
            <a:noFill/>
            <a:ln w="14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Line 13"/>
            <p:cNvSpPr>
              <a:spLocks noChangeShapeType="1"/>
            </p:cNvSpPr>
            <p:nvPr/>
          </p:nvSpPr>
          <p:spPr bwMode="auto">
            <a:xfrm flipV="1">
              <a:off x="747" y="2315"/>
              <a:ext cx="490" cy="228"/>
            </a:xfrm>
            <a:prstGeom prst="line">
              <a:avLst/>
            </a:prstGeom>
            <a:noFill/>
            <a:ln w="14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" name="Group 17"/>
            <p:cNvGrpSpPr>
              <a:grpSpLocks/>
            </p:cNvGrpSpPr>
            <p:nvPr/>
          </p:nvGrpSpPr>
          <p:grpSpPr bwMode="auto">
            <a:xfrm>
              <a:off x="92" y="1859"/>
              <a:ext cx="79" cy="63"/>
              <a:chOff x="92" y="1859"/>
              <a:chExt cx="79" cy="63"/>
            </a:xfrm>
          </p:grpSpPr>
          <p:sp>
            <p:nvSpPr>
              <p:cNvPr id="71" name="Line 14"/>
              <p:cNvSpPr>
                <a:spLocks noChangeShapeType="1"/>
              </p:cNvSpPr>
              <p:nvPr/>
            </p:nvSpPr>
            <p:spPr bwMode="auto">
              <a:xfrm flipV="1">
                <a:off x="92" y="1859"/>
                <a:ext cx="74" cy="8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Line 15"/>
              <p:cNvSpPr>
                <a:spLocks noChangeShapeType="1"/>
              </p:cNvSpPr>
              <p:nvPr/>
            </p:nvSpPr>
            <p:spPr bwMode="auto">
              <a:xfrm flipV="1">
                <a:off x="94" y="1887"/>
                <a:ext cx="75" cy="8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Line 16"/>
              <p:cNvSpPr>
                <a:spLocks noChangeShapeType="1"/>
              </p:cNvSpPr>
              <p:nvPr/>
            </p:nvSpPr>
            <p:spPr bwMode="auto">
              <a:xfrm flipV="1">
                <a:off x="96" y="1914"/>
                <a:ext cx="75" cy="8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322" y="1238"/>
              <a:ext cx="87" cy="99"/>
              <a:chOff x="322" y="1238"/>
              <a:chExt cx="87" cy="99"/>
            </a:xfrm>
          </p:grpSpPr>
          <p:sp>
            <p:nvSpPr>
              <p:cNvPr id="68" name="Line 18"/>
              <p:cNvSpPr>
                <a:spLocks noChangeShapeType="1"/>
              </p:cNvSpPr>
              <p:nvPr/>
            </p:nvSpPr>
            <p:spPr bwMode="auto">
              <a:xfrm>
                <a:off x="360" y="1238"/>
                <a:ext cx="49" cy="63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Line 19"/>
              <p:cNvSpPr>
                <a:spLocks noChangeShapeType="1"/>
              </p:cNvSpPr>
              <p:nvPr/>
            </p:nvSpPr>
            <p:spPr bwMode="auto">
              <a:xfrm>
                <a:off x="341" y="1255"/>
                <a:ext cx="48" cy="64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Line 20"/>
              <p:cNvSpPr>
                <a:spLocks noChangeShapeType="1"/>
              </p:cNvSpPr>
              <p:nvPr/>
            </p:nvSpPr>
            <p:spPr bwMode="auto">
              <a:xfrm>
                <a:off x="322" y="1273"/>
                <a:ext cx="48" cy="64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3" name="Group 24"/>
            <p:cNvGrpSpPr>
              <a:grpSpLocks/>
            </p:cNvGrpSpPr>
            <p:nvPr/>
          </p:nvGrpSpPr>
          <p:grpSpPr bwMode="auto">
            <a:xfrm>
              <a:off x="1085" y="1200"/>
              <a:ext cx="61" cy="85"/>
              <a:chOff x="1085" y="1200"/>
              <a:chExt cx="61" cy="85"/>
            </a:xfrm>
          </p:grpSpPr>
          <p:sp>
            <p:nvSpPr>
              <p:cNvPr id="66" name="Line 22"/>
              <p:cNvSpPr>
                <a:spLocks noChangeShapeType="1"/>
              </p:cNvSpPr>
              <p:nvPr/>
            </p:nvSpPr>
            <p:spPr bwMode="auto">
              <a:xfrm flipH="1">
                <a:off x="1106" y="1215"/>
                <a:ext cx="40" cy="70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Line 23"/>
              <p:cNvSpPr>
                <a:spLocks noChangeShapeType="1"/>
              </p:cNvSpPr>
              <p:nvPr/>
            </p:nvSpPr>
            <p:spPr bwMode="auto">
              <a:xfrm flipH="1">
                <a:off x="1085" y="1200"/>
                <a:ext cx="39" cy="71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4" name="Group 27"/>
            <p:cNvGrpSpPr>
              <a:grpSpLocks/>
            </p:cNvGrpSpPr>
            <p:nvPr/>
          </p:nvGrpSpPr>
          <p:grpSpPr bwMode="auto">
            <a:xfrm>
              <a:off x="1350" y="1974"/>
              <a:ext cx="79" cy="45"/>
              <a:chOff x="1350" y="1974"/>
              <a:chExt cx="79" cy="45"/>
            </a:xfrm>
          </p:grpSpPr>
          <p:sp>
            <p:nvSpPr>
              <p:cNvPr id="64" name="Line 25"/>
              <p:cNvSpPr>
                <a:spLocks noChangeShapeType="1"/>
              </p:cNvSpPr>
              <p:nvPr/>
            </p:nvSpPr>
            <p:spPr bwMode="auto">
              <a:xfrm flipH="1" flipV="1">
                <a:off x="1350" y="2001"/>
                <a:ext cx="74" cy="18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Line 26"/>
              <p:cNvSpPr>
                <a:spLocks noChangeShapeType="1"/>
              </p:cNvSpPr>
              <p:nvPr/>
            </p:nvSpPr>
            <p:spPr bwMode="auto">
              <a:xfrm flipH="1" flipV="1">
                <a:off x="1356" y="1974"/>
                <a:ext cx="73" cy="18"/>
              </a:xfrm>
              <a:prstGeom prst="line">
                <a:avLst/>
              </a:prstGeom>
              <a:noFill/>
              <a:ln w="14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5" name="Line 28"/>
            <p:cNvSpPr>
              <a:spLocks noChangeShapeType="1"/>
            </p:cNvSpPr>
            <p:nvPr/>
          </p:nvSpPr>
          <p:spPr bwMode="auto">
            <a:xfrm flipH="1" flipV="1">
              <a:off x="961" y="2467"/>
              <a:ext cx="26" cy="78"/>
            </a:xfrm>
            <a:prstGeom prst="line">
              <a:avLst/>
            </a:prstGeom>
            <a:noFill/>
            <a:ln w="14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Line 29"/>
            <p:cNvSpPr>
              <a:spLocks noChangeShapeType="1"/>
            </p:cNvSpPr>
            <p:nvPr/>
          </p:nvSpPr>
          <p:spPr bwMode="auto">
            <a:xfrm flipV="1">
              <a:off x="471" y="2434"/>
              <a:ext cx="32" cy="75"/>
            </a:xfrm>
            <a:prstGeom prst="line">
              <a:avLst/>
            </a:prstGeom>
            <a:noFill/>
            <a:ln w="14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7" name="Group 33"/>
            <p:cNvGrpSpPr>
              <a:grpSpLocks/>
            </p:cNvGrpSpPr>
            <p:nvPr/>
          </p:nvGrpSpPr>
          <p:grpSpPr bwMode="auto">
            <a:xfrm>
              <a:off x="590" y="1545"/>
              <a:ext cx="169" cy="177"/>
              <a:chOff x="590" y="1545"/>
              <a:chExt cx="169" cy="177"/>
            </a:xfrm>
          </p:grpSpPr>
          <p:sp>
            <p:nvSpPr>
              <p:cNvPr id="61" name="Oval 30"/>
              <p:cNvSpPr>
                <a:spLocks noChangeArrowheads="1"/>
              </p:cNvSpPr>
              <p:nvPr/>
            </p:nvSpPr>
            <p:spPr bwMode="auto">
              <a:xfrm>
                <a:off x="590" y="1545"/>
                <a:ext cx="38" cy="42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Oval 31"/>
              <p:cNvSpPr>
                <a:spLocks noChangeArrowheads="1"/>
              </p:cNvSpPr>
              <p:nvPr/>
            </p:nvSpPr>
            <p:spPr bwMode="auto">
              <a:xfrm>
                <a:off x="590" y="1545"/>
                <a:ext cx="38" cy="42"/>
              </a:xfrm>
              <a:prstGeom prst="ellipse">
                <a:avLst/>
              </a:prstGeom>
              <a:noFill/>
              <a:ln w="6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Rectangle 32"/>
              <p:cNvSpPr>
                <a:spLocks noChangeArrowheads="1"/>
              </p:cNvSpPr>
              <p:nvPr/>
            </p:nvSpPr>
            <p:spPr bwMode="auto">
              <a:xfrm>
                <a:off x="635" y="1551"/>
                <a:ext cx="124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K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8" name="Group 37"/>
            <p:cNvGrpSpPr>
              <a:grpSpLocks/>
            </p:cNvGrpSpPr>
            <p:nvPr/>
          </p:nvGrpSpPr>
          <p:grpSpPr bwMode="auto">
            <a:xfrm>
              <a:off x="597" y="1940"/>
              <a:ext cx="92" cy="220"/>
              <a:chOff x="597" y="1940"/>
              <a:chExt cx="92" cy="220"/>
            </a:xfrm>
          </p:grpSpPr>
          <p:sp>
            <p:nvSpPr>
              <p:cNvPr id="57" name="Oval 34"/>
              <p:cNvSpPr>
                <a:spLocks noChangeArrowheads="1"/>
              </p:cNvSpPr>
              <p:nvPr/>
            </p:nvSpPr>
            <p:spPr bwMode="auto">
              <a:xfrm>
                <a:off x="646" y="1940"/>
                <a:ext cx="38" cy="43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Oval 35"/>
              <p:cNvSpPr>
                <a:spLocks noChangeArrowheads="1"/>
              </p:cNvSpPr>
              <p:nvPr/>
            </p:nvSpPr>
            <p:spPr bwMode="auto">
              <a:xfrm>
                <a:off x="646" y="1940"/>
                <a:ext cx="38" cy="43"/>
              </a:xfrm>
              <a:prstGeom prst="ellipse">
                <a:avLst/>
              </a:prstGeom>
              <a:noFill/>
              <a:ln w="6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Rectangle 36"/>
              <p:cNvSpPr>
                <a:spLocks noChangeArrowheads="1"/>
              </p:cNvSpPr>
              <p:nvPr/>
            </p:nvSpPr>
            <p:spPr bwMode="auto">
              <a:xfrm>
                <a:off x="597" y="1989"/>
                <a:ext cx="92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I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9" name="Group 41"/>
            <p:cNvGrpSpPr>
              <a:grpSpLocks/>
            </p:cNvGrpSpPr>
            <p:nvPr/>
          </p:nvGrpSpPr>
          <p:grpSpPr bwMode="auto">
            <a:xfrm>
              <a:off x="24" y="1540"/>
              <a:ext cx="149" cy="171"/>
              <a:chOff x="24" y="1540"/>
              <a:chExt cx="149" cy="171"/>
            </a:xfrm>
          </p:grpSpPr>
          <p:sp>
            <p:nvSpPr>
              <p:cNvPr id="54" name="Oval 38"/>
              <p:cNvSpPr>
                <a:spLocks noChangeArrowheads="1"/>
              </p:cNvSpPr>
              <p:nvPr/>
            </p:nvSpPr>
            <p:spPr bwMode="auto">
              <a:xfrm>
                <a:off x="134" y="1624"/>
                <a:ext cx="39" cy="42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Oval 39"/>
              <p:cNvSpPr>
                <a:spLocks noChangeArrowheads="1"/>
              </p:cNvSpPr>
              <p:nvPr/>
            </p:nvSpPr>
            <p:spPr bwMode="auto">
              <a:xfrm>
                <a:off x="134" y="1624"/>
                <a:ext cx="39" cy="42"/>
              </a:xfrm>
              <a:prstGeom prst="ellipse">
                <a:avLst/>
              </a:prstGeom>
              <a:noFill/>
              <a:ln w="6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Rectangle 40"/>
              <p:cNvSpPr>
                <a:spLocks noChangeArrowheads="1"/>
              </p:cNvSpPr>
              <p:nvPr/>
            </p:nvSpPr>
            <p:spPr bwMode="auto">
              <a:xfrm>
                <a:off x="24" y="1540"/>
                <a:ext cx="124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R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0" name="Group 45"/>
            <p:cNvGrpSpPr>
              <a:grpSpLocks/>
            </p:cNvGrpSpPr>
            <p:nvPr/>
          </p:nvGrpSpPr>
          <p:grpSpPr bwMode="auto">
            <a:xfrm>
              <a:off x="1281" y="1318"/>
              <a:ext cx="176" cy="171"/>
              <a:chOff x="1281" y="1318"/>
              <a:chExt cx="176" cy="171"/>
            </a:xfrm>
          </p:grpSpPr>
          <p:sp>
            <p:nvSpPr>
              <p:cNvPr id="51" name="Oval 42"/>
              <p:cNvSpPr>
                <a:spLocks noChangeArrowheads="1"/>
              </p:cNvSpPr>
              <p:nvPr/>
            </p:nvSpPr>
            <p:spPr bwMode="auto">
              <a:xfrm>
                <a:off x="1281" y="1425"/>
                <a:ext cx="38" cy="42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Oval 43"/>
              <p:cNvSpPr>
                <a:spLocks noChangeArrowheads="1"/>
              </p:cNvSpPr>
              <p:nvPr/>
            </p:nvSpPr>
            <p:spPr bwMode="auto">
              <a:xfrm>
                <a:off x="1281" y="1425"/>
                <a:ext cx="38" cy="42"/>
              </a:xfrm>
              <a:prstGeom prst="ellipse">
                <a:avLst/>
              </a:prstGeom>
              <a:noFill/>
              <a:ln w="6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Rectangle 44"/>
              <p:cNvSpPr>
                <a:spLocks noChangeArrowheads="1"/>
              </p:cNvSpPr>
              <p:nvPr/>
            </p:nvSpPr>
            <p:spPr bwMode="auto">
              <a:xfrm>
                <a:off x="1326" y="1318"/>
                <a:ext cx="131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Q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1" name="Group 49"/>
            <p:cNvGrpSpPr>
              <a:grpSpLocks/>
            </p:cNvGrpSpPr>
            <p:nvPr/>
          </p:nvGrpSpPr>
          <p:grpSpPr bwMode="auto">
            <a:xfrm>
              <a:off x="701" y="2522"/>
              <a:ext cx="118" cy="220"/>
              <a:chOff x="701" y="2522"/>
              <a:chExt cx="118" cy="220"/>
            </a:xfrm>
          </p:grpSpPr>
          <p:sp>
            <p:nvSpPr>
              <p:cNvPr id="48" name="Oval 46"/>
              <p:cNvSpPr>
                <a:spLocks noChangeArrowheads="1"/>
              </p:cNvSpPr>
              <p:nvPr/>
            </p:nvSpPr>
            <p:spPr bwMode="auto">
              <a:xfrm>
                <a:off x="728" y="2522"/>
                <a:ext cx="39" cy="42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Oval 47"/>
              <p:cNvSpPr>
                <a:spLocks noChangeArrowheads="1"/>
              </p:cNvSpPr>
              <p:nvPr/>
            </p:nvSpPr>
            <p:spPr bwMode="auto">
              <a:xfrm>
                <a:off x="728" y="2522"/>
                <a:ext cx="38" cy="42"/>
              </a:xfrm>
              <a:prstGeom prst="ellipse">
                <a:avLst/>
              </a:prstGeom>
              <a:noFill/>
              <a:ln w="6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Rectangle 48"/>
              <p:cNvSpPr>
                <a:spLocks noChangeArrowheads="1"/>
              </p:cNvSpPr>
              <p:nvPr/>
            </p:nvSpPr>
            <p:spPr bwMode="auto">
              <a:xfrm>
                <a:off x="701" y="2571"/>
                <a:ext cx="118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P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2" name="Group 53"/>
            <p:cNvGrpSpPr>
              <a:grpSpLocks/>
            </p:cNvGrpSpPr>
            <p:nvPr/>
          </p:nvGrpSpPr>
          <p:grpSpPr bwMode="auto">
            <a:xfrm>
              <a:off x="749" y="1815"/>
              <a:ext cx="189" cy="218"/>
              <a:chOff x="749" y="1815"/>
              <a:chExt cx="189" cy="218"/>
            </a:xfrm>
          </p:grpSpPr>
          <p:sp>
            <p:nvSpPr>
              <p:cNvPr id="45" name="Oval 50"/>
              <p:cNvSpPr>
                <a:spLocks noChangeArrowheads="1"/>
              </p:cNvSpPr>
              <p:nvPr/>
            </p:nvSpPr>
            <p:spPr bwMode="auto">
              <a:xfrm>
                <a:off x="749" y="1815"/>
                <a:ext cx="38" cy="42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Oval 51"/>
              <p:cNvSpPr>
                <a:spLocks noChangeArrowheads="1"/>
              </p:cNvSpPr>
              <p:nvPr/>
            </p:nvSpPr>
            <p:spPr bwMode="auto">
              <a:xfrm>
                <a:off x="749" y="1815"/>
                <a:ext cx="38" cy="42"/>
              </a:xfrm>
              <a:prstGeom prst="ellipse">
                <a:avLst/>
              </a:prstGeom>
              <a:noFill/>
              <a:ln w="6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Rectangle 52"/>
              <p:cNvSpPr>
                <a:spLocks noChangeArrowheads="1"/>
              </p:cNvSpPr>
              <p:nvPr/>
            </p:nvSpPr>
            <p:spPr bwMode="auto">
              <a:xfrm>
                <a:off x="807" y="1862"/>
                <a:ext cx="131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O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3" name="Group 57"/>
            <p:cNvGrpSpPr>
              <a:grpSpLocks/>
            </p:cNvGrpSpPr>
            <p:nvPr/>
          </p:nvGrpSpPr>
          <p:grpSpPr bwMode="auto">
            <a:xfrm>
              <a:off x="482" y="1001"/>
              <a:ext cx="124" cy="190"/>
              <a:chOff x="482" y="1001"/>
              <a:chExt cx="124" cy="190"/>
            </a:xfrm>
          </p:grpSpPr>
          <p:sp>
            <p:nvSpPr>
              <p:cNvPr id="42" name="Oval 54"/>
              <p:cNvSpPr>
                <a:spLocks noChangeArrowheads="1"/>
              </p:cNvSpPr>
              <p:nvPr/>
            </p:nvSpPr>
            <p:spPr bwMode="auto">
              <a:xfrm>
                <a:off x="534" y="1149"/>
                <a:ext cx="38" cy="42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Oval 55"/>
              <p:cNvSpPr>
                <a:spLocks noChangeArrowheads="1"/>
              </p:cNvSpPr>
              <p:nvPr/>
            </p:nvSpPr>
            <p:spPr bwMode="auto">
              <a:xfrm>
                <a:off x="534" y="1149"/>
                <a:ext cx="38" cy="42"/>
              </a:xfrm>
              <a:prstGeom prst="ellipse">
                <a:avLst/>
              </a:prstGeom>
              <a:noFill/>
              <a:ln w="6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Rectangle 56"/>
              <p:cNvSpPr>
                <a:spLocks noChangeArrowheads="1"/>
              </p:cNvSpPr>
              <p:nvPr/>
            </p:nvSpPr>
            <p:spPr bwMode="auto">
              <a:xfrm>
                <a:off x="482" y="1001"/>
                <a:ext cx="124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A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4" name="Group 61"/>
            <p:cNvGrpSpPr>
              <a:grpSpLocks/>
            </p:cNvGrpSpPr>
            <p:nvPr/>
          </p:nvGrpSpPr>
          <p:grpSpPr bwMode="auto">
            <a:xfrm>
              <a:off x="162" y="2260"/>
              <a:ext cx="129" cy="181"/>
              <a:chOff x="162" y="2260"/>
              <a:chExt cx="129" cy="181"/>
            </a:xfrm>
          </p:grpSpPr>
          <p:sp>
            <p:nvSpPr>
              <p:cNvPr id="39" name="Oval 58"/>
              <p:cNvSpPr>
                <a:spLocks noChangeArrowheads="1"/>
              </p:cNvSpPr>
              <p:nvPr/>
            </p:nvSpPr>
            <p:spPr bwMode="auto">
              <a:xfrm>
                <a:off x="253" y="2260"/>
                <a:ext cx="38" cy="42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Oval 59"/>
              <p:cNvSpPr>
                <a:spLocks noChangeArrowheads="1"/>
              </p:cNvSpPr>
              <p:nvPr/>
            </p:nvSpPr>
            <p:spPr bwMode="auto">
              <a:xfrm>
                <a:off x="253" y="2260"/>
                <a:ext cx="38" cy="42"/>
              </a:xfrm>
              <a:prstGeom prst="ellipse">
                <a:avLst/>
              </a:prstGeom>
              <a:noFill/>
              <a:ln w="6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Rectangle 60"/>
              <p:cNvSpPr>
                <a:spLocks noChangeArrowheads="1"/>
              </p:cNvSpPr>
              <p:nvPr/>
            </p:nvSpPr>
            <p:spPr bwMode="auto">
              <a:xfrm>
                <a:off x="162" y="2270"/>
                <a:ext cx="124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B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5" name="Group 65"/>
            <p:cNvGrpSpPr>
              <a:grpSpLocks/>
            </p:cNvGrpSpPr>
            <p:nvPr/>
          </p:nvGrpSpPr>
          <p:grpSpPr bwMode="auto">
            <a:xfrm>
              <a:off x="1218" y="2294"/>
              <a:ext cx="156" cy="189"/>
              <a:chOff x="1218" y="2294"/>
              <a:chExt cx="156" cy="189"/>
            </a:xfrm>
          </p:grpSpPr>
          <p:sp>
            <p:nvSpPr>
              <p:cNvPr id="36" name="Oval 62"/>
              <p:cNvSpPr>
                <a:spLocks noChangeArrowheads="1"/>
              </p:cNvSpPr>
              <p:nvPr/>
            </p:nvSpPr>
            <p:spPr bwMode="auto">
              <a:xfrm>
                <a:off x="1218" y="2294"/>
                <a:ext cx="39" cy="43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Oval 63"/>
              <p:cNvSpPr>
                <a:spLocks noChangeArrowheads="1"/>
              </p:cNvSpPr>
              <p:nvPr/>
            </p:nvSpPr>
            <p:spPr bwMode="auto">
              <a:xfrm>
                <a:off x="1218" y="2294"/>
                <a:ext cx="38" cy="43"/>
              </a:xfrm>
              <a:prstGeom prst="ellipse">
                <a:avLst/>
              </a:prstGeom>
              <a:noFill/>
              <a:ln w="6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Rectangle 64"/>
              <p:cNvSpPr>
                <a:spLocks noChangeArrowheads="1"/>
              </p:cNvSpPr>
              <p:nvPr/>
            </p:nvSpPr>
            <p:spPr bwMode="auto">
              <a:xfrm>
                <a:off x="1250" y="2312"/>
                <a:ext cx="124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C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21724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209550"/>
            <a:ext cx="8382000" cy="4537075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924844" y="274638"/>
            <a:ext cx="4816475" cy="1746068"/>
            <a:chOff x="1868805" y="1760538"/>
            <a:chExt cx="5034914" cy="2172017"/>
          </a:xfrm>
        </p:grpSpPr>
        <p:sp>
          <p:nvSpPr>
            <p:cNvPr id="14" name="Oval 13"/>
            <p:cNvSpPr/>
            <p:nvPr/>
          </p:nvSpPr>
          <p:spPr>
            <a:xfrm>
              <a:off x="5169544" y="2102614"/>
              <a:ext cx="1734175" cy="1735289"/>
            </a:xfrm>
            <a:prstGeom prst="ellipse">
              <a:avLst/>
            </a:prstGeom>
            <a:solidFill>
              <a:srgbClr val="7598D9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5337154" y="2270332"/>
              <a:ext cx="1398955" cy="1399854"/>
            </a:xfrm>
            <a:prstGeom prst="ellipse">
              <a:avLst/>
            </a:prstGeom>
            <a:solidFill>
              <a:sysClr val="window" lastClr="FFFFFF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6" name="Group 15"/>
            <p:cNvGrpSpPr>
              <a:grpSpLocks/>
            </p:cNvGrpSpPr>
            <p:nvPr/>
          </p:nvGrpSpPr>
          <p:grpSpPr bwMode="auto">
            <a:xfrm>
              <a:off x="1868805" y="1760538"/>
              <a:ext cx="3657531" cy="2172017"/>
              <a:chOff x="1859280" y="1760538"/>
              <a:chExt cx="3657531" cy="2172017"/>
            </a:xfrm>
          </p:grpSpPr>
          <p:sp>
            <p:nvSpPr>
              <p:cNvPr id="17" name="Freeform 16"/>
              <p:cNvSpPr/>
              <p:nvPr/>
            </p:nvSpPr>
            <p:spPr>
              <a:xfrm>
                <a:off x="1859280" y="1760538"/>
                <a:ext cx="311985" cy="237461"/>
              </a:xfrm>
              <a:custGeom>
                <a:avLst/>
                <a:gdLst>
                  <a:gd name="connsiteX0" fmla="*/ 304800 w 311150"/>
                  <a:gd name="connsiteY0" fmla="*/ 0 h 234950"/>
                  <a:gd name="connsiteX1" fmla="*/ 0 w 311150"/>
                  <a:gd name="connsiteY1" fmla="*/ 149225 h 234950"/>
                  <a:gd name="connsiteX2" fmla="*/ 311150 w 311150"/>
                  <a:gd name="connsiteY2" fmla="*/ 234950 h 234950"/>
                  <a:gd name="connsiteX3" fmla="*/ 304800 w 311150"/>
                  <a:gd name="connsiteY3" fmla="*/ 0 h 234950"/>
                  <a:gd name="connsiteX0" fmla="*/ 295275 w 301625"/>
                  <a:gd name="connsiteY0" fmla="*/ 0 h 234950"/>
                  <a:gd name="connsiteX1" fmla="*/ 0 w 301625"/>
                  <a:gd name="connsiteY1" fmla="*/ 156369 h 234950"/>
                  <a:gd name="connsiteX2" fmla="*/ 301625 w 301625"/>
                  <a:gd name="connsiteY2" fmla="*/ 234950 h 234950"/>
                  <a:gd name="connsiteX3" fmla="*/ 295275 w 301625"/>
                  <a:gd name="connsiteY3" fmla="*/ 0 h 234950"/>
                  <a:gd name="connsiteX0" fmla="*/ 296127 w 302477"/>
                  <a:gd name="connsiteY0" fmla="*/ 0 h 234950"/>
                  <a:gd name="connsiteX1" fmla="*/ 852 w 302477"/>
                  <a:gd name="connsiteY1" fmla="*/ 156369 h 234950"/>
                  <a:gd name="connsiteX2" fmla="*/ 302477 w 302477"/>
                  <a:gd name="connsiteY2" fmla="*/ 234950 h 234950"/>
                  <a:gd name="connsiteX3" fmla="*/ 296127 w 302477"/>
                  <a:gd name="connsiteY3" fmla="*/ 0 h 234950"/>
                  <a:gd name="connsiteX0" fmla="*/ 296127 w 302477"/>
                  <a:gd name="connsiteY0" fmla="*/ 0 h 234950"/>
                  <a:gd name="connsiteX1" fmla="*/ 852 w 302477"/>
                  <a:gd name="connsiteY1" fmla="*/ 156369 h 234950"/>
                  <a:gd name="connsiteX2" fmla="*/ 302477 w 302477"/>
                  <a:gd name="connsiteY2" fmla="*/ 234950 h 234950"/>
                  <a:gd name="connsiteX3" fmla="*/ 296127 w 302477"/>
                  <a:gd name="connsiteY3" fmla="*/ 0 h 234950"/>
                  <a:gd name="connsiteX0" fmla="*/ 305652 w 305652"/>
                  <a:gd name="connsiteY0" fmla="*/ 0 h 239712"/>
                  <a:gd name="connsiteX1" fmla="*/ 852 w 305652"/>
                  <a:gd name="connsiteY1" fmla="*/ 161131 h 239712"/>
                  <a:gd name="connsiteX2" fmla="*/ 302477 w 305652"/>
                  <a:gd name="connsiteY2" fmla="*/ 239712 h 239712"/>
                  <a:gd name="connsiteX3" fmla="*/ 305652 w 305652"/>
                  <a:gd name="connsiteY3" fmla="*/ 0 h 239712"/>
                  <a:gd name="connsiteX0" fmla="*/ 305652 w 305652"/>
                  <a:gd name="connsiteY0" fmla="*/ 0 h 239712"/>
                  <a:gd name="connsiteX1" fmla="*/ 852 w 305652"/>
                  <a:gd name="connsiteY1" fmla="*/ 161131 h 239712"/>
                  <a:gd name="connsiteX2" fmla="*/ 302477 w 305652"/>
                  <a:gd name="connsiteY2" fmla="*/ 239712 h 239712"/>
                  <a:gd name="connsiteX3" fmla="*/ 305652 w 305652"/>
                  <a:gd name="connsiteY3" fmla="*/ 0 h 239712"/>
                  <a:gd name="connsiteX0" fmla="*/ 305627 w 309720"/>
                  <a:gd name="connsiteY0" fmla="*/ 0 h 237331"/>
                  <a:gd name="connsiteX1" fmla="*/ 827 w 309720"/>
                  <a:gd name="connsiteY1" fmla="*/ 161131 h 237331"/>
                  <a:gd name="connsiteX2" fmla="*/ 309596 w 309720"/>
                  <a:gd name="connsiteY2" fmla="*/ 237331 h 237331"/>
                  <a:gd name="connsiteX3" fmla="*/ 305627 w 309720"/>
                  <a:gd name="connsiteY3" fmla="*/ 0 h 237331"/>
                  <a:gd name="connsiteX0" fmla="*/ 305643 w 305643"/>
                  <a:gd name="connsiteY0" fmla="*/ 0 h 237331"/>
                  <a:gd name="connsiteX1" fmla="*/ 843 w 305643"/>
                  <a:gd name="connsiteY1" fmla="*/ 161131 h 237331"/>
                  <a:gd name="connsiteX2" fmla="*/ 304849 w 305643"/>
                  <a:gd name="connsiteY2" fmla="*/ 237331 h 237331"/>
                  <a:gd name="connsiteX3" fmla="*/ 305643 w 305643"/>
                  <a:gd name="connsiteY3" fmla="*/ 0 h 237331"/>
                  <a:gd name="connsiteX0" fmla="*/ 305805 w 305805"/>
                  <a:gd name="connsiteY0" fmla="*/ 0 h 237713"/>
                  <a:gd name="connsiteX1" fmla="*/ 1005 w 305805"/>
                  <a:gd name="connsiteY1" fmla="*/ 161131 h 237713"/>
                  <a:gd name="connsiteX2" fmla="*/ 305011 w 305805"/>
                  <a:gd name="connsiteY2" fmla="*/ 237331 h 237713"/>
                  <a:gd name="connsiteX3" fmla="*/ 305805 w 305805"/>
                  <a:gd name="connsiteY3" fmla="*/ 0 h 237713"/>
                  <a:gd name="connsiteX0" fmla="*/ 306764 w 306764"/>
                  <a:gd name="connsiteY0" fmla="*/ 0 h 237734"/>
                  <a:gd name="connsiteX1" fmla="*/ 1964 w 306764"/>
                  <a:gd name="connsiteY1" fmla="*/ 161131 h 237734"/>
                  <a:gd name="connsiteX2" fmla="*/ 305970 w 306764"/>
                  <a:gd name="connsiteY2" fmla="*/ 237331 h 237734"/>
                  <a:gd name="connsiteX3" fmla="*/ 306764 w 306764"/>
                  <a:gd name="connsiteY3" fmla="*/ 0 h 237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6764" h="237734">
                    <a:moveTo>
                      <a:pt x="306764" y="0"/>
                    </a:moveTo>
                    <a:cubicBezTo>
                      <a:pt x="258346" y="6879"/>
                      <a:pt x="21808" y="82815"/>
                      <a:pt x="1964" y="161131"/>
                    </a:cubicBezTo>
                    <a:cubicBezTo>
                      <a:pt x="-21319" y="203994"/>
                      <a:pt x="167328" y="242094"/>
                      <a:pt x="305970" y="237331"/>
                    </a:cubicBezTo>
                    <a:cubicBezTo>
                      <a:pt x="307028" y="157427"/>
                      <a:pt x="305706" y="79904"/>
                      <a:pt x="30676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7598D9">
                      <a:lumMod val="50000"/>
                    </a:srgbClr>
                  </a:gs>
                  <a:gs pos="100000">
                    <a:srgbClr val="7598D9"/>
                  </a:gs>
                </a:gsLst>
                <a:lin ang="0" scaled="1"/>
                <a:tileRect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1859280" y="1919952"/>
                <a:ext cx="3657531" cy="2012603"/>
              </a:xfrm>
              <a:custGeom>
                <a:avLst/>
                <a:gdLst>
                  <a:gd name="connsiteX0" fmla="*/ 0 w 3657600"/>
                  <a:gd name="connsiteY0" fmla="*/ 0 h 1996440"/>
                  <a:gd name="connsiteX1" fmla="*/ 312420 w 3657600"/>
                  <a:gd name="connsiteY1" fmla="*/ 76200 h 1996440"/>
                  <a:gd name="connsiteX2" fmla="*/ 3078480 w 3657600"/>
                  <a:gd name="connsiteY2" fmla="*/ 60960 h 1996440"/>
                  <a:gd name="connsiteX3" fmla="*/ 3657600 w 3657600"/>
                  <a:gd name="connsiteY3" fmla="*/ 990600 h 1996440"/>
                  <a:gd name="connsiteX4" fmla="*/ 3108960 w 3657600"/>
                  <a:gd name="connsiteY4" fmla="*/ 1988820 h 1996440"/>
                  <a:gd name="connsiteX5" fmla="*/ 198120 w 3657600"/>
                  <a:gd name="connsiteY5" fmla="*/ 1996440 h 1996440"/>
                  <a:gd name="connsiteX6" fmla="*/ 0 w 3657600"/>
                  <a:gd name="connsiteY6" fmla="*/ 1943100 h 1996440"/>
                  <a:gd name="connsiteX7" fmla="*/ 0 w 3657600"/>
                  <a:gd name="connsiteY7" fmla="*/ 0 h 1996440"/>
                  <a:gd name="connsiteX0" fmla="*/ 0 w 3657600"/>
                  <a:gd name="connsiteY0" fmla="*/ 0 h 1996440"/>
                  <a:gd name="connsiteX1" fmla="*/ 312420 w 3657600"/>
                  <a:gd name="connsiteY1" fmla="*/ 76200 h 1996440"/>
                  <a:gd name="connsiteX2" fmla="*/ 3078480 w 3657600"/>
                  <a:gd name="connsiteY2" fmla="*/ 60960 h 1996440"/>
                  <a:gd name="connsiteX3" fmla="*/ 3657600 w 3657600"/>
                  <a:gd name="connsiteY3" fmla="*/ 990600 h 1996440"/>
                  <a:gd name="connsiteX4" fmla="*/ 3108960 w 3657600"/>
                  <a:gd name="connsiteY4" fmla="*/ 1988820 h 1996440"/>
                  <a:gd name="connsiteX5" fmla="*/ 198120 w 3657600"/>
                  <a:gd name="connsiteY5" fmla="*/ 1996440 h 1996440"/>
                  <a:gd name="connsiteX6" fmla="*/ 0 w 3657600"/>
                  <a:gd name="connsiteY6" fmla="*/ 1943100 h 1996440"/>
                  <a:gd name="connsiteX7" fmla="*/ 0 w 3657600"/>
                  <a:gd name="connsiteY7" fmla="*/ 0 h 1996440"/>
                  <a:gd name="connsiteX0" fmla="*/ 0 w 3657600"/>
                  <a:gd name="connsiteY0" fmla="*/ 0 h 1996440"/>
                  <a:gd name="connsiteX1" fmla="*/ 312420 w 3657600"/>
                  <a:gd name="connsiteY1" fmla="*/ 76200 h 1996440"/>
                  <a:gd name="connsiteX2" fmla="*/ 3078480 w 3657600"/>
                  <a:gd name="connsiteY2" fmla="*/ 60960 h 1996440"/>
                  <a:gd name="connsiteX3" fmla="*/ 3657600 w 3657600"/>
                  <a:gd name="connsiteY3" fmla="*/ 990600 h 1996440"/>
                  <a:gd name="connsiteX4" fmla="*/ 3108960 w 3657600"/>
                  <a:gd name="connsiteY4" fmla="*/ 1988820 h 1996440"/>
                  <a:gd name="connsiteX5" fmla="*/ 198120 w 3657600"/>
                  <a:gd name="connsiteY5" fmla="*/ 1996440 h 1996440"/>
                  <a:gd name="connsiteX6" fmla="*/ 0 w 3657600"/>
                  <a:gd name="connsiteY6" fmla="*/ 1943100 h 1996440"/>
                  <a:gd name="connsiteX7" fmla="*/ 0 w 3657600"/>
                  <a:gd name="connsiteY7" fmla="*/ 0 h 1996440"/>
                  <a:gd name="connsiteX0" fmla="*/ 0 w 3657600"/>
                  <a:gd name="connsiteY0" fmla="*/ 0 h 1996440"/>
                  <a:gd name="connsiteX1" fmla="*/ 312420 w 3657600"/>
                  <a:gd name="connsiteY1" fmla="*/ 76200 h 1996440"/>
                  <a:gd name="connsiteX2" fmla="*/ 3078480 w 3657600"/>
                  <a:gd name="connsiteY2" fmla="*/ 60960 h 1996440"/>
                  <a:gd name="connsiteX3" fmla="*/ 3657600 w 3657600"/>
                  <a:gd name="connsiteY3" fmla="*/ 990600 h 1996440"/>
                  <a:gd name="connsiteX4" fmla="*/ 3108960 w 3657600"/>
                  <a:gd name="connsiteY4" fmla="*/ 1988820 h 1996440"/>
                  <a:gd name="connsiteX5" fmla="*/ 198120 w 3657600"/>
                  <a:gd name="connsiteY5" fmla="*/ 1996440 h 1996440"/>
                  <a:gd name="connsiteX6" fmla="*/ 0 w 3657600"/>
                  <a:gd name="connsiteY6" fmla="*/ 1943100 h 1996440"/>
                  <a:gd name="connsiteX7" fmla="*/ 0 w 3657600"/>
                  <a:gd name="connsiteY7" fmla="*/ 0 h 1996440"/>
                  <a:gd name="connsiteX0" fmla="*/ 0 w 3657600"/>
                  <a:gd name="connsiteY0" fmla="*/ 0 h 1996440"/>
                  <a:gd name="connsiteX1" fmla="*/ 312420 w 3657600"/>
                  <a:gd name="connsiteY1" fmla="*/ 76200 h 1996440"/>
                  <a:gd name="connsiteX2" fmla="*/ 3078480 w 3657600"/>
                  <a:gd name="connsiteY2" fmla="*/ 60960 h 1996440"/>
                  <a:gd name="connsiteX3" fmla="*/ 3657600 w 3657600"/>
                  <a:gd name="connsiteY3" fmla="*/ 990600 h 1996440"/>
                  <a:gd name="connsiteX4" fmla="*/ 3108960 w 3657600"/>
                  <a:gd name="connsiteY4" fmla="*/ 1988820 h 1996440"/>
                  <a:gd name="connsiteX5" fmla="*/ 198120 w 3657600"/>
                  <a:gd name="connsiteY5" fmla="*/ 1996440 h 1996440"/>
                  <a:gd name="connsiteX6" fmla="*/ 0 w 3657600"/>
                  <a:gd name="connsiteY6" fmla="*/ 1943100 h 1996440"/>
                  <a:gd name="connsiteX7" fmla="*/ 0 w 3657600"/>
                  <a:gd name="connsiteY7" fmla="*/ 0 h 1996440"/>
                  <a:gd name="connsiteX0" fmla="*/ 0 w 3657600"/>
                  <a:gd name="connsiteY0" fmla="*/ 0 h 1996440"/>
                  <a:gd name="connsiteX1" fmla="*/ 312420 w 3657600"/>
                  <a:gd name="connsiteY1" fmla="*/ 76200 h 1996440"/>
                  <a:gd name="connsiteX2" fmla="*/ 3078480 w 3657600"/>
                  <a:gd name="connsiteY2" fmla="*/ 60960 h 1996440"/>
                  <a:gd name="connsiteX3" fmla="*/ 3657600 w 3657600"/>
                  <a:gd name="connsiteY3" fmla="*/ 990600 h 1996440"/>
                  <a:gd name="connsiteX4" fmla="*/ 3108960 w 3657600"/>
                  <a:gd name="connsiteY4" fmla="*/ 1988820 h 1996440"/>
                  <a:gd name="connsiteX5" fmla="*/ 198120 w 3657600"/>
                  <a:gd name="connsiteY5" fmla="*/ 1996440 h 1996440"/>
                  <a:gd name="connsiteX6" fmla="*/ 0 w 3657600"/>
                  <a:gd name="connsiteY6" fmla="*/ 1943100 h 1996440"/>
                  <a:gd name="connsiteX7" fmla="*/ 0 w 3657600"/>
                  <a:gd name="connsiteY7" fmla="*/ 0 h 1996440"/>
                  <a:gd name="connsiteX0" fmla="*/ 0 w 3657600"/>
                  <a:gd name="connsiteY0" fmla="*/ 0 h 2012315"/>
                  <a:gd name="connsiteX1" fmla="*/ 312420 w 3657600"/>
                  <a:gd name="connsiteY1" fmla="*/ 76200 h 2012315"/>
                  <a:gd name="connsiteX2" fmla="*/ 3078480 w 3657600"/>
                  <a:gd name="connsiteY2" fmla="*/ 60960 h 2012315"/>
                  <a:gd name="connsiteX3" fmla="*/ 3657600 w 3657600"/>
                  <a:gd name="connsiteY3" fmla="*/ 990600 h 2012315"/>
                  <a:gd name="connsiteX4" fmla="*/ 3108960 w 3657600"/>
                  <a:gd name="connsiteY4" fmla="*/ 1988820 h 2012315"/>
                  <a:gd name="connsiteX5" fmla="*/ 198120 w 3657600"/>
                  <a:gd name="connsiteY5" fmla="*/ 2012315 h 2012315"/>
                  <a:gd name="connsiteX6" fmla="*/ 0 w 3657600"/>
                  <a:gd name="connsiteY6" fmla="*/ 1943100 h 2012315"/>
                  <a:gd name="connsiteX7" fmla="*/ 0 w 3657600"/>
                  <a:gd name="connsiteY7" fmla="*/ 0 h 2012315"/>
                  <a:gd name="connsiteX0" fmla="*/ 0 w 3657600"/>
                  <a:gd name="connsiteY0" fmla="*/ 0 h 2012315"/>
                  <a:gd name="connsiteX1" fmla="*/ 312420 w 3657600"/>
                  <a:gd name="connsiteY1" fmla="*/ 76200 h 2012315"/>
                  <a:gd name="connsiteX2" fmla="*/ 3078480 w 3657600"/>
                  <a:gd name="connsiteY2" fmla="*/ 60960 h 2012315"/>
                  <a:gd name="connsiteX3" fmla="*/ 3657600 w 3657600"/>
                  <a:gd name="connsiteY3" fmla="*/ 990600 h 2012315"/>
                  <a:gd name="connsiteX4" fmla="*/ 3108960 w 3657600"/>
                  <a:gd name="connsiteY4" fmla="*/ 1988820 h 2012315"/>
                  <a:gd name="connsiteX5" fmla="*/ 198120 w 3657600"/>
                  <a:gd name="connsiteY5" fmla="*/ 2012315 h 2012315"/>
                  <a:gd name="connsiteX6" fmla="*/ 0 w 3657600"/>
                  <a:gd name="connsiteY6" fmla="*/ 1943100 h 2012315"/>
                  <a:gd name="connsiteX7" fmla="*/ 0 w 3657600"/>
                  <a:gd name="connsiteY7" fmla="*/ 0 h 2012315"/>
                  <a:gd name="connsiteX0" fmla="*/ 0 w 3657600"/>
                  <a:gd name="connsiteY0" fmla="*/ 0 h 2012315"/>
                  <a:gd name="connsiteX1" fmla="*/ 312420 w 3657600"/>
                  <a:gd name="connsiteY1" fmla="*/ 76200 h 2012315"/>
                  <a:gd name="connsiteX2" fmla="*/ 3078480 w 3657600"/>
                  <a:gd name="connsiteY2" fmla="*/ 60960 h 2012315"/>
                  <a:gd name="connsiteX3" fmla="*/ 3657600 w 3657600"/>
                  <a:gd name="connsiteY3" fmla="*/ 990600 h 2012315"/>
                  <a:gd name="connsiteX4" fmla="*/ 3108960 w 3657600"/>
                  <a:gd name="connsiteY4" fmla="*/ 1988820 h 2012315"/>
                  <a:gd name="connsiteX5" fmla="*/ 198120 w 3657600"/>
                  <a:gd name="connsiteY5" fmla="*/ 2012315 h 2012315"/>
                  <a:gd name="connsiteX6" fmla="*/ 0 w 3657600"/>
                  <a:gd name="connsiteY6" fmla="*/ 1943100 h 2012315"/>
                  <a:gd name="connsiteX7" fmla="*/ 0 w 3657600"/>
                  <a:gd name="connsiteY7" fmla="*/ 0 h 2012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57600" h="2012315">
                    <a:moveTo>
                      <a:pt x="0" y="0"/>
                    </a:moveTo>
                    <a:cubicBezTo>
                      <a:pt x="21590" y="66675"/>
                      <a:pt x="205105" y="76200"/>
                      <a:pt x="312420" y="76200"/>
                    </a:cubicBezTo>
                    <a:lnTo>
                      <a:pt x="3078480" y="60960"/>
                    </a:lnTo>
                    <a:lnTo>
                      <a:pt x="3657600" y="990600"/>
                    </a:lnTo>
                    <a:lnTo>
                      <a:pt x="3108960" y="1988820"/>
                    </a:lnTo>
                    <a:lnTo>
                      <a:pt x="198120" y="2012315"/>
                    </a:lnTo>
                    <a:cubicBezTo>
                      <a:pt x="135255" y="2004060"/>
                      <a:pt x="5715" y="2011680"/>
                      <a:pt x="0" y="194310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7598D9">
                      <a:lumMod val="50000"/>
                    </a:srgbClr>
                  </a:gs>
                  <a:gs pos="70000">
                    <a:srgbClr val="7598D9"/>
                  </a:gs>
                  <a:gs pos="100000">
                    <a:srgbClr val="7598D9">
                      <a:lumMod val="60000"/>
                      <a:lumOff val="40000"/>
                    </a:srgbClr>
                  </a:gs>
                </a:gsLst>
                <a:lin ang="0" scaled="1"/>
                <a:tileRect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5" name="Rectangle 4">
            <a:hlinkClick r:id="rId2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2166144" y="727075"/>
            <a:ext cx="27924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Cuộc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đua</a:t>
            </a:r>
            <a:endParaRPr lang="en-US" sz="36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kỳ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thú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>
            <a:hlinkClick r:id="rId3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304800" y="2020706"/>
            <a:ext cx="8534400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8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en-US" sz="2800" b="1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chia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cún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gấu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trúc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sẵn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sàng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vạch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di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cờ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cũ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Cứ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thắng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thưởng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“+1”cho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5342010" y="850185"/>
            <a:ext cx="121126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TRÒ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CHƠI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2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2" name="Picture 8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1729978"/>
            <a:ext cx="4375150" cy="3403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 descr="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0675" y="1232297"/>
            <a:ext cx="4889500" cy="159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Cov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0"/>
            <a:ext cx="3535363" cy="2002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Co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150019"/>
            <a:ext cx="2978150" cy="184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Cov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2651" y="1410892"/>
            <a:ext cx="1749425" cy="888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hlinkClick r:id="rId7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6351588" y="3857714"/>
            <a:ext cx="27924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Sơ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đồ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tư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duy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694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Nhóm 5"/>
          <p:cNvGrpSpPr>
            <a:grpSpLocks/>
          </p:cNvGrpSpPr>
          <p:nvPr/>
        </p:nvGrpSpPr>
        <p:grpSpPr bwMode="auto">
          <a:xfrm>
            <a:off x="88944" y="1252265"/>
            <a:ext cx="3073357" cy="2206175"/>
            <a:chOff x="1146065" y="1735880"/>
            <a:chExt cx="3994719" cy="3945680"/>
          </a:xfrm>
        </p:grpSpPr>
        <p:sp>
          <p:nvSpPr>
            <p:cNvPr id="3" name="Cube 2"/>
            <p:cNvSpPr/>
            <p:nvPr/>
          </p:nvSpPr>
          <p:spPr>
            <a:xfrm>
              <a:off x="1146065" y="3624160"/>
              <a:ext cx="2057400" cy="2057400"/>
            </a:xfrm>
            <a:prstGeom prst="cube">
              <a:avLst>
                <a:gd name="adj" fmla="val 11565"/>
              </a:avLst>
            </a:prstGeom>
            <a:gradFill rotWithShape="1">
              <a:gsLst>
                <a:gs pos="0">
                  <a:srgbClr val="475A8D">
                    <a:shade val="51000"/>
                    <a:satMod val="130000"/>
                  </a:srgbClr>
                </a:gs>
                <a:gs pos="80000">
                  <a:srgbClr val="475A8D">
                    <a:shade val="93000"/>
                    <a:satMod val="130000"/>
                  </a:srgbClr>
                </a:gs>
                <a:gs pos="100000">
                  <a:srgbClr val="475A8D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PH" sz="2800" b="1" kern="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VỀ</a:t>
              </a:r>
              <a:endParaRPr lang="en-PH" sz="28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  <p:sp>
          <p:nvSpPr>
            <p:cNvPr id="4" name="Cube 3"/>
            <p:cNvSpPr/>
            <p:nvPr/>
          </p:nvSpPr>
          <p:spPr>
            <a:xfrm>
              <a:off x="3054130" y="3586992"/>
              <a:ext cx="2057400" cy="2057400"/>
            </a:xfrm>
            <a:prstGeom prst="cube">
              <a:avLst>
                <a:gd name="adj" fmla="val 11565"/>
              </a:avLst>
            </a:prstGeom>
            <a:gradFill rotWithShape="1">
              <a:gsLst>
                <a:gs pos="0">
                  <a:srgbClr val="84AA33">
                    <a:shade val="51000"/>
                    <a:satMod val="130000"/>
                  </a:srgbClr>
                </a:gs>
                <a:gs pos="80000">
                  <a:srgbClr val="84AA33">
                    <a:shade val="93000"/>
                    <a:satMod val="130000"/>
                  </a:srgbClr>
                </a:gs>
                <a:gs pos="100000">
                  <a:srgbClr val="84AA33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PH" sz="2800" b="1" kern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NHÀ</a:t>
              </a:r>
              <a:endParaRPr lang="en-PH" sz="28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  <p:sp>
          <p:nvSpPr>
            <p:cNvPr id="5" name="Cube 4"/>
            <p:cNvSpPr/>
            <p:nvPr/>
          </p:nvSpPr>
          <p:spPr>
            <a:xfrm>
              <a:off x="1170537" y="1752599"/>
              <a:ext cx="2057400" cy="2057400"/>
            </a:xfrm>
            <a:prstGeom prst="cube">
              <a:avLst>
                <a:gd name="adj" fmla="val 11565"/>
              </a:avLst>
            </a:prstGeom>
            <a:gradFill rotWithShape="1">
              <a:gsLst>
                <a:gs pos="0">
                  <a:srgbClr val="FEB80A">
                    <a:shade val="51000"/>
                    <a:satMod val="130000"/>
                  </a:srgbClr>
                </a:gs>
                <a:gs pos="80000">
                  <a:srgbClr val="FEB80A">
                    <a:shade val="93000"/>
                    <a:satMod val="130000"/>
                  </a:srgbClr>
                </a:gs>
                <a:gs pos="100000">
                  <a:srgbClr val="FEB80A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solidFill>
                <a:srgbClr val="FEB80A">
                  <a:shade val="95000"/>
                  <a:satMod val="105000"/>
                </a:srgbClr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PH" sz="2800" b="1" kern="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HƯỚNG</a:t>
              </a:r>
              <a:endParaRPr lang="en-PH" sz="28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  <p:sp>
          <p:nvSpPr>
            <p:cNvPr id="6" name="Cube 5"/>
            <p:cNvSpPr/>
            <p:nvPr/>
          </p:nvSpPr>
          <p:spPr>
            <a:xfrm>
              <a:off x="3083384" y="1735880"/>
              <a:ext cx="2057400" cy="2057400"/>
            </a:xfrm>
            <a:prstGeom prst="cube">
              <a:avLst>
                <a:gd name="adj" fmla="val 11565"/>
              </a:avLst>
            </a:prstGeom>
            <a:gradFill rotWithShape="1">
              <a:gsLst>
                <a:gs pos="0">
                  <a:srgbClr val="C32D2E">
                    <a:shade val="51000"/>
                    <a:satMod val="130000"/>
                  </a:srgbClr>
                </a:gs>
                <a:gs pos="80000">
                  <a:srgbClr val="C32D2E">
                    <a:shade val="93000"/>
                    <a:satMod val="130000"/>
                  </a:srgbClr>
                </a:gs>
                <a:gs pos="100000">
                  <a:srgbClr val="C32D2E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+mn-ea"/>
                  <a:cs typeface="Arial" pitchFamily="34" charset="0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PH" sz="2800" b="1" kern="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</a:rPr>
                <a:t>DẪN</a:t>
              </a:r>
              <a:endParaRPr lang="en-PH" sz="28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3314701" y="948388"/>
            <a:ext cx="5791200" cy="2908489"/>
          </a:xfrm>
          <a:prstGeom prst="rect">
            <a:avLst/>
          </a:prstGeom>
          <a:solidFill>
            <a:srgbClr val="92D050"/>
          </a:solidFill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nl-NL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- Nắm vững các định lý về số đo các loại góc, làm bài tập nhận biết đúng các góc với đường tròn.</a:t>
            </a:r>
            <a:endParaRPr lang="en-US" sz="2400" dirty="0">
              <a:solidFill>
                <a:srgbClr val="000000"/>
              </a:solidFill>
              <a:latin typeface="Times New Roman"/>
              <a:ea typeface="Calibri"/>
              <a:cs typeface="Cambria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nl-NL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- Làm bài </a:t>
            </a:r>
            <a:r>
              <a:rPr lang="nl-NL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40, 43/83/SGK</a:t>
            </a:r>
            <a:r>
              <a:rPr lang="nl-NL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; </a:t>
            </a:r>
            <a:r>
              <a:rPr lang="nl-NL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31/78/SBT</a:t>
            </a:r>
            <a:endParaRPr lang="en-US" sz="2400" dirty="0">
              <a:solidFill>
                <a:srgbClr val="000000"/>
              </a:solidFill>
              <a:latin typeface="Times New Roman"/>
              <a:ea typeface="Calibri"/>
              <a:cs typeface="Cambria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nl-NL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- Đọc trước bài: “Cung chứa góc”</a:t>
            </a:r>
            <a:endParaRPr lang="en-US" sz="2400" dirty="0">
              <a:solidFill>
                <a:srgbClr val="000000"/>
              </a:solidFill>
              <a:latin typeface="Times New Roman"/>
              <a:ea typeface="Calibri"/>
              <a:cs typeface="Cambria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nl-NL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Mang đầy đủ dụng cụ: thước kẻ, compa, thước đo góc.</a:t>
            </a:r>
            <a:endParaRPr lang="en-US" sz="2400" dirty="0">
              <a:solidFill>
                <a:srgbClr val="000000"/>
              </a:solidFill>
              <a:latin typeface="Times New Roman"/>
              <a:ea typeface="Calibri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270675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Nhóm 4"/>
          <p:cNvGrpSpPr>
            <a:grpSpLocks/>
          </p:cNvGrpSpPr>
          <p:nvPr/>
        </p:nvGrpSpPr>
        <p:grpSpPr bwMode="auto">
          <a:xfrm>
            <a:off x="2209800" y="401565"/>
            <a:ext cx="6034088" cy="2332435"/>
            <a:chOff x="2301086" y="1803472"/>
            <a:chExt cx="6526700" cy="3363967"/>
          </a:xfrm>
        </p:grpSpPr>
        <p:sp>
          <p:nvSpPr>
            <p:cNvPr id="2" name="Hình chữ nhật 1"/>
            <p:cNvSpPr/>
            <p:nvPr/>
          </p:nvSpPr>
          <p:spPr bwMode="auto">
            <a:xfrm rot="21122553">
              <a:off x="2301086" y="1803472"/>
              <a:ext cx="6526700" cy="336396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254000" dist="127000" dir="18600000" algn="b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srgbClr val="4D4D4D"/>
                </a:solidFill>
                <a:latin typeface="Arial" pitchFamily="34" charset="0"/>
                <a:cs typeface="Arial" charset="0"/>
              </a:endParaRPr>
            </a:p>
          </p:txBody>
        </p:sp>
        <p:sp>
          <p:nvSpPr>
            <p:cNvPr id="42" name="Hình chữ nhật 41"/>
            <p:cNvSpPr/>
            <p:nvPr/>
          </p:nvSpPr>
          <p:spPr bwMode="auto">
            <a:xfrm rot="21122553">
              <a:off x="2465928" y="1995797"/>
              <a:ext cx="6200451" cy="297416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8100">
              <a:solidFill>
                <a:schemeClr val="accent1">
                  <a:lumMod val="75000"/>
                </a:schemeClr>
              </a:solidFill>
              <a:prstDash val="dash"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4D4D4D"/>
                </a:solidFill>
                <a:latin typeface="Arial" pitchFamily="34" charset="0"/>
                <a:cs typeface="Arial" charset="0"/>
              </a:endParaRPr>
            </a:p>
          </p:txBody>
        </p:sp>
        <p:sp>
          <p:nvSpPr>
            <p:cNvPr id="8202" name="WordArt 3"/>
            <p:cNvSpPr>
              <a:spLocks noChangeArrowheads="1" noChangeShapeType="1" noTextEdit="1"/>
            </p:cNvSpPr>
            <p:nvPr/>
          </p:nvSpPr>
          <p:spPr bwMode="gray">
            <a:xfrm rot="156345">
              <a:off x="2804727" y="2768896"/>
              <a:ext cx="5522850" cy="1427966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vi-VN" sz="5400" b="1" kern="10" dirty="0">
                  <a:ln w="2857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004D86"/>
                  </a:solidFill>
                  <a:effectLst>
                    <a:outerShdw dist="71842" dir="2700000" algn="ctr" rotWithShape="0">
                      <a:srgbClr val="DD6705">
                        <a:alpha val="50000"/>
                      </a:srgbClr>
                    </a:outerShdw>
                  </a:effectLst>
                  <a:latin typeface="Verdana"/>
                  <a:ea typeface="Verdana"/>
                  <a:cs typeface="Verdana"/>
                </a:rPr>
                <a:t>Cảm </a:t>
              </a:r>
              <a:r>
                <a:rPr lang="vi-VN" sz="5400" b="1" kern="10" dirty="0" smtClean="0">
                  <a:ln w="2857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004D86"/>
                  </a:solidFill>
                  <a:effectLst>
                    <a:outerShdw dist="71842" dir="2700000" algn="ctr" rotWithShape="0">
                      <a:srgbClr val="DD6705">
                        <a:alpha val="50000"/>
                      </a:srgbClr>
                    </a:outerShdw>
                  </a:effectLst>
                  <a:latin typeface="Verdana"/>
                  <a:ea typeface="Verdana"/>
                  <a:cs typeface="Verdana"/>
                </a:rPr>
                <a:t>ơn</a:t>
              </a:r>
              <a:r>
                <a:rPr lang="en-US" sz="5400" b="1" kern="10" dirty="0" smtClean="0">
                  <a:ln w="2857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004D86"/>
                  </a:solidFill>
                  <a:effectLst>
                    <a:outerShdw dist="71842" dir="2700000" algn="ctr" rotWithShape="0">
                      <a:srgbClr val="DD6705">
                        <a:alpha val="50000"/>
                      </a:srgbClr>
                    </a:outerShdw>
                  </a:effectLst>
                  <a:latin typeface="Verdana"/>
                  <a:ea typeface="Verdana"/>
                  <a:cs typeface="Verdana"/>
                </a:rPr>
                <a:t> </a:t>
              </a:r>
              <a:r>
                <a:rPr lang="en-US" sz="5400" b="1" kern="10" dirty="0" err="1" smtClean="0">
                  <a:ln w="2857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004D86"/>
                  </a:solidFill>
                  <a:effectLst>
                    <a:outerShdw dist="71842" dir="2700000" algn="ctr" rotWithShape="0">
                      <a:srgbClr val="DD6705">
                        <a:alpha val="50000"/>
                      </a:srgbClr>
                    </a:outerShdw>
                  </a:effectLst>
                  <a:latin typeface="Verdana"/>
                  <a:ea typeface="Verdana"/>
                  <a:cs typeface="Verdana"/>
                </a:rPr>
                <a:t>quý</a:t>
              </a:r>
              <a:r>
                <a:rPr lang="en-US" sz="5400" b="1" kern="10" dirty="0" smtClean="0">
                  <a:ln w="2857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004D86"/>
                  </a:solidFill>
                  <a:effectLst>
                    <a:outerShdw dist="71842" dir="2700000" algn="ctr" rotWithShape="0">
                      <a:srgbClr val="DD6705">
                        <a:alpha val="50000"/>
                      </a:srgbClr>
                    </a:outerShdw>
                  </a:effectLst>
                  <a:latin typeface="Verdana"/>
                  <a:ea typeface="Verdana"/>
                  <a:cs typeface="Verdana"/>
                </a:rPr>
                <a:t> </a:t>
              </a:r>
              <a:r>
                <a:rPr lang="en-US" sz="5400" b="1" kern="10" dirty="0" err="1" smtClean="0">
                  <a:ln w="2857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004D86"/>
                  </a:solidFill>
                  <a:effectLst>
                    <a:outerShdw dist="71842" dir="2700000" algn="ctr" rotWithShape="0">
                      <a:srgbClr val="DD6705">
                        <a:alpha val="50000"/>
                      </a:srgbClr>
                    </a:outerShdw>
                  </a:effectLst>
                  <a:latin typeface="Verdana"/>
                  <a:ea typeface="Verdana"/>
                  <a:cs typeface="Verdana"/>
                </a:rPr>
                <a:t>thầy</a:t>
              </a:r>
              <a:r>
                <a:rPr lang="en-US" sz="5400" b="1" kern="10" dirty="0" smtClean="0">
                  <a:ln w="2857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004D86"/>
                  </a:solidFill>
                  <a:effectLst>
                    <a:outerShdw dist="71842" dir="2700000" algn="ctr" rotWithShape="0">
                      <a:srgbClr val="DD6705">
                        <a:alpha val="50000"/>
                      </a:srgbClr>
                    </a:outerShdw>
                  </a:effectLst>
                  <a:latin typeface="Verdana"/>
                  <a:ea typeface="Verdana"/>
                  <a:cs typeface="Verdana"/>
                </a:rPr>
                <a:t> </a:t>
              </a:r>
              <a:r>
                <a:rPr lang="en-US" sz="5400" b="1" kern="10" dirty="0" err="1" smtClean="0">
                  <a:ln w="2857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004D86"/>
                  </a:solidFill>
                  <a:effectLst>
                    <a:outerShdw dist="71842" dir="2700000" algn="ctr" rotWithShape="0">
                      <a:srgbClr val="DD6705">
                        <a:alpha val="50000"/>
                      </a:srgbClr>
                    </a:outerShdw>
                  </a:effectLst>
                  <a:latin typeface="Verdana"/>
                  <a:ea typeface="Verdana"/>
                  <a:cs typeface="Verdana"/>
                </a:rPr>
                <a:t>cô</a:t>
              </a:r>
              <a:r>
                <a:rPr lang="en-US" sz="5400" b="1" kern="10" dirty="0" smtClean="0">
                  <a:ln w="2857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004D86"/>
                  </a:solidFill>
                  <a:effectLst>
                    <a:outerShdw dist="71842" dir="2700000" algn="ctr" rotWithShape="0">
                      <a:srgbClr val="DD6705">
                        <a:alpha val="50000"/>
                      </a:srgbClr>
                    </a:outerShdw>
                  </a:effectLst>
                  <a:latin typeface="Verdana"/>
                  <a:ea typeface="Verdana"/>
                  <a:cs typeface="Verdana"/>
                </a:rPr>
                <a:t> </a:t>
              </a:r>
              <a:r>
                <a:rPr lang="en-US" sz="5400" b="1" kern="10" dirty="0" err="1" smtClean="0">
                  <a:ln w="2857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004D86"/>
                  </a:solidFill>
                  <a:effectLst>
                    <a:outerShdw dist="71842" dir="2700000" algn="ctr" rotWithShape="0">
                      <a:srgbClr val="DD6705">
                        <a:alpha val="50000"/>
                      </a:srgbClr>
                    </a:outerShdw>
                  </a:effectLst>
                  <a:latin typeface="Verdana"/>
                  <a:ea typeface="Verdana"/>
                  <a:cs typeface="Verdana"/>
                </a:rPr>
                <a:t>giáo</a:t>
              </a:r>
              <a:r>
                <a:rPr lang="vi-VN" sz="5400" b="1" kern="10" dirty="0" smtClean="0">
                  <a:ln w="2857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004D86"/>
                  </a:solidFill>
                  <a:effectLst>
                    <a:outerShdw dist="71842" dir="2700000" algn="ctr" rotWithShape="0">
                      <a:srgbClr val="DD6705">
                        <a:alpha val="50000"/>
                      </a:srgbClr>
                    </a:outerShdw>
                  </a:effectLst>
                  <a:latin typeface="Verdana"/>
                  <a:ea typeface="Verdana"/>
                  <a:cs typeface="Verdana"/>
                </a:rPr>
                <a:t>!</a:t>
              </a:r>
              <a:endParaRPr lang="en-US" sz="5400" b="1" kern="10" dirty="0">
                <a:ln w="2857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4D86"/>
                </a:solidFill>
                <a:effectLst>
                  <a:outerShdw dist="71842" dir="2700000" algn="ctr" rotWithShape="0">
                    <a:srgbClr val="DD6705">
                      <a:alpha val="50000"/>
                    </a:srgbClr>
                  </a:outerShdw>
                </a:effectLst>
                <a:latin typeface="Verdana"/>
                <a:ea typeface="Verdana"/>
                <a:cs typeface="Verdana"/>
              </a:endParaRPr>
            </a:p>
          </p:txBody>
        </p:sp>
      </p:grpSp>
      <p:pic>
        <p:nvPicPr>
          <p:cNvPr id="11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0400" y="2878282"/>
            <a:ext cx="5105400" cy="2131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6324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2892281" y="427434"/>
            <a:ext cx="2998788" cy="1201341"/>
            <a:chOff x="1997" y="1314"/>
            <a:chExt cx="1889" cy="1009"/>
          </a:xfrm>
        </p:grpSpPr>
        <p:grpSp>
          <p:nvGrpSpPr>
            <p:cNvPr id="3" name="Group 11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8" name="Oval 12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rgbClr val="1481B8"/>
                  </a:gs>
                  <a:gs pos="100000">
                    <a:srgbClr val="1481B8">
                      <a:gamma/>
                      <a:shade val="48627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1F528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" name="Oval 13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rgbClr val="1481B8">
                      <a:gamma/>
                      <a:tint val="44314"/>
                      <a:invGamma/>
                    </a:srgbClr>
                  </a:gs>
                  <a:gs pos="100000">
                    <a:srgbClr val="1481B8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1F5281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" name="Oval 14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rgbClr val="BAAA12">
                    <a:gamma/>
                    <a:shade val="46275"/>
                    <a:invGamma/>
                  </a:srgbClr>
                </a:gs>
                <a:gs pos="100000">
                  <a:srgbClr val="BAAA1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F5281"/>
                </a:solidFill>
                <a:effectLst/>
                <a:uLnTx/>
                <a:uFillTx/>
              </a:endParaRPr>
            </a:p>
          </p:txBody>
        </p:sp>
        <p:sp>
          <p:nvSpPr>
            <p:cNvPr id="5" name="Oval 15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rgbClr val="BAAA12">
                    <a:alpha val="0"/>
                  </a:srgbClr>
                </a:gs>
                <a:gs pos="100000">
                  <a:srgbClr val="BAAA12">
                    <a:gamma/>
                    <a:tint val="34902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1F5281"/>
                </a:solidFill>
                <a:effectLst/>
                <a:uLnTx/>
                <a:uFillTx/>
              </a:endParaRPr>
            </a:p>
          </p:txBody>
        </p:sp>
        <p:sp>
          <p:nvSpPr>
            <p:cNvPr id="6" name="Oval 16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rgbClr val="BAAA12">
                    <a:gamma/>
                    <a:shade val="79216"/>
                    <a:invGamma/>
                  </a:srgbClr>
                </a:gs>
                <a:gs pos="100000">
                  <a:srgbClr val="BAAA12">
                    <a:alpha val="4800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1F528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152400" y="1653992"/>
            <a:ext cx="3314700" cy="2594158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1F528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rgbClr val="E3F1FF"/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1F5281"/>
              </a:solidFill>
              <a:effectLst/>
              <a:uLnTx/>
              <a:uFillTx/>
              <a:latin typeface="Verdana" pitchFamily="34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228600" y="1804012"/>
            <a:ext cx="3086100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1. GIÁO</a:t>
            </a:r>
            <a:r>
              <a:rPr kumimoji="0" lang="en-US" sz="2800" b="1" i="0" u="none" strike="noStrike" kern="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VIÊN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sz="2800" dirty="0">
                <a:latin typeface="Times New Roman"/>
                <a:ea typeface="Times New Roman"/>
              </a:rPr>
              <a:t>Thước thẳng, thước đo độ, eke, compa</a:t>
            </a:r>
            <a:r>
              <a:rPr lang="nl-NL" sz="2800" dirty="0" smtClean="0">
                <a:latin typeface="Times New Roman"/>
                <a:ea typeface="Times New Roman"/>
              </a:rPr>
              <a:t>, s</a:t>
            </a:r>
            <a:r>
              <a:rPr lang="nl-NL" sz="2800" dirty="0" smtClean="0">
                <a:latin typeface="Times New Roman"/>
                <a:ea typeface="Calibri"/>
              </a:rPr>
              <a:t>ách GK, kế hoạch bài dạy, máy chiếu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" name="Freeform 7"/>
          <p:cNvSpPr>
            <a:spLocks/>
          </p:cNvSpPr>
          <p:nvPr/>
        </p:nvSpPr>
        <p:spPr bwMode="gray">
          <a:xfrm>
            <a:off x="3260725" y="1581367"/>
            <a:ext cx="903288" cy="931069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BAAA12"/>
              </a:gs>
              <a:gs pos="100000">
                <a:srgbClr val="BAAA12">
                  <a:gamma/>
                  <a:tint val="63529"/>
                  <a:invGamma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F5281"/>
              </a:solidFill>
              <a:effectLst/>
              <a:uLnTx/>
              <a:uFillTx/>
            </a:endParaRPr>
          </a:p>
        </p:txBody>
      </p:sp>
      <p:sp>
        <p:nvSpPr>
          <p:cNvPr id="14" name="Freeform 9"/>
          <p:cNvSpPr>
            <a:spLocks/>
          </p:cNvSpPr>
          <p:nvPr/>
        </p:nvSpPr>
        <p:spPr bwMode="gray">
          <a:xfrm flipH="1">
            <a:off x="4913316" y="1581367"/>
            <a:ext cx="903287" cy="931069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1481B8"/>
              </a:gs>
              <a:gs pos="100000">
                <a:srgbClr val="1481B8">
                  <a:gamma/>
                  <a:tint val="31765"/>
                  <a:invGamma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1F5281"/>
              </a:solidFill>
              <a:effectLst/>
              <a:uLnTx/>
              <a:uFillTx/>
            </a:endParaRP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3412176" y="638085"/>
            <a:ext cx="19704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CHUẨN BỊ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5687869" y="1540961"/>
            <a:ext cx="3314700" cy="270718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1F528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99CCFF"/>
                    </a:gs>
                    <a:gs pos="100000">
                      <a:srgbClr val="E3F1FF"/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1F5281"/>
              </a:solidFill>
              <a:effectLst/>
              <a:uLnTx/>
              <a:uFillTx/>
              <a:latin typeface="Verdana" pitchFamily="34" charset="0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5764069" y="1690981"/>
            <a:ext cx="3086100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2. HỌC</a:t>
            </a:r>
            <a:r>
              <a:rPr kumimoji="0" lang="en-US" sz="2800" b="1" i="0" u="none" strike="noStrike" kern="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SINH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sz="2800" dirty="0">
                <a:latin typeface="Times New Roman"/>
                <a:ea typeface="Times New Roman"/>
              </a:rPr>
              <a:t>Thước thẳng, thước đo độ, eke, compa, bảng </a:t>
            </a:r>
            <a:r>
              <a:rPr lang="nl-NL" sz="2800" dirty="0" smtClean="0">
                <a:latin typeface="Times New Roman"/>
                <a:ea typeface="Times New Roman"/>
              </a:rPr>
              <a:t>nhóm, s</a:t>
            </a:r>
            <a:r>
              <a:rPr lang="nl-NL" sz="2800" dirty="0" smtClean="0">
                <a:latin typeface="Times New Roman"/>
                <a:ea typeface="Calibri"/>
              </a:rPr>
              <a:t>ách GK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30338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animBg="1"/>
      <p:bldP spid="14" grpId="0" animBg="1"/>
      <p:bldP spid="17" grpId="0" animBg="1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Think, Pair, Share – phương pháp học tốt cho nhóm trẻ - CTH ED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AutoShape 4" descr="Think, Pair, Share – phương pháp học tốt cho nhóm trẻ - CTH ED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6" descr="Think, Pair, Share – phương pháp học tốt cho nhóm trẻ - CTH EDU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2391418" y="470977"/>
            <a:ext cx="5181092" cy="4612728"/>
            <a:chOff x="2391418" y="470977"/>
            <a:chExt cx="5181092" cy="4612728"/>
          </a:xfrm>
        </p:grpSpPr>
        <p:grpSp>
          <p:nvGrpSpPr>
            <p:cNvPr id="2" name="Group 1"/>
            <p:cNvGrpSpPr>
              <a:grpSpLocks/>
            </p:cNvGrpSpPr>
            <p:nvPr/>
          </p:nvGrpSpPr>
          <p:grpSpPr bwMode="auto">
            <a:xfrm>
              <a:off x="2391418" y="470977"/>
              <a:ext cx="4529769" cy="3917586"/>
              <a:chOff x="1684" y="1545"/>
              <a:chExt cx="2467" cy="2429"/>
            </a:xfrm>
          </p:grpSpPr>
          <p:sp>
            <p:nvSpPr>
              <p:cNvPr id="3" name="Freeform 2"/>
              <p:cNvSpPr>
                <a:spLocks/>
              </p:cNvSpPr>
              <p:nvPr/>
            </p:nvSpPr>
            <p:spPr bwMode="gray">
              <a:xfrm>
                <a:off x="1684" y="2336"/>
                <a:ext cx="912" cy="1231"/>
              </a:xfrm>
              <a:custGeom>
                <a:avLst/>
                <a:gdLst>
                  <a:gd name="T0" fmla="*/ 1233 w 1233"/>
                  <a:gd name="T1" fmla="*/ 343 h 1764"/>
                  <a:gd name="T2" fmla="*/ 413 w 1233"/>
                  <a:gd name="T3" fmla="*/ 1764 h 1764"/>
                  <a:gd name="T4" fmla="*/ 0 w 1233"/>
                  <a:gd name="T5" fmla="*/ 1226 h 1764"/>
                  <a:gd name="T6" fmla="*/ 6 w 1233"/>
                  <a:gd name="T7" fmla="*/ 1098 h 1764"/>
                  <a:gd name="T8" fmla="*/ 638 w 1233"/>
                  <a:gd name="T9" fmla="*/ 0 h 1764"/>
                  <a:gd name="T10" fmla="*/ 1233 w 1233"/>
                  <a:gd name="T11" fmla="*/ 343 h 1764"/>
                  <a:gd name="T12" fmla="*/ 1233 w 1233"/>
                  <a:gd name="T13" fmla="*/ 343 h 1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3" h="1764">
                    <a:moveTo>
                      <a:pt x="1233" y="343"/>
                    </a:moveTo>
                    <a:lnTo>
                      <a:pt x="413" y="1764"/>
                    </a:lnTo>
                    <a:lnTo>
                      <a:pt x="0" y="1226"/>
                    </a:lnTo>
                    <a:lnTo>
                      <a:pt x="6" y="1098"/>
                    </a:lnTo>
                    <a:lnTo>
                      <a:pt x="638" y="0"/>
                    </a:lnTo>
                    <a:lnTo>
                      <a:pt x="1233" y="343"/>
                    </a:lnTo>
                    <a:lnTo>
                      <a:pt x="1233" y="34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1481B8">
                      <a:alpha val="92000"/>
                    </a:srgbClr>
                  </a:gs>
                  <a:gs pos="100000">
                    <a:srgbClr val="1481B8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ABABAB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F528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" name="Freeform 3"/>
              <p:cNvSpPr>
                <a:spLocks/>
              </p:cNvSpPr>
              <p:nvPr/>
            </p:nvSpPr>
            <p:spPr bwMode="gray">
              <a:xfrm rot="7200000">
                <a:off x="2750" y="1578"/>
                <a:ext cx="860" cy="1305"/>
              </a:xfrm>
              <a:custGeom>
                <a:avLst/>
                <a:gdLst>
                  <a:gd name="T0" fmla="*/ 1233 w 1233"/>
                  <a:gd name="T1" fmla="*/ 343 h 1764"/>
                  <a:gd name="T2" fmla="*/ 413 w 1233"/>
                  <a:gd name="T3" fmla="*/ 1764 h 1764"/>
                  <a:gd name="T4" fmla="*/ 0 w 1233"/>
                  <a:gd name="T5" fmla="*/ 1226 h 1764"/>
                  <a:gd name="T6" fmla="*/ 6 w 1233"/>
                  <a:gd name="T7" fmla="*/ 1098 h 1764"/>
                  <a:gd name="T8" fmla="*/ 638 w 1233"/>
                  <a:gd name="T9" fmla="*/ 0 h 1764"/>
                  <a:gd name="T10" fmla="*/ 1233 w 1233"/>
                  <a:gd name="T11" fmla="*/ 343 h 1764"/>
                  <a:gd name="T12" fmla="*/ 1233 w 1233"/>
                  <a:gd name="T13" fmla="*/ 343 h 1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3" h="1764">
                    <a:moveTo>
                      <a:pt x="1233" y="343"/>
                    </a:moveTo>
                    <a:lnTo>
                      <a:pt x="413" y="1764"/>
                    </a:lnTo>
                    <a:lnTo>
                      <a:pt x="0" y="1226"/>
                    </a:lnTo>
                    <a:lnTo>
                      <a:pt x="6" y="1098"/>
                    </a:lnTo>
                    <a:lnTo>
                      <a:pt x="638" y="0"/>
                    </a:lnTo>
                    <a:lnTo>
                      <a:pt x="1233" y="343"/>
                    </a:lnTo>
                    <a:lnTo>
                      <a:pt x="1233" y="34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26652"/>
                  </a:gs>
                  <a:gs pos="100000">
                    <a:srgbClr val="326652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ABABAB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F528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5" name="Group 4"/>
              <p:cNvGrpSpPr>
                <a:grpSpLocks/>
              </p:cNvGrpSpPr>
              <p:nvPr/>
            </p:nvGrpSpPr>
            <p:grpSpPr bwMode="auto">
              <a:xfrm>
                <a:off x="1712" y="1545"/>
                <a:ext cx="1498" cy="1404"/>
                <a:chOff x="1712" y="1287"/>
                <a:chExt cx="1498" cy="1404"/>
              </a:xfrm>
            </p:grpSpPr>
            <p:sp>
              <p:nvSpPr>
                <p:cNvPr id="15" name="AutoShape 7"/>
                <p:cNvSpPr>
                  <a:spLocks noChangeArrowheads="1"/>
                </p:cNvSpPr>
                <p:nvPr/>
              </p:nvSpPr>
              <p:spPr bwMode="gray">
                <a:xfrm rot="-9000000">
                  <a:off x="1712" y="2311"/>
                  <a:ext cx="908" cy="380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32665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F5281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6" name="Freeform 15"/>
                <p:cNvSpPr>
                  <a:spLocks/>
                </p:cNvSpPr>
                <p:nvPr/>
              </p:nvSpPr>
              <p:spPr bwMode="gray">
                <a:xfrm rot="7200000">
                  <a:off x="1943" y="1749"/>
                  <a:ext cx="1032" cy="508"/>
                </a:xfrm>
                <a:custGeom>
                  <a:avLst/>
                  <a:gdLst>
                    <a:gd name="T0" fmla="*/ 1198 w 750"/>
                    <a:gd name="T1" fmla="*/ 0 h 378"/>
                    <a:gd name="T2" fmla="*/ 0 w 750"/>
                    <a:gd name="T3" fmla="*/ 0 h 378"/>
                    <a:gd name="T4" fmla="*/ 4 w 750"/>
                    <a:gd name="T5" fmla="*/ 351 h 378"/>
                    <a:gd name="T6" fmla="*/ 44 w 750"/>
                    <a:gd name="T7" fmla="*/ 683 h 378"/>
                    <a:gd name="T8" fmla="*/ 1198 w 750"/>
                    <a:gd name="T9" fmla="*/ 683 h 378"/>
                    <a:gd name="T10" fmla="*/ 1198 w 750"/>
                    <a:gd name="T11" fmla="*/ 0 h 378"/>
                    <a:gd name="T12" fmla="*/ 1198 w 750"/>
                    <a:gd name="T13" fmla="*/ 0 h 37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750" h="378">
                      <a:moveTo>
                        <a:pt x="750" y="0"/>
                      </a:moveTo>
                      <a:lnTo>
                        <a:pt x="0" y="0"/>
                      </a:lnTo>
                      <a:lnTo>
                        <a:pt x="2" y="194"/>
                      </a:lnTo>
                      <a:lnTo>
                        <a:pt x="28" y="378"/>
                      </a:lnTo>
                      <a:lnTo>
                        <a:pt x="750" y="378"/>
                      </a:lnTo>
                      <a:lnTo>
                        <a:pt x="750" y="0"/>
                      </a:lnTo>
                      <a:close/>
                    </a:path>
                  </a:pathLst>
                </a:custGeom>
                <a:solidFill>
                  <a:srgbClr val="3266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ABABAB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Times New Roman" pitchFamily="18" charset="0"/>
                      <a:cs typeface="Times New Roman" pitchFamily="18" charset="0"/>
                    </a:rPr>
                    <a:t>CÁ</a:t>
                  </a:r>
                  <a:r>
                    <a:rPr kumimoji="0" lang="en-US" sz="2800" i="0" u="none" strike="noStrike" kern="1200" cap="none" spc="0" normalizeH="0" noProof="0" dirty="0" smtClean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kumimoji="0" lang="en-US" sz="2800" b="1" i="0" u="none" strike="noStrike" kern="1200" cap="none" spc="0" normalizeH="0" noProof="0" dirty="0" smtClean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Times New Roman" pitchFamily="18" charset="0"/>
                      <a:cs typeface="Times New Roman" pitchFamily="18" charset="0"/>
                    </a:rPr>
                    <a:t>NHAN</a:t>
                  </a:r>
                  <a:endPara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7" name="Freeform 16"/>
                <p:cNvSpPr>
                  <a:spLocks/>
                </p:cNvSpPr>
                <p:nvPr/>
              </p:nvSpPr>
              <p:spPr bwMode="gray">
                <a:xfrm rot="7200000">
                  <a:off x="2655" y="1124"/>
                  <a:ext cx="392" cy="718"/>
                </a:xfrm>
                <a:custGeom>
                  <a:avLst/>
                  <a:gdLst>
                    <a:gd name="T0" fmla="*/ 310 w 495"/>
                    <a:gd name="T1" fmla="*/ 156 h 971"/>
                    <a:gd name="T2" fmla="*/ 310 w 495"/>
                    <a:gd name="T3" fmla="*/ 531 h 971"/>
                    <a:gd name="T4" fmla="*/ 290 w 495"/>
                    <a:gd name="T5" fmla="*/ 527 h 971"/>
                    <a:gd name="T6" fmla="*/ 270 w 495"/>
                    <a:gd name="T7" fmla="*/ 521 h 971"/>
                    <a:gd name="T8" fmla="*/ 252 w 495"/>
                    <a:gd name="T9" fmla="*/ 509 h 971"/>
                    <a:gd name="T10" fmla="*/ 234 w 495"/>
                    <a:gd name="T11" fmla="*/ 491 h 971"/>
                    <a:gd name="T12" fmla="*/ 212 w 495"/>
                    <a:gd name="T13" fmla="*/ 467 h 971"/>
                    <a:gd name="T14" fmla="*/ 192 w 495"/>
                    <a:gd name="T15" fmla="*/ 438 h 971"/>
                    <a:gd name="T16" fmla="*/ 169 w 495"/>
                    <a:gd name="T17" fmla="*/ 400 h 971"/>
                    <a:gd name="T18" fmla="*/ 143 w 495"/>
                    <a:gd name="T19" fmla="*/ 354 h 971"/>
                    <a:gd name="T20" fmla="*/ 115 w 495"/>
                    <a:gd name="T21" fmla="*/ 303 h 971"/>
                    <a:gd name="T22" fmla="*/ 81 w 495"/>
                    <a:gd name="T23" fmla="*/ 240 h 971"/>
                    <a:gd name="T24" fmla="*/ 60 w 495"/>
                    <a:gd name="T25" fmla="*/ 202 h 971"/>
                    <a:gd name="T26" fmla="*/ 18 w 495"/>
                    <a:gd name="T27" fmla="*/ 115 h 971"/>
                    <a:gd name="T28" fmla="*/ 2 w 495"/>
                    <a:gd name="T29" fmla="*/ 70 h 971"/>
                    <a:gd name="T30" fmla="*/ 0 w 495"/>
                    <a:gd name="T31" fmla="*/ 33 h 971"/>
                    <a:gd name="T32" fmla="*/ 10 w 495"/>
                    <a:gd name="T33" fmla="*/ 0 h 971"/>
                    <a:gd name="T34" fmla="*/ 10 w 495"/>
                    <a:gd name="T35" fmla="*/ 24 h 971"/>
                    <a:gd name="T36" fmla="*/ 10 w 495"/>
                    <a:gd name="T37" fmla="*/ 39 h 971"/>
                    <a:gd name="T38" fmla="*/ 10 w 495"/>
                    <a:gd name="T39" fmla="*/ 54 h 971"/>
                    <a:gd name="T40" fmla="*/ 11 w 495"/>
                    <a:gd name="T41" fmla="*/ 69 h 971"/>
                    <a:gd name="T42" fmla="*/ 18 w 495"/>
                    <a:gd name="T43" fmla="*/ 89 h 971"/>
                    <a:gd name="T44" fmla="*/ 33 w 495"/>
                    <a:gd name="T45" fmla="*/ 108 h 971"/>
                    <a:gd name="T46" fmla="*/ 53 w 495"/>
                    <a:gd name="T47" fmla="*/ 126 h 971"/>
                    <a:gd name="T48" fmla="*/ 78 w 495"/>
                    <a:gd name="T49" fmla="*/ 142 h 971"/>
                    <a:gd name="T50" fmla="*/ 113 w 495"/>
                    <a:gd name="T51" fmla="*/ 152 h 971"/>
                    <a:gd name="T52" fmla="*/ 154 w 495"/>
                    <a:gd name="T53" fmla="*/ 155 h 971"/>
                    <a:gd name="T54" fmla="*/ 310 w 495"/>
                    <a:gd name="T55" fmla="*/ 156 h 971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0" t="0" r="r" b="b"/>
                  <a:pathLst>
                    <a:path w="495" h="971">
                      <a:moveTo>
                        <a:pt x="495" y="285"/>
                      </a:moveTo>
                      <a:lnTo>
                        <a:pt x="495" y="971"/>
                      </a:lnTo>
                      <a:lnTo>
                        <a:pt x="462" y="964"/>
                      </a:lnTo>
                      <a:lnTo>
                        <a:pt x="430" y="953"/>
                      </a:lnTo>
                      <a:lnTo>
                        <a:pt x="401" y="931"/>
                      </a:lnTo>
                      <a:lnTo>
                        <a:pt x="372" y="898"/>
                      </a:lnTo>
                      <a:lnTo>
                        <a:pt x="339" y="855"/>
                      </a:lnTo>
                      <a:lnTo>
                        <a:pt x="306" y="801"/>
                      </a:lnTo>
                      <a:lnTo>
                        <a:pt x="270" y="732"/>
                      </a:lnTo>
                      <a:lnTo>
                        <a:pt x="227" y="648"/>
                      </a:lnTo>
                      <a:lnTo>
                        <a:pt x="183" y="554"/>
                      </a:lnTo>
                      <a:lnTo>
                        <a:pt x="129" y="438"/>
                      </a:lnTo>
                      <a:lnTo>
                        <a:pt x="96" y="369"/>
                      </a:lnTo>
                      <a:lnTo>
                        <a:pt x="29" y="211"/>
                      </a:lnTo>
                      <a:lnTo>
                        <a:pt x="2" y="127"/>
                      </a:lnTo>
                      <a:lnTo>
                        <a:pt x="0" y="60"/>
                      </a:lnTo>
                      <a:lnTo>
                        <a:pt x="15" y="0"/>
                      </a:lnTo>
                      <a:lnTo>
                        <a:pt x="15" y="43"/>
                      </a:lnTo>
                      <a:lnTo>
                        <a:pt x="15" y="72"/>
                      </a:lnTo>
                      <a:lnTo>
                        <a:pt x="15" y="99"/>
                      </a:lnTo>
                      <a:lnTo>
                        <a:pt x="18" y="126"/>
                      </a:lnTo>
                      <a:lnTo>
                        <a:pt x="29" y="162"/>
                      </a:lnTo>
                      <a:lnTo>
                        <a:pt x="53" y="198"/>
                      </a:lnTo>
                      <a:lnTo>
                        <a:pt x="85" y="231"/>
                      </a:lnTo>
                      <a:lnTo>
                        <a:pt x="125" y="260"/>
                      </a:lnTo>
                      <a:lnTo>
                        <a:pt x="180" y="278"/>
                      </a:lnTo>
                      <a:lnTo>
                        <a:pt x="245" y="282"/>
                      </a:lnTo>
                      <a:lnTo>
                        <a:pt x="495" y="285"/>
                      </a:lnTo>
                      <a:close/>
                    </a:path>
                  </a:pathLst>
                </a:custGeom>
                <a:solidFill>
                  <a:srgbClr val="3266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ABABAB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F5281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" name="Freeform 5"/>
              <p:cNvSpPr>
                <a:spLocks/>
              </p:cNvSpPr>
              <p:nvPr/>
            </p:nvSpPr>
            <p:spPr bwMode="gray">
              <a:xfrm rot="14400000">
                <a:off x="2816" y="2805"/>
                <a:ext cx="860" cy="1305"/>
              </a:xfrm>
              <a:custGeom>
                <a:avLst/>
                <a:gdLst>
                  <a:gd name="T0" fmla="*/ 1233 w 1233"/>
                  <a:gd name="T1" fmla="*/ 343 h 1764"/>
                  <a:gd name="T2" fmla="*/ 413 w 1233"/>
                  <a:gd name="T3" fmla="*/ 1764 h 1764"/>
                  <a:gd name="T4" fmla="*/ 0 w 1233"/>
                  <a:gd name="T5" fmla="*/ 1226 h 1764"/>
                  <a:gd name="T6" fmla="*/ 6 w 1233"/>
                  <a:gd name="T7" fmla="*/ 1098 h 1764"/>
                  <a:gd name="T8" fmla="*/ 638 w 1233"/>
                  <a:gd name="T9" fmla="*/ 0 h 1764"/>
                  <a:gd name="T10" fmla="*/ 1233 w 1233"/>
                  <a:gd name="T11" fmla="*/ 343 h 1764"/>
                  <a:gd name="T12" fmla="*/ 1233 w 1233"/>
                  <a:gd name="T13" fmla="*/ 343 h 1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3" h="1764">
                    <a:moveTo>
                      <a:pt x="1233" y="343"/>
                    </a:moveTo>
                    <a:lnTo>
                      <a:pt x="413" y="1764"/>
                    </a:lnTo>
                    <a:lnTo>
                      <a:pt x="0" y="1226"/>
                    </a:lnTo>
                    <a:lnTo>
                      <a:pt x="6" y="1098"/>
                    </a:lnTo>
                    <a:lnTo>
                      <a:pt x="638" y="0"/>
                    </a:lnTo>
                    <a:lnTo>
                      <a:pt x="1233" y="343"/>
                    </a:lnTo>
                    <a:lnTo>
                      <a:pt x="1233" y="34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9CE88"/>
                  </a:gs>
                  <a:gs pos="100000">
                    <a:srgbClr val="99CE88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ABABAB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F528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7" name="Group 6"/>
              <p:cNvGrpSpPr>
                <a:grpSpLocks/>
              </p:cNvGrpSpPr>
              <p:nvPr/>
            </p:nvGrpSpPr>
            <p:grpSpPr bwMode="auto">
              <a:xfrm>
                <a:off x="2897" y="2207"/>
                <a:ext cx="1254" cy="1369"/>
                <a:chOff x="2902" y="1954"/>
                <a:chExt cx="1254" cy="1369"/>
              </a:xfrm>
            </p:grpSpPr>
            <p:sp>
              <p:nvSpPr>
                <p:cNvPr id="12" name="AutoShape 12"/>
                <p:cNvSpPr>
                  <a:spLocks noChangeArrowheads="1"/>
                </p:cNvSpPr>
                <p:nvPr/>
              </p:nvSpPr>
              <p:spPr bwMode="gray">
                <a:xfrm rot="19800000">
                  <a:off x="2902" y="1954"/>
                  <a:ext cx="906" cy="380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99CE8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F5281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Freeform 12"/>
                <p:cNvSpPr>
                  <a:spLocks/>
                </p:cNvSpPr>
                <p:nvPr/>
              </p:nvSpPr>
              <p:spPr bwMode="gray">
                <a:xfrm rot="14400000">
                  <a:off x="3151" y="2436"/>
                  <a:ext cx="948" cy="439"/>
                </a:xfrm>
                <a:custGeom>
                  <a:avLst/>
                  <a:gdLst>
                    <a:gd name="T0" fmla="*/ 1198 w 750"/>
                    <a:gd name="T1" fmla="*/ 0 h 378"/>
                    <a:gd name="T2" fmla="*/ 0 w 750"/>
                    <a:gd name="T3" fmla="*/ 0 h 378"/>
                    <a:gd name="T4" fmla="*/ 4 w 750"/>
                    <a:gd name="T5" fmla="*/ 349 h 378"/>
                    <a:gd name="T6" fmla="*/ 44 w 750"/>
                    <a:gd name="T7" fmla="*/ 680 h 378"/>
                    <a:gd name="T8" fmla="*/ 1198 w 750"/>
                    <a:gd name="T9" fmla="*/ 680 h 378"/>
                    <a:gd name="T10" fmla="*/ 1198 w 750"/>
                    <a:gd name="T11" fmla="*/ 0 h 378"/>
                    <a:gd name="T12" fmla="*/ 1198 w 750"/>
                    <a:gd name="T13" fmla="*/ 0 h 37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750" h="378">
                      <a:moveTo>
                        <a:pt x="750" y="0"/>
                      </a:moveTo>
                      <a:lnTo>
                        <a:pt x="0" y="0"/>
                      </a:lnTo>
                      <a:lnTo>
                        <a:pt x="2" y="194"/>
                      </a:lnTo>
                      <a:lnTo>
                        <a:pt x="28" y="378"/>
                      </a:lnTo>
                      <a:lnTo>
                        <a:pt x="750" y="378"/>
                      </a:lnTo>
                      <a:lnTo>
                        <a:pt x="750" y="0"/>
                      </a:lnTo>
                      <a:close/>
                    </a:path>
                  </a:pathLst>
                </a:custGeom>
                <a:solidFill>
                  <a:srgbClr val="99CE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ABABAB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Times New Roman" pitchFamily="18" charset="0"/>
                      <a:cs typeface="Times New Roman" pitchFamily="18" charset="0"/>
                    </a:rPr>
                    <a:t>CẶP</a:t>
                  </a:r>
                  <a:r>
                    <a:rPr kumimoji="0" lang="en-US" sz="2800" b="1" i="0" u="none" strike="noStrike" kern="1200" cap="none" spc="0" normalizeH="0" noProof="0" dirty="0" smtClean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Times New Roman" pitchFamily="18" charset="0"/>
                      <a:cs typeface="Times New Roman" pitchFamily="18" charset="0"/>
                    </a:rPr>
                    <a:t> ĐÔI</a:t>
                  </a:r>
                  <a:endPara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4" name="Freeform 13"/>
                <p:cNvSpPr>
                  <a:spLocks/>
                </p:cNvSpPr>
                <p:nvPr/>
              </p:nvSpPr>
              <p:spPr bwMode="gray">
                <a:xfrm rot="14400000">
                  <a:off x="3624" y="2791"/>
                  <a:ext cx="346" cy="718"/>
                </a:xfrm>
                <a:custGeom>
                  <a:avLst/>
                  <a:gdLst>
                    <a:gd name="T0" fmla="*/ 242 w 495"/>
                    <a:gd name="T1" fmla="*/ 156 h 971"/>
                    <a:gd name="T2" fmla="*/ 242 w 495"/>
                    <a:gd name="T3" fmla="*/ 531 h 971"/>
                    <a:gd name="T4" fmla="*/ 226 w 495"/>
                    <a:gd name="T5" fmla="*/ 527 h 971"/>
                    <a:gd name="T6" fmla="*/ 210 w 495"/>
                    <a:gd name="T7" fmla="*/ 521 h 971"/>
                    <a:gd name="T8" fmla="*/ 196 w 495"/>
                    <a:gd name="T9" fmla="*/ 509 h 971"/>
                    <a:gd name="T10" fmla="*/ 182 w 495"/>
                    <a:gd name="T11" fmla="*/ 491 h 971"/>
                    <a:gd name="T12" fmla="*/ 166 w 495"/>
                    <a:gd name="T13" fmla="*/ 467 h 971"/>
                    <a:gd name="T14" fmla="*/ 150 w 495"/>
                    <a:gd name="T15" fmla="*/ 438 h 971"/>
                    <a:gd name="T16" fmla="*/ 132 w 495"/>
                    <a:gd name="T17" fmla="*/ 400 h 971"/>
                    <a:gd name="T18" fmla="*/ 111 w 495"/>
                    <a:gd name="T19" fmla="*/ 354 h 971"/>
                    <a:gd name="T20" fmla="*/ 89 w 495"/>
                    <a:gd name="T21" fmla="*/ 303 h 971"/>
                    <a:gd name="T22" fmla="*/ 63 w 495"/>
                    <a:gd name="T23" fmla="*/ 240 h 971"/>
                    <a:gd name="T24" fmla="*/ 47 w 495"/>
                    <a:gd name="T25" fmla="*/ 202 h 971"/>
                    <a:gd name="T26" fmla="*/ 14 w 495"/>
                    <a:gd name="T27" fmla="*/ 115 h 971"/>
                    <a:gd name="T28" fmla="*/ 1 w 495"/>
                    <a:gd name="T29" fmla="*/ 70 h 971"/>
                    <a:gd name="T30" fmla="*/ 0 w 495"/>
                    <a:gd name="T31" fmla="*/ 33 h 971"/>
                    <a:gd name="T32" fmla="*/ 7 w 495"/>
                    <a:gd name="T33" fmla="*/ 0 h 971"/>
                    <a:gd name="T34" fmla="*/ 7 w 495"/>
                    <a:gd name="T35" fmla="*/ 24 h 971"/>
                    <a:gd name="T36" fmla="*/ 7 w 495"/>
                    <a:gd name="T37" fmla="*/ 39 h 971"/>
                    <a:gd name="T38" fmla="*/ 7 w 495"/>
                    <a:gd name="T39" fmla="*/ 54 h 971"/>
                    <a:gd name="T40" fmla="*/ 9 w 495"/>
                    <a:gd name="T41" fmla="*/ 69 h 971"/>
                    <a:gd name="T42" fmla="*/ 14 w 495"/>
                    <a:gd name="T43" fmla="*/ 89 h 971"/>
                    <a:gd name="T44" fmla="*/ 26 w 495"/>
                    <a:gd name="T45" fmla="*/ 108 h 971"/>
                    <a:gd name="T46" fmla="*/ 41 w 495"/>
                    <a:gd name="T47" fmla="*/ 126 h 971"/>
                    <a:gd name="T48" fmla="*/ 61 w 495"/>
                    <a:gd name="T49" fmla="*/ 142 h 971"/>
                    <a:gd name="T50" fmla="*/ 88 w 495"/>
                    <a:gd name="T51" fmla="*/ 152 h 971"/>
                    <a:gd name="T52" fmla="*/ 120 w 495"/>
                    <a:gd name="T53" fmla="*/ 155 h 971"/>
                    <a:gd name="T54" fmla="*/ 242 w 495"/>
                    <a:gd name="T55" fmla="*/ 156 h 971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0" t="0" r="r" b="b"/>
                  <a:pathLst>
                    <a:path w="495" h="971">
                      <a:moveTo>
                        <a:pt x="495" y="285"/>
                      </a:moveTo>
                      <a:lnTo>
                        <a:pt x="495" y="971"/>
                      </a:lnTo>
                      <a:lnTo>
                        <a:pt x="462" y="964"/>
                      </a:lnTo>
                      <a:lnTo>
                        <a:pt x="430" y="953"/>
                      </a:lnTo>
                      <a:lnTo>
                        <a:pt x="401" y="931"/>
                      </a:lnTo>
                      <a:lnTo>
                        <a:pt x="372" y="898"/>
                      </a:lnTo>
                      <a:lnTo>
                        <a:pt x="339" y="855"/>
                      </a:lnTo>
                      <a:lnTo>
                        <a:pt x="306" y="801"/>
                      </a:lnTo>
                      <a:lnTo>
                        <a:pt x="270" y="732"/>
                      </a:lnTo>
                      <a:lnTo>
                        <a:pt x="227" y="648"/>
                      </a:lnTo>
                      <a:lnTo>
                        <a:pt x="183" y="554"/>
                      </a:lnTo>
                      <a:lnTo>
                        <a:pt x="129" y="438"/>
                      </a:lnTo>
                      <a:lnTo>
                        <a:pt x="96" y="369"/>
                      </a:lnTo>
                      <a:lnTo>
                        <a:pt x="29" y="211"/>
                      </a:lnTo>
                      <a:lnTo>
                        <a:pt x="2" y="127"/>
                      </a:lnTo>
                      <a:lnTo>
                        <a:pt x="0" y="60"/>
                      </a:lnTo>
                      <a:lnTo>
                        <a:pt x="15" y="0"/>
                      </a:lnTo>
                      <a:lnTo>
                        <a:pt x="15" y="43"/>
                      </a:lnTo>
                      <a:lnTo>
                        <a:pt x="15" y="72"/>
                      </a:lnTo>
                      <a:lnTo>
                        <a:pt x="15" y="99"/>
                      </a:lnTo>
                      <a:lnTo>
                        <a:pt x="18" y="126"/>
                      </a:lnTo>
                      <a:lnTo>
                        <a:pt x="29" y="162"/>
                      </a:lnTo>
                      <a:lnTo>
                        <a:pt x="53" y="198"/>
                      </a:lnTo>
                      <a:lnTo>
                        <a:pt x="85" y="231"/>
                      </a:lnTo>
                      <a:lnTo>
                        <a:pt x="125" y="260"/>
                      </a:lnTo>
                      <a:lnTo>
                        <a:pt x="180" y="278"/>
                      </a:lnTo>
                      <a:lnTo>
                        <a:pt x="245" y="282"/>
                      </a:lnTo>
                      <a:lnTo>
                        <a:pt x="495" y="285"/>
                      </a:lnTo>
                      <a:close/>
                    </a:path>
                  </a:pathLst>
                </a:custGeom>
                <a:solidFill>
                  <a:srgbClr val="99CE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3399FF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F5281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8" name="Group 7"/>
              <p:cNvGrpSpPr>
                <a:grpSpLocks/>
              </p:cNvGrpSpPr>
              <p:nvPr/>
            </p:nvGrpSpPr>
            <p:grpSpPr bwMode="auto">
              <a:xfrm>
                <a:off x="1685" y="3102"/>
                <a:ext cx="1541" cy="872"/>
                <a:chOff x="1685" y="2844"/>
                <a:chExt cx="1541" cy="872"/>
              </a:xfrm>
            </p:grpSpPr>
            <p:sp>
              <p:nvSpPr>
                <p:cNvPr id="9" name="Freeform 8"/>
                <p:cNvSpPr>
                  <a:spLocks/>
                </p:cNvSpPr>
                <p:nvPr/>
              </p:nvSpPr>
              <p:spPr bwMode="gray">
                <a:xfrm>
                  <a:off x="1685" y="2849"/>
                  <a:ext cx="366" cy="692"/>
                </a:xfrm>
                <a:custGeom>
                  <a:avLst/>
                  <a:gdLst>
                    <a:gd name="T0" fmla="*/ 271 w 495"/>
                    <a:gd name="T1" fmla="*/ 145 h 971"/>
                    <a:gd name="T2" fmla="*/ 271 w 495"/>
                    <a:gd name="T3" fmla="*/ 493 h 971"/>
                    <a:gd name="T4" fmla="*/ 253 w 495"/>
                    <a:gd name="T5" fmla="*/ 490 h 971"/>
                    <a:gd name="T6" fmla="*/ 235 w 495"/>
                    <a:gd name="T7" fmla="*/ 484 h 971"/>
                    <a:gd name="T8" fmla="*/ 219 w 495"/>
                    <a:gd name="T9" fmla="*/ 472 h 971"/>
                    <a:gd name="T10" fmla="*/ 203 w 495"/>
                    <a:gd name="T11" fmla="*/ 456 h 971"/>
                    <a:gd name="T12" fmla="*/ 186 w 495"/>
                    <a:gd name="T13" fmla="*/ 434 h 971"/>
                    <a:gd name="T14" fmla="*/ 167 w 495"/>
                    <a:gd name="T15" fmla="*/ 407 h 971"/>
                    <a:gd name="T16" fmla="*/ 148 w 495"/>
                    <a:gd name="T17" fmla="*/ 372 h 971"/>
                    <a:gd name="T18" fmla="*/ 124 w 495"/>
                    <a:gd name="T19" fmla="*/ 329 h 971"/>
                    <a:gd name="T20" fmla="*/ 100 w 495"/>
                    <a:gd name="T21" fmla="*/ 282 h 971"/>
                    <a:gd name="T22" fmla="*/ 70 w 495"/>
                    <a:gd name="T23" fmla="*/ 222 h 971"/>
                    <a:gd name="T24" fmla="*/ 52 w 495"/>
                    <a:gd name="T25" fmla="*/ 187 h 971"/>
                    <a:gd name="T26" fmla="*/ 16 w 495"/>
                    <a:gd name="T27" fmla="*/ 107 h 971"/>
                    <a:gd name="T28" fmla="*/ 1 w 495"/>
                    <a:gd name="T29" fmla="*/ 65 h 971"/>
                    <a:gd name="T30" fmla="*/ 0 w 495"/>
                    <a:gd name="T31" fmla="*/ 31 h 971"/>
                    <a:gd name="T32" fmla="*/ 8 w 495"/>
                    <a:gd name="T33" fmla="*/ 0 h 971"/>
                    <a:gd name="T34" fmla="*/ 8 w 495"/>
                    <a:gd name="T35" fmla="*/ 22 h 971"/>
                    <a:gd name="T36" fmla="*/ 8 w 495"/>
                    <a:gd name="T37" fmla="*/ 36 h 971"/>
                    <a:gd name="T38" fmla="*/ 8 w 495"/>
                    <a:gd name="T39" fmla="*/ 51 h 971"/>
                    <a:gd name="T40" fmla="*/ 10 w 495"/>
                    <a:gd name="T41" fmla="*/ 64 h 971"/>
                    <a:gd name="T42" fmla="*/ 16 w 495"/>
                    <a:gd name="T43" fmla="*/ 82 h 971"/>
                    <a:gd name="T44" fmla="*/ 29 w 495"/>
                    <a:gd name="T45" fmla="*/ 100 h 971"/>
                    <a:gd name="T46" fmla="*/ 47 w 495"/>
                    <a:gd name="T47" fmla="*/ 118 h 971"/>
                    <a:gd name="T48" fmla="*/ 68 w 495"/>
                    <a:gd name="T49" fmla="*/ 132 h 971"/>
                    <a:gd name="T50" fmla="*/ 98 w 495"/>
                    <a:gd name="T51" fmla="*/ 141 h 971"/>
                    <a:gd name="T52" fmla="*/ 134 w 495"/>
                    <a:gd name="T53" fmla="*/ 143 h 971"/>
                    <a:gd name="T54" fmla="*/ 271 w 495"/>
                    <a:gd name="T55" fmla="*/ 145 h 971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0" t="0" r="r" b="b"/>
                  <a:pathLst>
                    <a:path w="495" h="971">
                      <a:moveTo>
                        <a:pt x="495" y="285"/>
                      </a:moveTo>
                      <a:lnTo>
                        <a:pt x="495" y="971"/>
                      </a:lnTo>
                      <a:lnTo>
                        <a:pt x="462" y="964"/>
                      </a:lnTo>
                      <a:lnTo>
                        <a:pt x="430" y="953"/>
                      </a:lnTo>
                      <a:lnTo>
                        <a:pt x="401" y="931"/>
                      </a:lnTo>
                      <a:lnTo>
                        <a:pt x="372" y="898"/>
                      </a:lnTo>
                      <a:lnTo>
                        <a:pt x="339" y="855"/>
                      </a:lnTo>
                      <a:lnTo>
                        <a:pt x="306" y="801"/>
                      </a:lnTo>
                      <a:lnTo>
                        <a:pt x="270" y="732"/>
                      </a:lnTo>
                      <a:lnTo>
                        <a:pt x="227" y="648"/>
                      </a:lnTo>
                      <a:lnTo>
                        <a:pt x="183" y="554"/>
                      </a:lnTo>
                      <a:lnTo>
                        <a:pt x="129" y="438"/>
                      </a:lnTo>
                      <a:lnTo>
                        <a:pt x="96" y="369"/>
                      </a:lnTo>
                      <a:lnTo>
                        <a:pt x="29" y="211"/>
                      </a:lnTo>
                      <a:lnTo>
                        <a:pt x="2" y="127"/>
                      </a:lnTo>
                      <a:lnTo>
                        <a:pt x="0" y="60"/>
                      </a:lnTo>
                      <a:lnTo>
                        <a:pt x="15" y="0"/>
                      </a:lnTo>
                      <a:lnTo>
                        <a:pt x="15" y="43"/>
                      </a:lnTo>
                      <a:lnTo>
                        <a:pt x="15" y="72"/>
                      </a:lnTo>
                      <a:lnTo>
                        <a:pt x="15" y="99"/>
                      </a:lnTo>
                      <a:lnTo>
                        <a:pt x="18" y="126"/>
                      </a:lnTo>
                      <a:lnTo>
                        <a:pt x="29" y="162"/>
                      </a:lnTo>
                      <a:lnTo>
                        <a:pt x="53" y="198"/>
                      </a:lnTo>
                      <a:lnTo>
                        <a:pt x="85" y="231"/>
                      </a:lnTo>
                      <a:lnTo>
                        <a:pt x="125" y="260"/>
                      </a:lnTo>
                      <a:lnTo>
                        <a:pt x="180" y="278"/>
                      </a:lnTo>
                      <a:lnTo>
                        <a:pt x="245" y="282"/>
                      </a:lnTo>
                      <a:lnTo>
                        <a:pt x="495" y="285"/>
                      </a:lnTo>
                      <a:close/>
                    </a:path>
                  </a:pathLst>
                </a:custGeom>
                <a:solidFill>
                  <a:srgbClr val="1481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ABABAB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F5281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0" name="AutoShape 17"/>
                <p:cNvSpPr>
                  <a:spLocks noChangeArrowheads="1"/>
                </p:cNvSpPr>
                <p:nvPr/>
              </p:nvSpPr>
              <p:spPr bwMode="gray">
                <a:xfrm rot="5400000">
                  <a:off x="2589" y="3078"/>
                  <a:ext cx="872" cy="403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1481B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1F5281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Freeform 10"/>
                <p:cNvSpPr>
                  <a:spLocks/>
                </p:cNvSpPr>
                <p:nvPr/>
              </p:nvSpPr>
              <p:spPr bwMode="gray">
                <a:xfrm>
                  <a:off x="1962" y="3062"/>
                  <a:ext cx="1005" cy="497"/>
                </a:xfrm>
                <a:custGeom>
                  <a:avLst/>
                  <a:gdLst>
                    <a:gd name="T0" fmla="*/ 1347 w 750"/>
                    <a:gd name="T1" fmla="*/ 0 h 378"/>
                    <a:gd name="T2" fmla="*/ 0 w 750"/>
                    <a:gd name="T3" fmla="*/ 0 h 378"/>
                    <a:gd name="T4" fmla="*/ 4 w 750"/>
                    <a:gd name="T5" fmla="*/ 325 h 378"/>
                    <a:gd name="T6" fmla="*/ 51 w 750"/>
                    <a:gd name="T7" fmla="*/ 633 h 378"/>
                    <a:gd name="T8" fmla="*/ 1347 w 750"/>
                    <a:gd name="T9" fmla="*/ 633 h 378"/>
                    <a:gd name="T10" fmla="*/ 1347 w 750"/>
                    <a:gd name="T11" fmla="*/ 0 h 378"/>
                    <a:gd name="T12" fmla="*/ 1347 w 750"/>
                    <a:gd name="T13" fmla="*/ 0 h 37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750" h="378">
                      <a:moveTo>
                        <a:pt x="750" y="0"/>
                      </a:moveTo>
                      <a:lnTo>
                        <a:pt x="0" y="0"/>
                      </a:lnTo>
                      <a:lnTo>
                        <a:pt x="2" y="194"/>
                      </a:lnTo>
                      <a:lnTo>
                        <a:pt x="28" y="378"/>
                      </a:lnTo>
                      <a:lnTo>
                        <a:pt x="750" y="378"/>
                      </a:lnTo>
                      <a:lnTo>
                        <a:pt x="750" y="0"/>
                      </a:lnTo>
                      <a:close/>
                    </a:path>
                  </a:pathLst>
                </a:custGeom>
                <a:solidFill>
                  <a:srgbClr val="1481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ABABAB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en-US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charset="0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Times New Roman" pitchFamily="18" charset="0"/>
                      <a:cs typeface="Times New Roman" pitchFamily="18" charset="0"/>
                    </a:rPr>
                    <a:t>NHÓM</a:t>
                  </a:r>
                </a:p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8" name="Isosceles Triangle 17"/>
            <p:cNvSpPr/>
            <p:nvPr/>
          </p:nvSpPr>
          <p:spPr>
            <a:xfrm>
              <a:off x="3300470" y="1261831"/>
              <a:ext cx="2490730" cy="1904620"/>
            </a:xfrm>
            <a:prstGeom prst="triangle">
              <a:avLst>
                <a:gd name="adj" fmla="val 53383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CÁC </a:t>
              </a:r>
            </a:p>
            <a:p>
              <a:pPr algn="ctr"/>
              <a:r>
                <a:rPr lang="en-US" sz="2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HOẠT </a:t>
              </a:r>
            </a:p>
            <a:p>
              <a:pPr algn="ctr"/>
              <a:r>
                <a:rPr lang="en-US" sz="2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ĐỘNG</a:t>
              </a:r>
            </a:p>
            <a:p>
              <a:pPr algn="ctr"/>
              <a:endParaRPr lang="en-US" sz="2400" b="1" dirty="0">
                <a:solidFill>
                  <a:srgbClr val="0000FF"/>
                </a:solidFill>
              </a:endParaRPr>
            </a:p>
          </p:txBody>
        </p:sp>
        <p:pic>
          <p:nvPicPr>
            <p:cNvPr id="1032" name="Picture 8" descr="Think, Pair, Share – phương pháp học tốt cho nhóm trẻ - CTH EDU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04459">
              <a:off x="6229824" y="1487298"/>
              <a:ext cx="1345094" cy="13402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 descr="Hình ảnh Thảo Luận Nhóm Học Cuộc Sống Cuộc Sống Học Tập, Dạy Học, Trường  Học, Sinh Viên miễn phí tải tập tin PNG PSDComment và Vector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734" y="4135347"/>
              <a:ext cx="1292225" cy="9483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30106">
            <a:off x="2219174" y="435563"/>
            <a:ext cx="1426443" cy="1204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Freeform 3"/>
          <p:cNvSpPr>
            <a:spLocks noEditPoints="1"/>
          </p:cNvSpPr>
          <p:nvPr/>
        </p:nvSpPr>
        <p:spPr bwMode="gray">
          <a:xfrm>
            <a:off x="529754" y="1037961"/>
            <a:ext cx="2130136" cy="2019300"/>
          </a:xfrm>
          <a:custGeom>
            <a:avLst/>
            <a:gdLst>
              <a:gd name="T0" fmla="*/ 2147483646 w 2820"/>
              <a:gd name="T1" fmla="*/ 96171936 h 2912"/>
              <a:gd name="T2" fmla="*/ 2147483646 w 2820"/>
              <a:gd name="T3" fmla="*/ 323137928 h 2912"/>
              <a:gd name="T4" fmla="*/ 2147483646 w 2820"/>
              <a:gd name="T5" fmla="*/ 577033004 h 2912"/>
              <a:gd name="T6" fmla="*/ 1803545374 w 2820"/>
              <a:gd name="T7" fmla="*/ 857854393 h 2912"/>
              <a:gd name="T8" fmla="*/ 1128327123 w 2820"/>
              <a:gd name="T9" fmla="*/ 1161759043 h 2912"/>
              <a:gd name="T10" fmla="*/ 621911326 w 2820"/>
              <a:gd name="T11" fmla="*/ 1484896970 h 2912"/>
              <a:gd name="T12" fmla="*/ 266534630 w 2820"/>
              <a:gd name="T13" fmla="*/ 1815727932 h 2912"/>
              <a:gd name="T14" fmla="*/ 62190711 w 2820"/>
              <a:gd name="T15" fmla="*/ 2147483646 h 2912"/>
              <a:gd name="T16" fmla="*/ 0 w 2820"/>
              <a:gd name="T17" fmla="*/ 2147483646 h 2912"/>
              <a:gd name="T18" fmla="*/ 79960389 w 2820"/>
              <a:gd name="T19" fmla="*/ 2147483646 h 2912"/>
              <a:gd name="T20" fmla="*/ 284302200 w 2820"/>
              <a:gd name="T21" fmla="*/ 2147483646 h 2912"/>
              <a:gd name="T22" fmla="*/ 613027541 w 2820"/>
              <a:gd name="T23" fmla="*/ 2147483646 h 2912"/>
              <a:gd name="T24" fmla="*/ 1057250519 w 2820"/>
              <a:gd name="T25" fmla="*/ 2147483646 h 2912"/>
              <a:gd name="T26" fmla="*/ 1616971134 w 2820"/>
              <a:gd name="T27" fmla="*/ 2147483646 h 2912"/>
              <a:gd name="T28" fmla="*/ 2147483646 w 2820"/>
              <a:gd name="T29" fmla="*/ 2147483646 h 2912"/>
              <a:gd name="T30" fmla="*/ 2147483646 w 2820"/>
              <a:gd name="T31" fmla="*/ 2147483646 h 2912"/>
              <a:gd name="T32" fmla="*/ 2147483646 w 2820"/>
              <a:gd name="T33" fmla="*/ 2147483646 h 2912"/>
              <a:gd name="T34" fmla="*/ 2147483646 w 2820"/>
              <a:gd name="T35" fmla="*/ 2147483646 h 2912"/>
              <a:gd name="T36" fmla="*/ 2147483646 w 2820"/>
              <a:gd name="T37" fmla="*/ 2147483646 h 2912"/>
              <a:gd name="T38" fmla="*/ 2147483646 w 2820"/>
              <a:gd name="T39" fmla="*/ 2147483646 h 2912"/>
              <a:gd name="T40" fmla="*/ 2147483646 w 2820"/>
              <a:gd name="T41" fmla="*/ 2147483646 h 2912"/>
              <a:gd name="T42" fmla="*/ 2147483646 w 2820"/>
              <a:gd name="T43" fmla="*/ 2147483646 h 2912"/>
              <a:gd name="T44" fmla="*/ 2147483646 w 2820"/>
              <a:gd name="T45" fmla="*/ 2147483646 h 2912"/>
              <a:gd name="T46" fmla="*/ 2147483646 w 2820"/>
              <a:gd name="T47" fmla="*/ 2147483646 h 2912"/>
              <a:gd name="T48" fmla="*/ 2147483646 w 2820"/>
              <a:gd name="T49" fmla="*/ 2147483646 h 2912"/>
              <a:gd name="T50" fmla="*/ 2147483646 w 2820"/>
              <a:gd name="T51" fmla="*/ 2147483646 h 2912"/>
              <a:gd name="T52" fmla="*/ 2147483646 w 2820"/>
              <a:gd name="T53" fmla="*/ 2147483646 h 2912"/>
              <a:gd name="T54" fmla="*/ 2147483646 w 2820"/>
              <a:gd name="T55" fmla="*/ 2147483646 h 2912"/>
              <a:gd name="T56" fmla="*/ 2147483646 w 2820"/>
              <a:gd name="T57" fmla="*/ 2147483646 h 2912"/>
              <a:gd name="T58" fmla="*/ 2147483646 w 2820"/>
              <a:gd name="T59" fmla="*/ 2147483646 h 2912"/>
              <a:gd name="T60" fmla="*/ 2147483646 w 2820"/>
              <a:gd name="T61" fmla="*/ 2147483646 h 2912"/>
              <a:gd name="T62" fmla="*/ 2147483646 w 2820"/>
              <a:gd name="T63" fmla="*/ 2147483646 h 2912"/>
              <a:gd name="T64" fmla="*/ 2147483646 w 2820"/>
              <a:gd name="T65" fmla="*/ 2147483646 h 2912"/>
              <a:gd name="T66" fmla="*/ 2147483646 w 2820"/>
              <a:gd name="T67" fmla="*/ 2147483646 h 2912"/>
              <a:gd name="T68" fmla="*/ 2147483646 w 2820"/>
              <a:gd name="T69" fmla="*/ 2147483646 h 2912"/>
              <a:gd name="T70" fmla="*/ 2147483646 w 2820"/>
              <a:gd name="T71" fmla="*/ 2147483646 h 2912"/>
              <a:gd name="T72" fmla="*/ 1945696474 w 2820"/>
              <a:gd name="T73" fmla="*/ 2147483646 h 2912"/>
              <a:gd name="T74" fmla="*/ 1821312945 w 2820"/>
              <a:gd name="T75" fmla="*/ 1984991316 h 2912"/>
              <a:gd name="T76" fmla="*/ 1847966408 w 2820"/>
              <a:gd name="T77" fmla="*/ 1708015752 h 2912"/>
              <a:gd name="T78" fmla="*/ 2043424434 w 2820"/>
              <a:gd name="T79" fmla="*/ 1427192977 h 2912"/>
              <a:gd name="T80" fmla="*/ 2147483646 w 2820"/>
              <a:gd name="T81" fmla="*/ 1138677168 h 2912"/>
              <a:gd name="T82" fmla="*/ 2147483646 w 2820"/>
              <a:gd name="T83" fmla="*/ 854008569 h 2912"/>
              <a:gd name="T84" fmla="*/ 2147483646 w 2820"/>
              <a:gd name="T85" fmla="*/ 573185794 h 2912"/>
              <a:gd name="T86" fmla="*/ 2147483646 w 2820"/>
              <a:gd name="T87" fmla="*/ 296210229 h 2912"/>
              <a:gd name="T88" fmla="*/ 2147483646 w 2820"/>
              <a:gd name="T89" fmla="*/ 30774909 h 2912"/>
              <a:gd name="T90" fmla="*/ 2147483646 w 2820"/>
              <a:gd name="T91" fmla="*/ 0 h 2912"/>
              <a:gd name="T92" fmla="*/ 2147483646 w 2820"/>
              <a:gd name="T93" fmla="*/ 2147483646 h 2912"/>
              <a:gd name="T94" fmla="*/ 2147483646 w 2820"/>
              <a:gd name="T95" fmla="*/ 2147483646 h 291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rgbClr val="1481B8"/>
              </a:gs>
              <a:gs pos="100000">
                <a:srgbClr val="326652"/>
              </a:gs>
            </a:gsLst>
            <a:lin ang="5400000" scaled="1"/>
          </a:gradFill>
          <a:ln>
            <a:noFill/>
          </a:ln>
          <a:effectLst>
            <a:outerShdw dist="206741" dir="8249373" algn="ctr" rotWithShape="0">
              <a:srgbClr val="C1D1D3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Rectangle 23"/>
          <p:cNvSpPr/>
          <p:nvPr/>
        </p:nvSpPr>
        <p:spPr>
          <a:xfrm rot="1118894">
            <a:off x="390998" y="2199001"/>
            <a:ext cx="2268892" cy="5819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CHÚ THÍCH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338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Think, Pair, Share – phương pháp học tốt cho nhóm trẻ - CTH ED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AutoShape 4" descr="Think, Pair, Share – phương pháp học tốt cho nhóm trẻ - CTH ED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1" name="AutoShape 6" descr="Think, Pair, Share – phương pháp học tốt cho nhóm trẻ - CTH EDU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 bwMode="gray">
          <a:xfrm>
            <a:off x="460375" y="400051"/>
            <a:ext cx="7696200" cy="422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MỤC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> TIÊU BÀI HỌC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/>
              <a:ea typeface="+mj-ea"/>
              <a:cs typeface="+mj-cs"/>
            </a:endParaRPr>
          </a:p>
        </p:txBody>
      </p:sp>
      <p:grpSp>
        <p:nvGrpSpPr>
          <p:cNvPr id="29" name="Group 46"/>
          <p:cNvGrpSpPr>
            <a:grpSpLocks/>
          </p:cNvGrpSpPr>
          <p:nvPr/>
        </p:nvGrpSpPr>
        <p:grpSpPr bwMode="auto">
          <a:xfrm>
            <a:off x="307975" y="903923"/>
            <a:ext cx="8607425" cy="946431"/>
            <a:chOff x="1296" y="1856"/>
            <a:chExt cx="2976" cy="373"/>
          </a:xfrm>
        </p:grpSpPr>
        <p:sp>
          <p:nvSpPr>
            <p:cNvPr id="30" name="AutoShape 4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77AE26"/>
                </a:gs>
                <a:gs pos="50000">
                  <a:srgbClr val="77AE26">
                    <a:gamma/>
                    <a:tint val="21176"/>
                    <a:invGamma/>
                  </a:srgbClr>
                </a:gs>
                <a:gs pos="100000">
                  <a:srgbClr val="77AE26"/>
                </a:gs>
              </a:gsLst>
              <a:lin ang="5400000" scaled="1"/>
            </a:gradFill>
            <a:ln w="12700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99190" dir="2388334" algn="ctr" rotWithShape="0">
                      <a:srgbClr val="333333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1" name="AutoShape 48"/>
            <p:cNvSpPr>
              <a:spLocks noChangeArrowheads="1"/>
            </p:cNvSpPr>
            <p:nvPr/>
          </p:nvSpPr>
          <p:spPr bwMode="gray">
            <a:xfrm>
              <a:off x="1296" y="1856"/>
              <a:ext cx="384" cy="373"/>
            </a:xfrm>
            <a:prstGeom prst="diamond">
              <a:avLst/>
            </a:prstGeom>
            <a:solidFill>
              <a:srgbClr val="77AE26"/>
            </a:solidFill>
            <a:ln w="25400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63500" dir="2212194" algn="ctr" rotWithShape="0">
                      <a:srgbClr val="333333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32" name="Text Box 49"/>
            <p:cNvSpPr txBox="1">
              <a:spLocks noChangeArrowheads="1"/>
            </p:cNvSpPr>
            <p:nvPr/>
          </p:nvSpPr>
          <p:spPr bwMode="gray">
            <a:xfrm>
              <a:off x="1675" y="1899"/>
              <a:ext cx="2592" cy="3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chemeClr val="hlink"/>
                  </a:solidFill>
                  <a:latin typeface="Verdana" pitchFamily="34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Vẽ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được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góc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có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đỉnh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nằm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bên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trong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0" dirty="0" err="1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đường</a:t>
              </a:r>
              <a:r>
                <a:rPr lang="en-US" sz="2400" kern="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0" dirty="0" err="1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tròn</a:t>
              </a:r>
              <a:r>
                <a:rPr lang="en-US" sz="2400" kern="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và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bên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ngoài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đường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tròn</a:t>
              </a:r>
              <a:r>
                <a:rPr lang="en-US" sz="2400" kern="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Text Box 50"/>
            <p:cNvSpPr txBox="1">
              <a:spLocks noChangeArrowheads="1"/>
            </p:cNvSpPr>
            <p:nvPr/>
          </p:nvSpPr>
          <p:spPr bwMode="gray">
            <a:xfrm>
              <a:off x="1390" y="1934"/>
              <a:ext cx="196" cy="1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chemeClr val="hlink"/>
                  </a:solidFill>
                  <a:latin typeface="Verdana" pitchFamily="34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1</a:t>
              </a: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endParaRPr>
            </a:p>
          </p:txBody>
        </p:sp>
      </p:grpSp>
      <p:grpSp>
        <p:nvGrpSpPr>
          <p:cNvPr id="34" name="Group 51"/>
          <p:cNvGrpSpPr>
            <a:grpSpLocks/>
          </p:cNvGrpSpPr>
          <p:nvPr/>
        </p:nvGrpSpPr>
        <p:grpSpPr bwMode="auto">
          <a:xfrm>
            <a:off x="307975" y="1953489"/>
            <a:ext cx="8682624" cy="962025"/>
            <a:chOff x="1296" y="1824"/>
            <a:chExt cx="3002" cy="808"/>
          </a:xfrm>
        </p:grpSpPr>
        <p:sp>
          <p:nvSpPr>
            <p:cNvPr id="35" name="AutoShape 52"/>
            <p:cNvSpPr>
              <a:spLocks noChangeArrowheads="1"/>
            </p:cNvSpPr>
            <p:nvPr/>
          </p:nvSpPr>
          <p:spPr bwMode="gray">
            <a:xfrm>
              <a:off x="1536" y="1899"/>
              <a:ext cx="2736" cy="67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984C9"/>
                </a:gs>
                <a:gs pos="50000">
                  <a:srgbClr val="3984C9">
                    <a:gamma/>
                    <a:tint val="21176"/>
                    <a:invGamma/>
                  </a:srgbClr>
                </a:gs>
                <a:gs pos="100000">
                  <a:srgbClr val="3984C9"/>
                </a:gs>
              </a:gsLst>
              <a:lin ang="5400000" scaled="1"/>
            </a:gradFill>
            <a:ln w="12700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99190" dir="2388334" algn="ctr" rotWithShape="0">
                      <a:srgbClr val="333333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6" name="AutoShape 53"/>
            <p:cNvSpPr>
              <a:spLocks noChangeArrowheads="1"/>
            </p:cNvSpPr>
            <p:nvPr/>
          </p:nvSpPr>
          <p:spPr bwMode="gray">
            <a:xfrm>
              <a:off x="1296" y="1824"/>
              <a:ext cx="384" cy="752"/>
            </a:xfrm>
            <a:prstGeom prst="diamond">
              <a:avLst/>
            </a:prstGeom>
            <a:solidFill>
              <a:srgbClr val="3984C9"/>
            </a:solidFill>
            <a:ln w="25400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63500" dir="2212194" algn="ctr" rotWithShape="0">
                      <a:srgbClr val="333333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37" name="Text Box 54"/>
            <p:cNvSpPr txBox="1">
              <a:spLocks noChangeArrowheads="1"/>
            </p:cNvSpPr>
            <p:nvPr/>
          </p:nvSpPr>
          <p:spPr bwMode="gray">
            <a:xfrm>
              <a:off x="1680" y="1934"/>
              <a:ext cx="2618" cy="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chemeClr val="hlink"/>
                  </a:solidFill>
                  <a:latin typeface="Verdana" pitchFamily="34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Tính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được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số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đo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của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góc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có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đỉnh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nằm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bên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trong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đường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tròn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và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bên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ngoài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đường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tròn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.</a:t>
              </a: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" name="Text Box 55"/>
            <p:cNvSpPr txBox="1">
              <a:spLocks noChangeArrowheads="1"/>
            </p:cNvSpPr>
            <p:nvPr/>
          </p:nvSpPr>
          <p:spPr bwMode="gray">
            <a:xfrm>
              <a:off x="1376" y="2006"/>
              <a:ext cx="224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800" b="1">
                  <a:solidFill>
                    <a:schemeClr val="hlink"/>
                  </a:solidFill>
                  <a:latin typeface="Verdana" pitchFamily="34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2</a:t>
              </a:r>
            </a:p>
          </p:txBody>
        </p:sp>
      </p:grpSp>
      <p:grpSp>
        <p:nvGrpSpPr>
          <p:cNvPr id="39" name="Group 56"/>
          <p:cNvGrpSpPr>
            <a:grpSpLocks/>
          </p:cNvGrpSpPr>
          <p:nvPr/>
        </p:nvGrpSpPr>
        <p:grpSpPr bwMode="auto">
          <a:xfrm>
            <a:off x="214745" y="2960647"/>
            <a:ext cx="8791882" cy="902493"/>
            <a:chOff x="1296" y="1824"/>
            <a:chExt cx="3012" cy="758"/>
          </a:xfrm>
        </p:grpSpPr>
        <p:sp>
          <p:nvSpPr>
            <p:cNvPr id="40" name="AutoShape 57"/>
            <p:cNvSpPr>
              <a:spLocks noChangeArrowheads="1"/>
            </p:cNvSpPr>
            <p:nvPr/>
          </p:nvSpPr>
          <p:spPr bwMode="gray">
            <a:xfrm>
              <a:off x="1536" y="1899"/>
              <a:ext cx="2736" cy="68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6E815B"/>
                </a:gs>
                <a:gs pos="50000">
                  <a:srgbClr val="6E815B">
                    <a:gamma/>
                    <a:tint val="21176"/>
                    <a:invGamma/>
                  </a:srgbClr>
                </a:gs>
                <a:gs pos="100000">
                  <a:srgbClr val="6E815B"/>
                </a:gs>
              </a:gsLst>
              <a:lin ang="5400000" scaled="1"/>
            </a:gradFill>
            <a:ln w="12700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99190" dir="2388334" algn="ctr" rotWithShape="0">
                      <a:srgbClr val="333333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1" name="AutoShape 58"/>
            <p:cNvSpPr>
              <a:spLocks noChangeArrowheads="1"/>
            </p:cNvSpPr>
            <p:nvPr/>
          </p:nvSpPr>
          <p:spPr bwMode="gray">
            <a:xfrm>
              <a:off x="1296" y="1824"/>
              <a:ext cx="408" cy="758"/>
            </a:xfrm>
            <a:prstGeom prst="diamond">
              <a:avLst/>
            </a:prstGeom>
            <a:solidFill>
              <a:srgbClr val="6E815B"/>
            </a:solidFill>
            <a:ln w="25400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63500" dir="2212194" algn="ctr" rotWithShape="0">
                      <a:srgbClr val="333333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42" name="Text Box 59"/>
            <p:cNvSpPr txBox="1">
              <a:spLocks noChangeArrowheads="1"/>
            </p:cNvSpPr>
            <p:nvPr/>
          </p:nvSpPr>
          <p:spPr bwMode="gray">
            <a:xfrm>
              <a:off x="1703" y="2009"/>
              <a:ext cx="2605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chemeClr val="hlink"/>
                  </a:solidFill>
                  <a:latin typeface="Verdana" pitchFamily="34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Rèn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kỹ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năng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vẽ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hình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gồm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tất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cả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các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góc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của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đường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tròn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.</a:t>
              </a: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" name="Text Box 60"/>
            <p:cNvSpPr txBox="1">
              <a:spLocks noChangeArrowheads="1"/>
            </p:cNvSpPr>
            <p:nvPr/>
          </p:nvSpPr>
          <p:spPr bwMode="gray">
            <a:xfrm>
              <a:off x="1392" y="2009"/>
              <a:ext cx="224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800" b="1">
                  <a:solidFill>
                    <a:schemeClr val="hlink"/>
                  </a:solidFill>
                  <a:latin typeface="Verdana" pitchFamily="34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3</a:t>
              </a:r>
            </a:p>
          </p:txBody>
        </p:sp>
      </p:grpSp>
      <p:grpSp>
        <p:nvGrpSpPr>
          <p:cNvPr id="44" name="Group 61"/>
          <p:cNvGrpSpPr>
            <a:grpSpLocks/>
          </p:cNvGrpSpPr>
          <p:nvPr/>
        </p:nvGrpSpPr>
        <p:grpSpPr bwMode="auto">
          <a:xfrm>
            <a:off x="294120" y="4083629"/>
            <a:ext cx="8607425" cy="975640"/>
            <a:chOff x="1296" y="1824"/>
            <a:chExt cx="2976" cy="503"/>
          </a:xfrm>
        </p:grpSpPr>
        <p:sp>
          <p:nvSpPr>
            <p:cNvPr id="45" name="AutoShape 62"/>
            <p:cNvSpPr>
              <a:spLocks noChangeArrowheads="1"/>
            </p:cNvSpPr>
            <p:nvPr/>
          </p:nvSpPr>
          <p:spPr bwMode="gray">
            <a:xfrm>
              <a:off x="1536" y="1899"/>
              <a:ext cx="2736" cy="37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0A8B0"/>
                </a:gs>
                <a:gs pos="50000">
                  <a:srgbClr val="90A8B0">
                    <a:gamma/>
                    <a:tint val="21176"/>
                    <a:invGamma/>
                  </a:srgbClr>
                </a:gs>
                <a:gs pos="100000">
                  <a:srgbClr val="90A8B0"/>
                </a:gs>
              </a:gsLst>
              <a:lin ang="5400000" scaled="1"/>
            </a:gradFill>
            <a:ln w="12700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99190" dir="2388334" algn="ctr" rotWithShape="0">
                      <a:srgbClr val="333333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6" name="AutoShape 63"/>
            <p:cNvSpPr>
              <a:spLocks noChangeArrowheads="1"/>
            </p:cNvSpPr>
            <p:nvPr/>
          </p:nvSpPr>
          <p:spPr bwMode="gray">
            <a:xfrm>
              <a:off x="1296" y="1824"/>
              <a:ext cx="384" cy="432"/>
            </a:xfrm>
            <a:prstGeom prst="diamond">
              <a:avLst/>
            </a:prstGeom>
            <a:solidFill>
              <a:srgbClr val="90A8B0"/>
            </a:solidFill>
            <a:ln w="25400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63500" dir="2212194" algn="ctr" rotWithShape="0">
                      <a:srgbClr val="333333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47" name="Text Box 64"/>
            <p:cNvSpPr txBox="1">
              <a:spLocks noChangeArrowheads="1"/>
            </p:cNvSpPr>
            <p:nvPr/>
          </p:nvSpPr>
          <p:spPr bwMode="gray">
            <a:xfrm>
              <a:off x="1673" y="1899"/>
              <a:ext cx="2592" cy="4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chemeClr val="hlink"/>
                  </a:solidFill>
                  <a:latin typeface="Verdana" pitchFamily="34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Nhận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biết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các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góc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đã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học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vào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trong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bài</a:t>
              </a:r>
              <a:r>
                <a:rPr kumimoji="0" lang="en-US" sz="2400" b="1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sz="2400" b="1" i="0" u="none" strike="noStrike" kern="0" cap="none" spc="0" normalizeH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tập</a:t>
              </a:r>
              <a:r>
                <a:rPr lang="en-US" sz="2400" kern="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2400" kern="0" dirty="0" err="1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để</a:t>
              </a:r>
              <a:r>
                <a:rPr lang="en-US" sz="2400" kern="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0" dirty="0" err="1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giải</a:t>
              </a:r>
              <a:r>
                <a:rPr lang="en-US" sz="2400" kern="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0" dirty="0" err="1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quyết</a:t>
              </a:r>
              <a:r>
                <a:rPr lang="en-US" sz="2400" kern="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0" dirty="0" err="1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một</a:t>
              </a:r>
              <a:r>
                <a:rPr lang="en-US" sz="2400" kern="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0" dirty="0" err="1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bài</a:t>
              </a:r>
              <a:r>
                <a:rPr lang="en-US" sz="2400" kern="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0" dirty="0" err="1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tập</a:t>
              </a:r>
              <a:r>
                <a:rPr lang="en-US" sz="2400" kern="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0" dirty="0" err="1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cụ</a:t>
              </a:r>
              <a:r>
                <a:rPr lang="en-US" sz="2400" kern="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kern="0" dirty="0" err="1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thể</a:t>
              </a:r>
              <a:r>
                <a:rPr lang="en-US" sz="2400" kern="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" name="Text Box 65"/>
            <p:cNvSpPr txBox="1">
              <a:spLocks noChangeArrowheads="1"/>
            </p:cNvSpPr>
            <p:nvPr/>
          </p:nvSpPr>
          <p:spPr bwMode="gray">
            <a:xfrm>
              <a:off x="1368" y="1892"/>
              <a:ext cx="224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800" b="1">
                  <a:solidFill>
                    <a:schemeClr val="hlink"/>
                  </a:solidFill>
                  <a:latin typeface="Verdana" pitchFamily="34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525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5-Point Star 3"/>
          <p:cNvSpPr/>
          <p:nvPr/>
        </p:nvSpPr>
        <p:spPr>
          <a:xfrm>
            <a:off x="914400" y="8191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Định</a:t>
            </a:r>
            <a:r>
              <a:rPr lang="en-US" sz="1000" dirty="0">
                <a:solidFill>
                  <a:srgbClr val="0070C0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rgbClr val="0070C0"/>
                </a:solidFill>
              </a:rPr>
              <a:t>An</a:t>
            </a:r>
          </a:p>
        </p:txBody>
      </p:sp>
      <p:sp>
        <p:nvSpPr>
          <p:cNvPr id="33" name="Rectangle 32"/>
          <p:cNvSpPr/>
          <p:nvPr/>
        </p:nvSpPr>
        <p:spPr>
          <a:xfrm>
            <a:off x="2931354" y="0"/>
            <a:ext cx="3655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GỌI TÊN AI?</a:t>
            </a:r>
            <a:endParaRPr lang="en-US" sz="5400" b="1" dirty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4F81BD">
                  <a:satMod val="200000"/>
                  <a:tint val="3000"/>
                </a:srgbClr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</a:endParaRPr>
          </a:p>
        </p:txBody>
      </p:sp>
      <p:sp>
        <p:nvSpPr>
          <p:cNvPr id="34" name="5-Point Star 33"/>
          <p:cNvSpPr/>
          <p:nvPr/>
        </p:nvSpPr>
        <p:spPr>
          <a:xfrm>
            <a:off x="1981200" y="8191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1000" dirty="0">
                <a:solidFill>
                  <a:srgbClr val="0070C0"/>
                </a:solidFill>
              </a:rPr>
              <a:t>Kim </a:t>
            </a:r>
          </a:p>
          <a:p>
            <a:pPr algn="ctr"/>
            <a:r>
              <a:rPr lang="en-US" sz="1000" dirty="0" err="1">
                <a:solidFill>
                  <a:srgbClr val="0070C0"/>
                </a:solidFill>
              </a:rPr>
              <a:t>Anh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35" name="5-Point Star 34"/>
          <p:cNvSpPr/>
          <p:nvPr/>
        </p:nvSpPr>
        <p:spPr>
          <a:xfrm>
            <a:off x="3048000" y="8191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900" dirty="0" err="1">
                <a:solidFill>
                  <a:srgbClr val="0070C0"/>
                </a:solidFill>
              </a:rPr>
              <a:t>Quốc</a:t>
            </a:r>
            <a:endParaRPr lang="en-US" sz="900" dirty="0">
              <a:solidFill>
                <a:srgbClr val="0070C0"/>
              </a:solidFill>
            </a:endParaRPr>
          </a:p>
          <a:p>
            <a:pPr algn="ctr"/>
            <a:r>
              <a:rPr lang="en-US" sz="900" dirty="0" err="1">
                <a:solidFill>
                  <a:srgbClr val="0070C0"/>
                </a:solidFill>
              </a:rPr>
              <a:t>Bảo</a:t>
            </a:r>
            <a:endParaRPr lang="en-US" sz="900" dirty="0">
              <a:solidFill>
                <a:srgbClr val="0070C0"/>
              </a:solidFill>
            </a:endParaRPr>
          </a:p>
        </p:txBody>
      </p:sp>
      <p:sp>
        <p:nvSpPr>
          <p:cNvPr id="36" name="5-Point Star 35"/>
          <p:cNvSpPr/>
          <p:nvPr/>
        </p:nvSpPr>
        <p:spPr>
          <a:xfrm>
            <a:off x="4114800" y="8191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Ngọc</a:t>
            </a:r>
            <a:endParaRPr lang="en-US" sz="1000" dirty="0">
              <a:solidFill>
                <a:srgbClr val="0070C0"/>
              </a:solidFill>
            </a:endParaRPr>
          </a:p>
          <a:p>
            <a:pPr algn="ctr"/>
            <a:r>
              <a:rPr lang="en-US" sz="1000" dirty="0" err="1">
                <a:solidFill>
                  <a:srgbClr val="0070C0"/>
                </a:solidFill>
              </a:rPr>
              <a:t>Diễm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39" name="5-Point Star 38"/>
          <p:cNvSpPr/>
          <p:nvPr/>
        </p:nvSpPr>
        <p:spPr>
          <a:xfrm>
            <a:off x="5181600" y="8191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Mỹ</a:t>
            </a:r>
            <a:endParaRPr lang="en-US" sz="1000" dirty="0">
              <a:solidFill>
                <a:srgbClr val="0070C0"/>
              </a:solidFill>
            </a:endParaRPr>
          </a:p>
          <a:p>
            <a:pPr algn="ctr"/>
            <a:r>
              <a:rPr lang="en-US" sz="1000" dirty="0" err="1">
                <a:solidFill>
                  <a:srgbClr val="0070C0"/>
                </a:solidFill>
              </a:rPr>
              <a:t>Duyên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40" name="5-Point Star 39"/>
          <p:cNvSpPr/>
          <p:nvPr/>
        </p:nvSpPr>
        <p:spPr>
          <a:xfrm>
            <a:off x="6248400" y="8191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Quốc</a:t>
            </a:r>
            <a:endParaRPr lang="en-US" sz="1000" dirty="0">
              <a:solidFill>
                <a:srgbClr val="0070C0"/>
              </a:solidFill>
            </a:endParaRPr>
          </a:p>
          <a:p>
            <a:pPr algn="ctr"/>
            <a:r>
              <a:rPr lang="en-US" sz="1000" dirty="0" err="1">
                <a:solidFill>
                  <a:srgbClr val="0070C0"/>
                </a:solidFill>
              </a:rPr>
              <a:t>Định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41" name="5-Point Star 40"/>
          <p:cNvSpPr/>
          <p:nvPr/>
        </p:nvSpPr>
        <p:spPr>
          <a:xfrm>
            <a:off x="7315200" y="8191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Ngọc</a:t>
            </a:r>
            <a:endParaRPr lang="en-US" sz="1000" dirty="0">
              <a:solidFill>
                <a:srgbClr val="0070C0"/>
              </a:solidFill>
            </a:endParaRPr>
          </a:p>
          <a:p>
            <a:pPr algn="ctr"/>
            <a:r>
              <a:rPr lang="en-US" sz="1000" dirty="0" err="1">
                <a:solidFill>
                  <a:srgbClr val="0070C0"/>
                </a:solidFill>
              </a:rPr>
              <a:t>Hiền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42" name="5-Point Star 41"/>
          <p:cNvSpPr/>
          <p:nvPr/>
        </p:nvSpPr>
        <p:spPr>
          <a:xfrm>
            <a:off x="914400" y="18097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Anh</a:t>
            </a:r>
            <a:r>
              <a:rPr lang="en-US" sz="1000" dirty="0">
                <a:solidFill>
                  <a:srgbClr val="0070C0"/>
                </a:solidFill>
              </a:rPr>
              <a:t> </a:t>
            </a:r>
          </a:p>
          <a:p>
            <a:pPr algn="ctr"/>
            <a:r>
              <a:rPr lang="en-US" sz="1000" dirty="0" err="1">
                <a:solidFill>
                  <a:srgbClr val="0070C0"/>
                </a:solidFill>
              </a:rPr>
              <a:t>Kiệt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43" name="5-Point Star 42">
            <a:hlinkClick r:id="rId2" action="ppaction://hlinkpres?slideindex=1&amp;slidetitle="/>
          </p:cNvPr>
          <p:cNvSpPr/>
          <p:nvPr/>
        </p:nvSpPr>
        <p:spPr>
          <a:xfrm>
            <a:off x="1981200" y="18097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900" dirty="0" err="1">
                <a:solidFill>
                  <a:srgbClr val="0070C0"/>
                </a:solidFill>
              </a:rPr>
              <a:t>Nguyễn</a:t>
            </a:r>
            <a:endParaRPr lang="en-US" sz="900" dirty="0">
              <a:solidFill>
                <a:srgbClr val="0070C0"/>
              </a:solidFill>
            </a:endParaRPr>
          </a:p>
          <a:p>
            <a:pPr algn="ctr"/>
            <a:r>
              <a:rPr lang="en-US" sz="900" dirty="0" err="1">
                <a:solidFill>
                  <a:srgbClr val="0070C0"/>
                </a:solidFill>
              </a:rPr>
              <a:t>Thư</a:t>
            </a:r>
            <a:endParaRPr lang="en-US" sz="900" dirty="0">
              <a:solidFill>
                <a:srgbClr val="0070C0"/>
              </a:solidFill>
            </a:endParaRPr>
          </a:p>
        </p:txBody>
      </p:sp>
      <p:sp>
        <p:nvSpPr>
          <p:cNvPr id="44" name="5-Point Star 43"/>
          <p:cNvSpPr/>
          <p:nvPr/>
        </p:nvSpPr>
        <p:spPr>
          <a:xfrm>
            <a:off x="3048000" y="18097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Ph</a:t>
            </a:r>
            <a:endParaRPr lang="en-US" sz="1000" dirty="0">
              <a:solidFill>
                <a:srgbClr val="0070C0"/>
              </a:solidFill>
            </a:endParaRPr>
          </a:p>
          <a:p>
            <a:pPr algn="ctr"/>
            <a:r>
              <a:rPr lang="en-US" sz="1000" dirty="0" err="1">
                <a:solidFill>
                  <a:srgbClr val="0070C0"/>
                </a:solidFill>
              </a:rPr>
              <a:t>Linh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45" name="5-Point Star 44"/>
          <p:cNvSpPr/>
          <p:nvPr/>
        </p:nvSpPr>
        <p:spPr>
          <a:xfrm>
            <a:off x="4114800" y="18097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Ngọc</a:t>
            </a:r>
            <a:endParaRPr lang="en-US" sz="1000" dirty="0">
              <a:solidFill>
                <a:srgbClr val="0070C0"/>
              </a:solidFill>
            </a:endParaRPr>
          </a:p>
          <a:p>
            <a:pPr algn="ctr"/>
            <a:r>
              <a:rPr lang="en-US" sz="1000" dirty="0" err="1">
                <a:solidFill>
                  <a:srgbClr val="0070C0"/>
                </a:solidFill>
              </a:rPr>
              <a:t>LInh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46" name="5-Point Star 45"/>
          <p:cNvSpPr/>
          <p:nvPr/>
        </p:nvSpPr>
        <p:spPr>
          <a:xfrm>
            <a:off x="5181600" y="18097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Thanh</a:t>
            </a:r>
            <a:endParaRPr lang="en-US" sz="1000" dirty="0">
              <a:solidFill>
                <a:srgbClr val="0070C0"/>
              </a:solidFill>
            </a:endParaRPr>
          </a:p>
          <a:p>
            <a:pPr algn="ctr"/>
            <a:r>
              <a:rPr lang="en-US" sz="1000" dirty="0" err="1">
                <a:solidFill>
                  <a:srgbClr val="0070C0"/>
                </a:solidFill>
              </a:rPr>
              <a:t>Lợi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47" name="5-Point Star 46"/>
          <p:cNvSpPr/>
          <p:nvPr/>
        </p:nvSpPr>
        <p:spPr>
          <a:xfrm>
            <a:off x="6248400" y="18097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900" dirty="0" err="1">
                <a:solidFill>
                  <a:srgbClr val="0070C0"/>
                </a:solidFill>
              </a:rPr>
              <a:t>Đạt</a:t>
            </a:r>
            <a:endParaRPr lang="en-US" sz="900" dirty="0">
              <a:solidFill>
                <a:srgbClr val="0070C0"/>
              </a:solidFill>
            </a:endParaRPr>
          </a:p>
          <a:p>
            <a:pPr algn="ctr"/>
            <a:r>
              <a:rPr lang="en-US" sz="900" dirty="0" err="1">
                <a:solidFill>
                  <a:srgbClr val="0070C0"/>
                </a:solidFill>
              </a:rPr>
              <a:t>Nguyên</a:t>
            </a:r>
            <a:endParaRPr lang="en-US" sz="900" dirty="0">
              <a:solidFill>
                <a:srgbClr val="0070C0"/>
              </a:solidFill>
            </a:endParaRPr>
          </a:p>
        </p:txBody>
      </p:sp>
      <p:sp>
        <p:nvSpPr>
          <p:cNvPr id="48" name="5-Point Star 47"/>
          <p:cNvSpPr/>
          <p:nvPr/>
        </p:nvSpPr>
        <p:spPr>
          <a:xfrm>
            <a:off x="7315200" y="18097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Yên</a:t>
            </a:r>
            <a:endParaRPr lang="en-US" sz="1000" dirty="0">
              <a:solidFill>
                <a:srgbClr val="0070C0"/>
              </a:solidFill>
            </a:endParaRPr>
          </a:p>
          <a:p>
            <a:pPr algn="ctr"/>
            <a:r>
              <a:rPr lang="en-US" sz="1000" dirty="0" err="1">
                <a:solidFill>
                  <a:srgbClr val="0070C0"/>
                </a:solidFill>
              </a:rPr>
              <a:t>Nhi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49" name="5-Point Star 48"/>
          <p:cNvSpPr/>
          <p:nvPr/>
        </p:nvSpPr>
        <p:spPr>
          <a:xfrm>
            <a:off x="914400" y="28003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Ái</a:t>
            </a:r>
            <a:endParaRPr lang="en-US" sz="1000" dirty="0">
              <a:solidFill>
                <a:srgbClr val="0070C0"/>
              </a:solidFill>
            </a:endParaRPr>
          </a:p>
          <a:p>
            <a:pPr algn="ctr"/>
            <a:r>
              <a:rPr lang="en-US" sz="1000" dirty="0" err="1">
                <a:solidFill>
                  <a:srgbClr val="0070C0"/>
                </a:solidFill>
              </a:rPr>
              <a:t>Nhi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50" name="5-Point Star 49"/>
          <p:cNvSpPr/>
          <p:nvPr/>
        </p:nvSpPr>
        <p:spPr>
          <a:xfrm>
            <a:off x="1981200" y="28003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Hữu</a:t>
            </a:r>
            <a:endParaRPr lang="en-US" sz="1000" dirty="0">
              <a:solidFill>
                <a:srgbClr val="0070C0"/>
              </a:solidFill>
            </a:endParaRPr>
          </a:p>
          <a:p>
            <a:pPr algn="ctr"/>
            <a:r>
              <a:rPr lang="en-US" sz="1000" dirty="0" err="1">
                <a:solidFill>
                  <a:srgbClr val="0070C0"/>
                </a:solidFill>
              </a:rPr>
              <a:t>Phát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51" name="5-Point Star 50"/>
          <p:cNvSpPr/>
          <p:nvPr/>
        </p:nvSpPr>
        <p:spPr>
          <a:xfrm>
            <a:off x="3048000" y="28003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Mỹ</a:t>
            </a:r>
            <a:endParaRPr lang="en-US" sz="1000" dirty="0">
              <a:solidFill>
                <a:srgbClr val="0070C0"/>
              </a:solidFill>
            </a:endParaRPr>
          </a:p>
          <a:p>
            <a:pPr algn="ctr"/>
            <a:r>
              <a:rPr lang="en-US" sz="1000" dirty="0" err="1">
                <a:solidFill>
                  <a:srgbClr val="0070C0"/>
                </a:solidFill>
              </a:rPr>
              <a:t>Phụng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52" name="5-Point Star 51"/>
          <p:cNvSpPr/>
          <p:nvPr/>
        </p:nvSpPr>
        <p:spPr>
          <a:xfrm>
            <a:off x="4114800" y="28003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Quang</a:t>
            </a:r>
            <a:endParaRPr lang="en-US" sz="1000" dirty="0">
              <a:solidFill>
                <a:srgbClr val="0070C0"/>
              </a:solidFill>
            </a:endParaRPr>
          </a:p>
          <a:p>
            <a:pPr algn="ctr"/>
            <a:r>
              <a:rPr lang="en-US" sz="1000" dirty="0">
                <a:solidFill>
                  <a:srgbClr val="0070C0"/>
                </a:solidFill>
              </a:rPr>
              <a:t>San</a:t>
            </a:r>
          </a:p>
        </p:txBody>
      </p:sp>
      <p:sp>
        <p:nvSpPr>
          <p:cNvPr id="53" name="5-Point Star 52">
            <a:hlinkClick r:id="rId3" action="ppaction://hlinkpres?slideindex=1&amp;slidetitle="/>
          </p:cNvPr>
          <p:cNvSpPr/>
          <p:nvPr/>
        </p:nvSpPr>
        <p:spPr>
          <a:xfrm>
            <a:off x="5181600" y="28003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Công</a:t>
            </a:r>
            <a:r>
              <a:rPr lang="en-US" sz="1000" dirty="0">
                <a:solidFill>
                  <a:srgbClr val="0070C0"/>
                </a:solidFill>
              </a:rPr>
              <a:t> </a:t>
            </a:r>
          </a:p>
          <a:p>
            <a:pPr algn="ctr"/>
            <a:r>
              <a:rPr lang="en-US" sz="1000" dirty="0" err="1">
                <a:solidFill>
                  <a:srgbClr val="0070C0"/>
                </a:solidFill>
              </a:rPr>
              <a:t>Sơn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54" name="5-Point Star 53"/>
          <p:cNvSpPr/>
          <p:nvPr/>
        </p:nvSpPr>
        <p:spPr>
          <a:xfrm>
            <a:off x="6248400" y="28003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Quốc</a:t>
            </a:r>
            <a:endParaRPr lang="en-US" sz="1000" dirty="0">
              <a:solidFill>
                <a:srgbClr val="0070C0"/>
              </a:solidFill>
            </a:endParaRPr>
          </a:p>
          <a:p>
            <a:pPr algn="ctr"/>
            <a:r>
              <a:rPr lang="en-US" sz="1000" dirty="0" err="1">
                <a:solidFill>
                  <a:srgbClr val="0070C0"/>
                </a:solidFill>
              </a:rPr>
              <a:t>Thái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55" name="5-Point Star 54"/>
          <p:cNvSpPr/>
          <p:nvPr/>
        </p:nvSpPr>
        <p:spPr>
          <a:xfrm>
            <a:off x="7315200" y="28003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Đông</a:t>
            </a:r>
            <a:endParaRPr lang="en-US" sz="1000" dirty="0">
              <a:solidFill>
                <a:srgbClr val="0070C0"/>
              </a:solidFill>
            </a:endParaRPr>
          </a:p>
          <a:p>
            <a:pPr algn="ctr"/>
            <a:r>
              <a:rPr lang="en-US" sz="1000" dirty="0" err="1">
                <a:solidFill>
                  <a:srgbClr val="0070C0"/>
                </a:solidFill>
              </a:rPr>
              <a:t>Thế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56" name="5-Point Star 55"/>
          <p:cNvSpPr/>
          <p:nvPr/>
        </p:nvSpPr>
        <p:spPr>
          <a:xfrm>
            <a:off x="914400" y="37909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Duy</a:t>
            </a:r>
            <a:endParaRPr lang="en-US" sz="1000" dirty="0">
              <a:solidFill>
                <a:srgbClr val="0070C0"/>
              </a:solidFill>
            </a:endParaRPr>
          </a:p>
          <a:p>
            <a:pPr algn="ctr"/>
            <a:r>
              <a:rPr lang="en-US" sz="1000" dirty="0" err="1">
                <a:solidFill>
                  <a:srgbClr val="0070C0"/>
                </a:solidFill>
              </a:rPr>
              <a:t>Thịnh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57" name="5-Point Star 56"/>
          <p:cNvSpPr/>
          <p:nvPr/>
        </p:nvSpPr>
        <p:spPr>
          <a:xfrm>
            <a:off x="1981200" y="37909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Võ</a:t>
            </a:r>
            <a:endParaRPr lang="en-US" sz="1000" dirty="0">
              <a:solidFill>
                <a:srgbClr val="0070C0"/>
              </a:solidFill>
            </a:endParaRPr>
          </a:p>
          <a:p>
            <a:pPr algn="ctr"/>
            <a:r>
              <a:rPr lang="en-US" sz="1000" dirty="0" err="1">
                <a:solidFill>
                  <a:srgbClr val="0070C0"/>
                </a:solidFill>
              </a:rPr>
              <a:t>Thư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58" name="5-Point Star 57"/>
          <p:cNvSpPr/>
          <p:nvPr/>
        </p:nvSpPr>
        <p:spPr>
          <a:xfrm>
            <a:off x="3048000" y="37909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Mỹ</a:t>
            </a:r>
            <a:r>
              <a:rPr lang="en-US" sz="1000" dirty="0">
                <a:solidFill>
                  <a:srgbClr val="0070C0"/>
                </a:solidFill>
              </a:rPr>
              <a:t> </a:t>
            </a:r>
            <a:r>
              <a:rPr lang="en-US" sz="1000" dirty="0" err="1">
                <a:solidFill>
                  <a:srgbClr val="0070C0"/>
                </a:solidFill>
              </a:rPr>
              <a:t>Tiên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59" name="5-Point Star 58"/>
          <p:cNvSpPr/>
          <p:nvPr/>
        </p:nvSpPr>
        <p:spPr>
          <a:xfrm>
            <a:off x="4114800" y="37909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1000" dirty="0">
                <a:solidFill>
                  <a:srgbClr val="0070C0"/>
                </a:solidFill>
              </a:rPr>
              <a:t>Minh</a:t>
            </a:r>
          </a:p>
          <a:p>
            <a:pPr algn="ctr"/>
            <a:r>
              <a:rPr lang="en-US" sz="1000" dirty="0" err="1">
                <a:solidFill>
                  <a:srgbClr val="0070C0"/>
                </a:solidFill>
              </a:rPr>
              <a:t>Tiến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60" name="5-Point Star 59"/>
          <p:cNvSpPr/>
          <p:nvPr/>
        </p:nvSpPr>
        <p:spPr>
          <a:xfrm>
            <a:off x="5181600" y="37909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1000" dirty="0" err="1">
                <a:solidFill>
                  <a:srgbClr val="00B050"/>
                </a:solidFill>
              </a:rPr>
              <a:t>Lý</a:t>
            </a:r>
            <a:r>
              <a:rPr lang="en-US" sz="1000" dirty="0">
                <a:solidFill>
                  <a:srgbClr val="00B050"/>
                </a:solidFill>
              </a:rPr>
              <a:t> </a:t>
            </a:r>
          </a:p>
          <a:p>
            <a:pPr algn="ctr"/>
            <a:r>
              <a:rPr lang="en-US" sz="1000" dirty="0" err="1">
                <a:solidFill>
                  <a:srgbClr val="00B050"/>
                </a:solidFill>
              </a:rPr>
              <a:t>Tính</a:t>
            </a:r>
            <a:endParaRPr lang="en-US" sz="1000" dirty="0">
              <a:solidFill>
                <a:srgbClr val="00B050"/>
              </a:solidFill>
            </a:endParaRPr>
          </a:p>
        </p:txBody>
      </p:sp>
      <p:sp>
        <p:nvSpPr>
          <p:cNvPr id="61" name="5-Point Star 60"/>
          <p:cNvSpPr/>
          <p:nvPr/>
        </p:nvSpPr>
        <p:spPr>
          <a:xfrm>
            <a:off x="6248400" y="37909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Huyền</a:t>
            </a:r>
            <a:endParaRPr lang="en-US" sz="1000" dirty="0">
              <a:solidFill>
                <a:srgbClr val="0070C0"/>
              </a:solidFill>
            </a:endParaRPr>
          </a:p>
          <a:p>
            <a:pPr algn="ctr"/>
            <a:r>
              <a:rPr lang="en-US" sz="1000" dirty="0" err="1">
                <a:solidFill>
                  <a:srgbClr val="0070C0"/>
                </a:solidFill>
              </a:rPr>
              <a:t>Trâm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62" name="5-Point Star 61"/>
          <p:cNvSpPr/>
          <p:nvPr/>
        </p:nvSpPr>
        <p:spPr>
          <a:xfrm>
            <a:off x="7315200" y="3790950"/>
            <a:ext cx="990600" cy="990600"/>
          </a:xfrm>
          <a:prstGeom prst="star5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900" dirty="0" err="1">
                <a:solidFill>
                  <a:srgbClr val="0070C0"/>
                </a:solidFill>
              </a:rPr>
              <a:t>Đan</a:t>
            </a:r>
            <a:endParaRPr lang="en-US" sz="900" dirty="0">
              <a:solidFill>
                <a:srgbClr val="0070C0"/>
              </a:solidFill>
            </a:endParaRPr>
          </a:p>
          <a:p>
            <a:pPr algn="ctr"/>
            <a:r>
              <a:rPr lang="en-US" sz="900" dirty="0" err="1">
                <a:solidFill>
                  <a:srgbClr val="0070C0"/>
                </a:solidFill>
              </a:rPr>
              <a:t>Trường</a:t>
            </a:r>
            <a:endParaRPr lang="en-US" sz="9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059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00"/>
                            </p:stCondLst>
                            <p:childTnLst>
                              <p:par>
                                <p:cTn id="56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500"/>
                            </p:stCondLst>
                            <p:childTnLst>
                              <p:par>
                                <p:cTn id="6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500"/>
                            </p:stCondLst>
                            <p:childTnLst>
                              <p:par>
                                <p:cTn id="68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500"/>
                            </p:stCondLst>
                            <p:childTnLst>
                              <p:par>
                                <p:cTn id="74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500"/>
                            </p:stCondLst>
                            <p:childTnLst>
                              <p:par>
                                <p:cTn id="80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500"/>
                            </p:stCondLst>
                            <p:childTnLst>
                              <p:par>
                                <p:cTn id="86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2000" fill="hold"/>
                                        <p:tgtEl>
                                          <p:spTgt spid="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500"/>
                            </p:stCondLst>
                            <p:childTnLst>
                              <p:par>
                                <p:cTn id="89" presetID="21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"/>
                            </p:stCondLst>
                            <p:childTnLst>
                              <p:par>
                                <p:cTn id="105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1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17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000"/>
                            </p:stCondLst>
                            <p:childTnLst>
                              <p:par>
                                <p:cTn id="120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500"/>
                            </p:stCondLst>
                            <p:childTnLst>
                              <p:par>
                                <p:cTn id="123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0"/>
                            </p:stCondLst>
                            <p:childTnLst>
                              <p:par>
                                <p:cTn id="12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500"/>
                            </p:stCondLst>
                            <p:childTnLst>
                              <p:par>
                                <p:cTn id="129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6000"/>
                            </p:stCondLst>
                            <p:childTnLst>
                              <p:par>
                                <p:cTn id="132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6500"/>
                            </p:stCondLst>
                            <p:childTnLst>
                              <p:par>
                                <p:cTn id="135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7000"/>
                            </p:stCondLst>
                            <p:childTnLst>
                              <p:par>
                                <p:cTn id="138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500"/>
                            </p:stCondLst>
                            <p:childTnLst>
                              <p:par>
                                <p:cTn id="14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8500"/>
                            </p:stCondLst>
                            <p:childTnLst>
                              <p:par>
                                <p:cTn id="147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9000"/>
                            </p:stCondLst>
                            <p:childTnLst>
                              <p:par>
                                <p:cTn id="150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9500"/>
                            </p:stCondLst>
                            <p:childTnLst>
                              <p:par>
                                <p:cTn id="153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9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2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65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68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7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7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3" grpId="2" animBg="1"/>
      <p:bldP spid="43" grpId="3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80721" y="1417685"/>
            <a:ext cx="9011324" cy="3642688"/>
            <a:chOff x="1514" y="1446"/>
            <a:chExt cx="3670" cy="2106"/>
          </a:xfrm>
        </p:grpSpPr>
        <p:sp>
          <p:nvSpPr>
            <p:cNvPr id="4" name="Freeform 17"/>
            <p:cNvSpPr>
              <a:spLocks/>
            </p:cNvSpPr>
            <p:nvPr/>
          </p:nvSpPr>
          <p:spPr bwMode="gray">
            <a:xfrm>
              <a:off x="4817" y="1446"/>
              <a:ext cx="363" cy="533"/>
            </a:xfrm>
            <a:custGeom>
              <a:avLst/>
              <a:gdLst>
                <a:gd name="T0" fmla="*/ 308 w 308"/>
                <a:gd name="T1" fmla="*/ 120 h 444"/>
                <a:gd name="T2" fmla="*/ 0 w 308"/>
                <a:gd name="T3" fmla="*/ 444 h 444"/>
                <a:gd name="T4" fmla="*/ 0 w 308"/>
                <a:gd name="T5" fmla="*/ 286 h 444"/>
                <a:gd name="T6" fmla="*/ 308 w 308"/>
                <a:gd name="T7" fmla="*/ 0 h 444"/>
                <a:gd name="T8" fmla="*/ 308 w 308"/>
                <a:gd name="T9" fmla="*/ 12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444">
                  <a:moveTo>
                    <a:pt x="308" y="120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rgbClr val="00CC99">
                    <a:gamma/>
                    <a:shade val="46275"/>
                    <a:invGamma/>
                  </a:srgbClr>
                </a:gs>
                <a:gs pos="50000">
                  <a:srgbClr val="00CC99"/>
                </a:gs>
                <a:gs pos="100000">
                  <a:srgbClr val="00CC99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1D1D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gray">
            <a:xfrm>
              <a:off x="3078" y="1446"/>
              <a:ext cx="2106" cy="341"/>
            </a:xfrm>
            <a:custGeom>
              <a:avLst/>
              <a:gdLst>
                <a:gd name="T0" fmla="*/ 2055 w 1786"/>
                <a:gd name="T1" fmla="*/ 409 h 284"/>
                <a:gd name="T2" fmla="*/ 0 w 1786"/>
                <a:gd name="T3" fmla="*/ 409 h 284"/>
                <a:gd name="T4" fmla="*/ 620 w 1786"/>
                <a:gd name="T5" fmla="*/ 0 h 284"/>
                <a:gd name="T6" fmla="*/ 2483 w 1786"/>
                <a:gd name="T7" fmla="*/ 0 h 284"/>
                <a:gd name="T8" fmla="*/ 2055 w 1786"/>
                <a:gd name="T9" fmla="*/ 409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86" h="284">
                  <a:moveTo>
                    <a:pt x="1478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786" y="0"/>
                  </a:lnTo>
                  <a:lnTo>
                    <a:pt x="1478" y="284"/>
                  </a:lnTo>
                  <a:close/>
                </a:path>
              </a:pathLst>
            </a:custGeom>
            <a:solidFill>
              <a:srgbClr val="00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0808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kern="0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6" name="Freeform 19"/>
            <p:cNvSpPr>
              <a:spLocks/>
            </p:cNvSpPr>
            <p:nvPr/>
          </p:nvSpPr>
          <p:spPr bwMode="gray">
            <a:xfrm>
              <a:off x="4452" y="1970"/>
              <a:ext cx="363" cy="530"/>
            </a:xfrm>
            <a:custGeom>
              <a:avLst/>
              <a:gdLst>
                <a:gd name="T0" fmla="*/ 308 w 308"/>
                <a:gd name="T1" fmla="*/ 120 h 442"/>
                <a:gd name="T2" fmla="*/ 0 w 308"/>
                <a:gd name="T3" fmla="*/ 442 h 442"/>
                <a:gd name="T4" fmla="*/ 0 w 308"/>
                <a:gd name="T5" fmla="*/ 286 h 442"/>
                <a:gd name="T6" fmla="*/ 308 w 308"/>
                <a:gd name="T7" fmla="*/ 0 h 442"/>
                <a:gd name="T8" fmla="*/ 308 w 308"/>
                <a:gd name="T9" fmla="*/ 12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442">
                  <a:moveTo>
                    <a:pt x="308" y="120"/>
                  </a:moveTo>
                  <a:lnTo>
                    <a:pt x="0" y="442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rgbClr val="4173F1">
                    <a:gamma/>
                    <a:shade val="46275"/>
                    <a:invGamma/>
                  </a:srgbClr>
                </a:gs>
                <a:gs pos="50000">
                  <a:srgbClr val="4173F1"/>
                </a:gs>
                <a:gs pos="100000">
                  <a:srgbClr val="4173F1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1D1D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" name="Freeform 20"/>
            <p:cNvSpPr>
              <a:spLocks/>
            </p:cNvSpPr>
            <p:nvPr/>
          </p:nvSpPr>
          <p:spPr bwMode="gray">
            <a:xfrm>
              <a:off x="2555" y="1970"/>
              <a:ext cx="2264" cy="340"/>
            </a:xfrm>
            <a:custGeom>
              <a:avLst/>
              <a:gdLst>
                <a:gd name="T0" fmla="*/ 2242 w 1920"/>
                <a:gd name="T1" fmla="*/ 407 h 284"/>
                <a:gd name="T2" fmla="*/ 0 w 1920"/>
                <a:gd name="T3" fmla="*/ 407 h 284"/>
                <a:gd name="T4" fmla="*/ 620 w 1920"/>
                <a:gd name="T5" fmla="*/ 0 h 284"/>
                <a:gd name="T6" fmla="*/ 2670 w 1920"/>
                <a:gd name="T7" fmla="*/ 0 h 284"/>
                <a:gd name="T8" fmla="*/ 2242 w 1920"/>
                <a:gd name="T9" fmla="*/ 407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20" h="284">
                  <a:moveTo>
                    <a:pt x="161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920" y="0"/>
                  </a:lnTo>
                  <a:lnTo>
                    <a:pt x="1612" y="284"/>
                  </a:lnTo>
                  <a:close/>
                </a:path>
              </a:pathLst>
            </a:custGeom>
            <a:solidFill>
              <a:srgbClr val="4173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0808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kern="0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8" name="Freeform 21"/>
            <p:cNvSpPr>
              <a:spLocks/>
            </p:cNvSpPr>
            <p:nvPr/>
          </p:nvSpPr>
          <p:spPr bwMode="gray">
            <a:xfrm>
              <a:off x="4086" y="2494"/>
              <a:ext cx="361" cy="532"/>
            </a:xfrm>
            <a:custGeom>
              <a:avLst/>
              <a:gdLst>
                <a:gd name="T0" fmla="*/ 306 w 306"/>
                <a:gd name="T1" fmla="*/ 122 h 444"/>
                <a:gd name="T2" fmla="*/ 0 w 306"/>
                <a:gd name="T3" fmla="*/ 444 h 444"/>
                <a:gd name="T4" fmla="*/ 0 w 306"/>
                <a:gd name="T5" fmla="*/ 286 h 444"/>
                <a:gd name="T6" fmla="*/ 306 w 306"/>
                <a:gd name="T7" fmla="*/ 0 h 444"/>
                <a:gd name="T8" fmla="*/ 306 w 306"/>
                <a:gd name="T9" fmla="*/ 12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444">
                  <a:moveTo>
                    <a:pt x="306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6" y="0"/>
                  </a:lnTo>
                  <a:lnTo>
                    <a:pt x="306" y="122"/>
                  </a:lnTo>
                  <a:close/>
                </a:path>
              </a:pathLst>
            </a:custGeom>
            <a:gradFill rotWithShape="1">
              <a:gsLst>
                <a:gs pos="0">
                  <a:srgbClr val="A982CA">
                    <a:gamma/>
                    <a:shade val="46275"/>
                    <a:invGamma/>
                  </a:srgbClr>
                </a:gs>
                <a:gs pos="50000">
                  <a:srgbClr val="A982CA"/>
                </a:gs>
                <a:gs pos="100000">
                  <a:srgbClr val="A982CA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1D1D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gray">
            <a:xfrm>
              <a:off x="3722" y="3019"/>
              <a:ext cx="364" cy="533"/>
            </a:xfrm>
            <a:custGeom>
              <a:avLst/>
              <a:gdLst>
                <a:gd name="T0" fmla="*/ 308 w 308"/>
                <a:gd name="T1" fmla="*/ 122 h 444"/>
                <a:gd name="T2" fmla="*/ 0 w 308"/>
                <a:gd name="T3" fmla="*/ 444 h 444"/>
                <a:gd name="T4" fmla="*/ 0 w 308"/>
                <a:gd name="T5" fmla="*/ 286 h 444"/>
                <a:gd name="T6" fmla="*/ 308 w 308"/>
                <a:gd name="T7" fmla="*/ 0 h 444"/>
                <a:gd name="T8" fmla="*/ 308 w 308"/>
                <a:gd name="T9" fmla="*/ 12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gradFill rotWithShape="1">
              <a:gsLst>
                <a:gs pos="0">
                  <a:srgbClr val="0B3191">
                    <a:gamma/>
                    <a:shade val="46275"/>
                    <a:invGamma/>
                  </a:srgbClr>
                </a:gs>
                <a:gs pos="50000">
                  <a:srgbClr val="0B3191"/>
                </a:gs>
                <a:gs pos="100000">
                  <a:srgbClr val="0B3191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1D1D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" name="Freeform 23"/>
            <p:cNvSpPr>
              <a:spLocks/>
            </p:cNvSpPr>
            <p:nvPr/>
          </p:nvSpPr>
          <p:spPr bwMode="gray">
            <a:xfrm>
              <a:off x="1515" y="3022"/>
              <a:ext cx="2571" cy="340"/>
            </a:xfrm>
            <a:custGeom>
              <a:avLst/>
              <a:gdLst>
                <a:gd name="T0" fmla="*/ 2604 w 2180"/>
                <a:gd name="T1" fmla="*/ 407 h 284"/>
                <a:gd name="T2" fmla="*/ 0 w 2180"/>
                <a:gd name="T3" fmla="*/ 407 h 284"/>
                <a:gd name="T4" fmla="*/ 620 w 2180"/>
                <a:gd name="T5" fmla="*/ 0 h 284"/>
                <a:gd name="T6" fmla="*/ 3032 w 2180"/>
                <a:gd name="T7" fmla="*/ 0 h 284"/>
                <a:gd name="T8" fmla="*/ 2604 w 2180"/>
                <a:gd name="T9" fmla="*/ 407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solidFill>
              <a:srgbClr val="0B3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0808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kern="0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2" name="Rectangle 25"/>
            <p:cNvSpPr>
              <a:spLocks noChangeArrowheads="1"/>
            </p:cNvSpPr>
            <p:nvPr/>
          </p:nvSpPr>
          <p:spPr bwMode="gray">
            <a:xfrm>
              <a:off x="3082" y="1787"/>
              <a:ext cx="1743" cy="192"/>
            </a:xfrm>
            <a:prstGeom prst="rect">
              <a:avLst/>
            </a:prstGeom>
            <a:gradFill rotWithShape="1">
              <a:gsLst>
                <a:gs pos="0">
                  <a:srgbClr val="00CC99">
                    <a:gamma/>
                    <a:shade val="72549"/>
                    <a:invGamma/>
                  </a:srgbClr>
                </a:gs>
                <a:gs pos="50000">
                  <a:srgbClr val="00CC99"/>
                </a:gs>
                <a:gs pos="100000">
                  <a:srgbClr val="00CC99">
                    <a:gamma/>
                    <a:shade val="7254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400" b="1" kern="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HOẠT ĐỘNG MỞ ĐẦU</a:t>
              </a:r>
              <a:endParaRPr lang="en-US" sz="24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Rectangle 26"/>
            <p:cNvSpPr>
              <a:spLocks noChangeArrowheads="1"/>
            </p:cNvSpPr>
            <p:nvPr/>
          </p:nvSpPr>
          <p:spPr bwMode="gray">
            <a:xfrm>
              <a:off x="2547" y="2318"/>
              <a:ext cx="1900" cy="188"/>
            </a:xfrm>
            <a:prstGeom prst="rect">
              <a:avLst/>
            </a:prstGeom>
            <a:gradFill rotWithShape="1">
              <a:gsLst>
                <a:gs pos="0">
                  <a:srgbClr val="4173F1">
                    <a:gamma/>
                    <a:shade val="72549"/>
                    <a:invGamma/>
                  </a:srgbClr>
                </a:gs>
                <a:gs pos="50000">
                  <a:srgbClr val="4173F1"/>
                </a:gs>
                <a:gs pos="100000">
                  <a:srgbClr val="4173F1">
                    <a:gamma/>
                    <a:shade val="7254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400" b="1" kern="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HĐ HÌNH THÀNH KIẾN THỨC</a:t>
              </a:r>
              <a:endParaRPr lang="en-US" sz="24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Freeform 27"/>
            <p:cNvSpPr>
              <a:spLocks/>
            </p:cNvSpPr>
            <p:nvPr/>
          </p:nvSpPr>
          <p:spPr bwMode="gray">
            <a:xfrm>
              <a:off x="2036" y="2494"/>
              <a:ext cx="2415" cy="343"/>
            </a:xfrm>
            <a:custGeom>
              <a:avLst/>
              <a:gdLst>
                <a:gd name="T0" fmla="*/ 2422 w 2048"/>
                <a:gd name="T1" fmla="*/ 411 h 286"/>
                <a:gd name="T2" fmla="*/ 0 w 2048"/>
                <a:gd name="T3" fmla="*/ 411 h 286"/>
                <a:gd name="T4" fmla="*/ 620 w 2048"/>
                <a:gd name="T5" fmla="*/ 0 h 286"/>
                <a:gd name="T6" fmla="*/ 2848 w 2048"/>
                <a:gd name="T7" fmla="*/ 0 h 286"/>
                <a:gd name="T8" fmla="*/ 2422 w 2048"/>
                <a:gd name="T9" fmla="*/ 411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8" h="286">
                  <a:moveTo>
                    <a:pt x="1742" y="286"/>
                  </a:moveTo>
                  <a:lnTo>
                    <a:pt x="0" y="286"/>
                  </a:lnTo>
                  <a:lnTo>
                    <a:pt x="446" y="0"/>
                  </a:lnTo>
                  <a:lnTo>
                    <a:pt x="2048" y="0"/>
                  </a:lnTo>
                  <a:lnTo>
                    <a:pt x="1742" y="286"/>
                  </a:lnTo>
                  <a:close/>
                </a:path>
              </a:pathLst>
            </a:custGeom>
            <a:solidFill>
              <a:srgbClr val="A98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0808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kern="0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" name="Rectangle 28"/>
            <p:cNvSpPr>
              <a:spLocks noChangeArrowheads="1"/>
            </p:cNvSpPr>
            <p:nvPr/>
          </p:nvSpPr>
          <p:spPr bwMode="gray">
            <a:xfrm>
              <a:off x="2038" y="2836"/>
              <a:ext cx="2056" cy="188"/>
            </a:xfrm>
            <a:prstGeom prst="rect">
              <a:avLst/>
            </a:prstGeom>
            <a:gradFill rotWithShape="1">
              <a:gsLst>
                <a:gs pos="0">
                  <a:srgbClr val="A982CA">
                    <a:gamma/>
                    <a:shade val="72549"/>
                    <a:invGamma/>
                  </a:srgbClr>
                </a:gs>
                <a:gs pos="50000">
                  <a:srgbClr val="A982CA"/>
                </a:gs>
                <a:gs pos="100000">
                  <a:srgbClr val="A982CA">
                    <a:gamma/>
                    <a:shade val="7254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400" b="1" kern="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HOẠT ĐỘNG LUYỆN TẬP</a:t>
              </a:r>
              <a:endParaRPr lang="en-US" sz="24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Rectangle 29"/>
            <p:cNvSpPr>
              <a:spLocks noChangeArrowheads="1"/>
            </p:cNvSpPr>
            <p:nvPr/>
          </p:nvSpPr>
          <p:spPr bwMode="gray">
            <a:xfrm>
              <a:off x="1514" y="3363"/>
              <a:ext cx="2213" cy="187"/>
            </a:xfrm>
            <a:prstGeom prst="rect">
              <a:avLst/>
            </a:prstGeom>
            <a:gradFill rotWithShape="1">
              <a:gsLst>
                <a:gs pos="0">
                  <a:srgbClr val="0B3191">
                    <a:gamma/>
                    <a:shade val="72549"/>
                    <a:invGamma/>
                  </a:srgbClr>
                </a:gs>
                <a:gs pos="50000">
                  <a:srgbClr val="0B3191"/>
                </a:gs>
                <a:gs pos="100000">
                  <a:srgbClr val="0B3191">
                    <a:gamma/>
                    <a:shade val="7254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400" b="1" kern="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HOẠT ĐỘNG VẬN DỤNG, TÌM TÒI</a:t>
              </a:r>
              <a:endParaRPr lang="en-US" sz="24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7" name="Text Box 12"/>
          <p:cNvSpPr txBox="1">
            <a:spLocks noChangeArrowheads="1"/>
          </p:cNvSpPr>
          <p:nvPr/>
        </p:nvSpPr>
        <p:spPr bwMode="gray">
          <a:xfrm>
            <a:off x="132676" y="0"/>
            <a:ext cx="893512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accent1"/>
                </a:solidFill>
                <a:latin typeface="Verdana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u="sng" kern="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u="sng" kern="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45</a:t>
            </a:r>
            <a:r>
              <a:rPr lang="en-US" kern="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                       </a:t>
            </a:r>
            <a:r>
              <a:rPr lang="en-US" sz="40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LUYỆN TẬP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kern="0" dirty="0" smtClean="0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GÓC CÓ ĐỈNH NẰM BÊN TRONG ĐƯỜNG TRÒN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kern="0" dirty="0" smtClean="0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GÓC CÓ ĐỈNH NẰM BÊN NGOÀI ĐƯỜNG TRÒN</a:t>
            </a:r>
            <a:endParaRPr lang="en-US" kern="0" dirty="0">
              <a:solidFill>
                <a:srgbClr val="9933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227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067800" cy="1428750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Calibri"/>
                <a:cs typeface="Cambria"/>
              </a:rPr>
              <a:t/>
            </a:r>
            <a:b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Calibri"/>
                <a:cs typeface="Cambria"/>
              </a:rPr>
            </a:br>
            <a:r>
              <a:rPr kumimoji="0" lang="nl-NL" sz="2400" b="1" i="0" u="sng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Bài 39: 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Cho AB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và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CD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2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đường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kính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vuông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góc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đường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tròn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(O).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Trên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cung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nhỏ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BD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lấy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một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điểm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M.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Tiếp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tuyến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tại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M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cắt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tia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AB ở E,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đoạn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thẳng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CM </a:t>
            </a:r>
            <a:r>
              <a:rPr lang="en-US" sz="2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cắt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AB ở S.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Chứng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minh:  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ES = EM.</a:t>
            </a:r>
            <a: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Cambria"/>
              </a:rPr>
              <a:t/>
            </a:r>
            <a:b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Cambria"/>
              </a:rPr>
            </a:b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36719" y="1214004"/>
            <a:ext cx="2057400" cy="4875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ES = EM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Right Arrow 25"/>
          <p:cNvSpPr/>
          <p:nvPr/>
        </p:nvSpPr>
        <p:spPr>
          <a:xfrm rot="5400000">
            <a:off x="3680439" y="1656593"/>
            <a:ext cx="258041" cy="89839"/>
          </a:xfrm>
          <a:prstGeom prst="righ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2833256" y="1830533"/>
                <a:ext cx="2268681" cy="45720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0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∆ </m:t>
                      </m:r>
                      <m:r>
                        <a:rPr lang="en-US" sz="2400" b="1" i="0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𝐒𝐄𝐌</m:t>
                      </m:r>
                      <m:r>
                        <a:rPr lang="en-US" sz="2400" b="1" i="0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400" b="1" i="0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𝐜</m:t>
                      </m:r>
                      <m:r>
                        <a:rPr lang="en-US" sz="2400" b="1" i="0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â</m:t>
                      </m:r>
                      <m:r>
                        <a:rPr lang="en-US" sz="2400" b="1" i="0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𝐧</m:t>
                      </m:r>
                      <m:r>
                        <a:rPr lang="en-US" sz="2400" b="1" i="0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400" b="1" i="0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𝐭</m:t>
                      </m:r>
                      <m:r>
                        <a:rPr lang="en-US" sz="2400" b="1" i="0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ạ</m:t>
                      </m:r>
                      <m:r>
                        <a:rPr lang="en-US" sz="2400" b="1" i="0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𝐢</m:t>
                      </m:r>
                      <m:r>
                        <a:rPr lang="en-US" sz="2400" b="1" i="0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400" b="1" i="0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𝐄</m:t>
                      </m:r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3256" y="1830533"/>
                <a:ext cx="2268681" cy="457200"/>
              </a:xfrm>
              <a:prstGeom prst="rect">
                <a:avLst/>
              </a:prstGeom>
              <a:blipFill rotWithShape="1">
                <a:blip r:embed="rId4"/>
                <a:stretch>
                  <a:fillRect l="-1862" b="-11392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ight Arrow 28"/>
          <p:cNvSpPr/>
          <p:nvPr/>
        </p:nvSpPr>
        <p:spPr>
          <a:xfrm rot="5400000">
            <a:off x="3654353" y="2308729"/>
            <a:ext cx="296141" cy="96549"/>
          </a:xfrm>
          <a:prstGeom prst="righ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2814638" y="2531919"/>
                <a:ext cx="2057400" cy="45720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  <m:t>𝑴𝑺𝑬</m:t>
                        </m:r>
                      </m:e>
                    </m:acc>
                  </m:oMath>
                </a14:m>
                <a:r>
                  <a:rPr lang="en-US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  <m:t>𝑺𝑴𝑬</m:t>
                        </m:r>
                      </m:e>
                    </m:acc>
                  </m:oMath>
                </a14:m>
                <a:endParaRPr lang="en-US" sz="2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4638" y="2531919"/>
                <a:ext cx="2057400" cy="457200"/>
              </a:xfrm>
              <a:prstGeom prst="rect">
                <a:avLst/>
              </a:prstGeom>
              <a:blipFill rotWithShape="1">
                <a:blip r:embed="rId5"/>
                <a:stretch>
                  <a:fillRect t="-6329" b="-27848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39001">
            <a:off x="7433665" y="597138"/>
            <a:ext cx="17684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3436392"/>
              </p:ext>
            </p:extLst>
          </p:nvPr>
        </p:nvGraphicFramePr>
        <p:xfrm>
          <a:off x="3302000" y="251460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" name="Equation" r:id="rId7" imgW="914400" imgH="198720" progId="Equation.DSMT4">
                  <p:embed/>
                </p:oleObj>
              </mc:Choice>
              <mc:Fallback>
                <p:oleObj name="Equation" r:id="rId7" imgW="914400" imgH="19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02000" y="2514600"/>
                        <a:ext cx="914400" cy="198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6871757"/>
              </p:ext>
            </p:extLst>
          </p:nvPr>
        </p:nvGraphicFramePr>
        <p:xfrm>
          <a:off x="3302000" y="251460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" name="Equation" r:id="rId9" imgW="914400" imgH="198720" progId="Equation.DSMT4">
                  <p:embed/>
                </p:oleObj>
              </mc:Choice>
              <mc:Fallback>
                <p:oleObj name="Equation" r:id="rId9" imgW="914400" imgH="19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02000" y="2514600"/>
                        <a:ext cx="914400" cy="198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3422456"/>
              </p:ext>
            </p:extLst>
          </p:nvPr>
        </p:nvGraphicFramePr>
        <p:xfrm>
          <a:off x="2667000" y="3333750"/>
          <a:ext cx="3355975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" name="Equation" r:id="rId10" imgW="3276360" imgH="545760" progId="Equation.DSMT4">
                  <p:embed/>
                </p:oleObj>
              </mc:Choice>
              <mc:Fallback>
                <p:oleObj name="Equation" r:id="rId10" imgW="327636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67000" y="3333750"/>
                        <a:ext cx="3355975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332560"/>
              </p:ext>
            </p:extLst>
          </p:nvPr>
        </p:nvGraphicFramePr>
        <p:xfrm>
          <a:off x="2667000" y="3867150"/>
          <a:ext cx="37719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" name="Equation" r:id="rId12" imgW="3771720" imgH="545760" progId="Equation.DSMT4">
                  <p:embed/>
                </p:oleObj>
              </mc:Choice>
              <mc:Fallback>
                <p:oleObj name="Equation" r:id="rId12" imgW="377172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667000" y="3867150"/>
                        <a:ext cx="37719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3755975"/>
              </p:ext>
            </p:extLst>
          </p:nvPr>
        </p:nvGraphicFramePr>
        <p:xfrm>
          <a:off x="2680999" y="4400550"/>
          <a:ext cx="2146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" name="Equation" r:id="rId14" imgW="2145960" imgH="342720" progId="Equation.DSMT4">
                  <p:embed/>
                </p:oleObj>
              </mc:Choice>
              <mc:Fallback>
                <p:oleObj name="Equation" r:id="rId14" imgW="214596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680999" y="4400550"/>
                        <a:ext cx="21463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7197069"/>
              </p:ext>
            </p:extLst>
          </p:nvPr>
        </p:nvGraphicFramePr>
        <p:xfrm>
          <a:off x="2663537" y="4771159"/>
          <a:ext cx="4876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4" name="Equation" r:id="rId16" imgW="4876560" imgH="342720" progId="Equation.DSMT4">
                  <p:embed/>
                </p:oleObj>
              </mc:Choice>
              <mc:Fallback>
                <p:oleObj name="Equation" r:id="rId16" imgW="487656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663537" y="4771159"/>
                        <a:ext cx="48768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0" descr="Digit 180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445" y="4171950"/>
            <a:ext cx="1409700" cy="774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182"/>
          <p:cNvGrpSpPr>
            <a:grpSpLocks noChangeAspect="1"/>
          </p:cNvGrpSpPr>
          <p:nvPr/>
        </p:nvGrpSpPr>
        <p:grpSpPr bwMode="auto">
          <a:xfrm>
            <a:off x="-107950" y="1201738"/>
            <a:ext cx="2944669" cy="2543175"/>
            <a:chOff x="-68" y="757"/>
            <a:chExt cx="1914" cy="1602"/>
          </a:xfrm>
        </p:grpSpPr>
        <p:sp>
          <p:nvSpPr>
            <p:cNvPr id="11" name="AutoShape 181"/>
            <p:cNvSpPr>
              <a:spLocks noChangeAspect="1" noChangeArrowheads="1" noTextEdit="1"/>
            </p:cNvSpPr>
            <p:nvPr/>
          </p:nvSpPr>
          <p:spPr bwMode="auto">
            <a:xfrm>
              <a:off x="-68" y="757"/>
              <a:ext cx="1914" cy="1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2" name="Group 187"/>
            <p:cNvGrpSpPr>
              <a:grpSpLocks/>
            </p:cNvGrpSpPr>
            <p:nvPr/>
          </p:nvGrpSpPr>
          <p:grpSpPr bwMode="auto">
            <a:xfrm>
              <a:off x="662" y="1457"/>
              <a:ext cx="105" cy="105"/>
              <a:chOff x="662" y="1457"/>
              <a:chExt cx="105" cy="105"/>
            </a:xfrm>
          </p:grpSpPr>
          <p:sp>
            <p:nvSpPr>
              <p:cNvPr id="1049" name="Rectangle 183"/>
              <p:cNvSpPr>
                <a:spLocks noChangeArrowheads="1"/>
              </p:cNvSpPr>
              <p:nvPr/>
            </p:nvSpPr>
            <p:spPr bwMode="auto">
              <a:xfrm>
                <a:off x="662" y="1457"/>
                <a:ext cx="105" cy="105"/>
              </a:xfrm>
              <a:prstGeom prst="rect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0" name="Freeform 184"/>
              <p:cNvSpPr>
                <a:spLocks/>
              </p:cNvSpPr>
              <p:nvPr/>
            </p:nvSpPr>
            <p:spPr bwMode="auto">
              <a:xfrm>
                <a:off x="662" y="1457"/>
                <a:ext cx="104" cy="104"/>
              </a:xfrm>
              <a:custGeom>
                <a:avLst/>
                <a:gdLst>
                  <a:gd name="T0" fmla="*/ 2 w 104"/>
                  <a:gd name="T1" fmla="*/ 104 h 104"/>
                  <a:gd name="T2" fmla="*/ 0 w 104"/>
                  <a:gd name="T3" fmla="*/ 2 h 104"/>
                  <a:gd name="T4" fmla="*/ 102 w 104"/>
                  <a:gd name="T5" fmla="*/ 0 h 104"/>
                  <a:gd name="T6" fmla="*/ 104 w 104"/>
                  <a:gd name="T7" fmla="*/ 102 h 104"/>
                  <a:gd name="T8" fmla="*/ 2 w 104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04">
                    <a:moveTo>
                      <a:pt x="2" y="104"/>
                    </a:moveTo>
                    <a:lnTo>
                      <a:pt x="0" y="2"/>
                    </a:lnTo>
                    <a:lnTo>
                      <a:pt x="102" y="0"/>
                    </a:lnTo>
                    <a:lnTo>
                      <a:pt x="104" y="102"/>
                    </a:lnTo>
                    <a:lnTo>
                      <a:pt x="2" y="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1" name="Rectangle 185"/>
              <p:cNvSpPr>
                <a:spLocks noChangeArrowheads="1"/>
              </p:cNvSpPr>
              <p:nvPr/>
            </p:nvSpPr>
            <p:spPr bwMode="auto">
              <a:xfrm>
                <a:off x="662" y="1457"/>
                <a:ext cx="105" cy="105"/>
              </a:xfrm>
              <a:prstGeom prst="rect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2" name="Freeform 186"/>
              <p:cNvSpPr>
                <a:spLocks/>
              </p:cNvSpPr>
              <p:nvPr/>
            </p:nvSpPr>
            <p:spPr bwMode="auto">
              <a:xfrm>
                <a:off x="662" y="1457"/>
                <a:ext cx="104" cy="102"/>
              </a:xfrm>
              <a:custGeom>
                <a:avLst/>
                <a:gdLst>
                  <a:gd name="T0" fmla="*/ 0 w 104"/>
                  <a:gd name="T1" fmla="*/ 2 h 102"/>
                  <a:gd name="T2" fmla="*/ 102 w 104"/>
                  <a:gd name="T3" fmla="*/ 0 h 102"/>
                  <a:gd name="T4" fmla="*/ 104 w 104"/>
                  <a:gd name="T5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" h="102">
                    <a:moveTo>
                      <a:pt x="0" y="2"/>
                    </a:moveTo>
                    <a:lnTo>
                      <a:pt x="102" y="0"/>
                    </a:lnTo>
                    <a:lnTo>
                      <a:pt x="104" y="102"/>
                    </a:lnTo>
                  </a:path>
                </a:pathLst>
              </a:custGeom>
              <a:noFill/>
              <a:ln w="18" cap="flat">
                <a:solidFill>
                  <a:srgbClr val="40404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3" name="Oval 188"/>
            <p:cNvSpPr>
              <a:spLocks noChangeArrowheads="1"/>
            </p:cNvSpPr>
            <p:nvPr/>
          </p:nvSpPr>
          <p:spPr bwMode="auto">
            <a:xfrm>
              <a:off x="88" y="985"/>
              <a:ext cx="1152" cy="1152"/>
            </a:xfrm>
            <a:prstGeom prst="ellipse">
              <a:avLst/>
            </a:prstGeom>
            <a:noFill/>
            <a:ln w="18" cap="flat">
              <a:solidFill>
                <a:srgbClr val="008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Line 189"/>
            <p:cNvSpPr>
              <a:spLocks noChangeShapeType="1"/>
            </p:cNvSpPr>
            <p:nvPr/>
          </p:nvSpPr>
          <p:spPr bwMode="auto">
            <a:xfrm>
              <a:off x="652" y="985"/>
              <a:ext cx="335" cy="1054"/>
            </a:xfrm>
            <a:prstGeom prst="line">
              <a:avLst/>
            </a:prstGeom>
            <a:noFill/>
            <a:ln w="18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Line 190"/>
            <p:cNvSpPr>
              <a:spLocks noChangeShapeType="1"/>
            </p:cNvSpPr>
            <p:nvPr/>
          </p:nvSpPr>
          <p:spPr bwMode="auto">
            <a:xfrm flipV="1">
              <a:off x="987" y="1539"/>
              <a:ext cx="741" cy="500"/>
            </a:xfrm>
            <a:prstGeom prst="line">
              <a:avLst/>
            </a:prstGeom>
            <a:noFill/>
            <a:ln w="18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Line 191"/>
            <p:cNvSpPr>
              <a:spLocks noChangeShapeType="1"/>
            </p:cNvSpPr>
            <p:nvPr/>
          </p:nvSpPr>
          <p:spPr bwMode="auto">
            <a:xfrm flipV="1">
              <a:off x="88" y="1539"/>
              <a:ext cx="1640" cy="34"/>
            </a:xfrm>
            <a:prstGeom prst="line">
              <a:avLst/>
            </a:prstGeom>
            <a:noFill/>
            <a:ln w="18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Line 192"/>
            <p:cNvSpPr>
              <a:spLocks noChangeShapeType="1"/>
            </p:cNvSpPr>
            <p:nvPr/>
          </p:nvSpPr>
          <p:spPr bwMode="auto">
            <a:xfrm>
              <a:off x="652" y="985"/>
              <a:ext cx="24" cy="1152"/>
            </a:xfrm>
            <a:prstGeom prst="line">
              <a:avLst/>
            </a:prstGeom>
            <a:noFill/>
            <a:ln w="18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8" name="Group 196"/>
            <p:cNvGrpSpPr>
              <a:grpSpLocks/>
            </p:cNvGrpSpPr>
            <p:nvPr/>
          </p:nvGrpSpPr>
          <p:grpSpPr bwMode="auto">
            <a:xfrm>
              <a:off x="810" y="1387"/>
              <a:ext cx="209" cy="194"/>
              <a:chOff x="810" y="1387"/>
              <a:chExt cx="209" cy="194"/>
            </a:xfrm>
          </p:grpSpPr>
          <p:sp>
            <p:nvSpPr>
              <p:cNvPr id="1046" name="Oval 193"/>
              <p:cNvSpPr>
                <a:spLocks noChangeArrowheads="1"/>
              </p:cNvSpPr>
              <p:nvPr/>
            </p:nvSpPr>
            <p:spPr bwMode="auto">
              <a:xfrm>
                <a:off x="810" y="1533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7" name="Oval 194"/>
              <p:cNvSpPr>
                <a:spLocks noChangeArrowheads="1"/>
              </p:cNvSpPr>
              <p:nvPr/>
            </p:nvSpPr>
            <p:spPr bwMode="auto">
              <a:xfrm>
                <a:off x="810" y="1533"/>
                <a:ext cx="48" cy="48"/>
              </a:xfrm>
              <a:prstGeom prst="ellipse">
                <a:avLst/>
              </a:prstGeom>
              <a:noFill/>
              <a:ln w="7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8" name="Rectangle 195"/>
              <p:cNvSpPr>
                <a:spLocks noChangeArrowheads="1"/>
              </p:cNvSpPr>
              <p:nvPr/>
            </p:nvSpPr>
            <p:spPr bwMode="auto">
              <a:xfrm>
                <a:off x="880" y="1387"/>
                <a:ext cx="139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S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0" name="Group 200"/>
            <p:cNvGrpSpPr>
              <a:grpSpLocks/>
            </p:cNvGrpSpPr>
            <p:nvPr/>
          </p:nvGrpSpPr>
          <p:grpSpPr bwMode="auto">
            <a:xfrm>
              <a:off x="1672" y="1339"/>
              <a:ext cx="156" cy="224"/>
              <a:chOff x="1672" y="1339"/>
              <a:chExt cx="156" cy="224"/>
            </a:xfrm>
          </p:grpSpPr>
          <p:sp>
            <p:nvSpPr>
              <p:cNvPr id="1043" name="Oval 197"/>
              <p:cNvSpPr>
                <a:spLocks noChangeArrowheads="1"/>
              </p:cNvSpPr>
              <p:nvPr/>
            </p:nvSpPr>
            <p:spPr bwMode="auto">
              <a:xfrm>
                <a:off x="1704" y="1515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4" name="Oval 198"/>
              <p:cNvSpPr>
                <a:spLocks noChangeArrowheads="1"/>
              </p:cNvSpPr>
              <p:nvPr/>
            </p:nvSpPr>
            <p:spPr bwMode="auto">
              <a:xfrm>
                <a:off x="1704" y="1515"/>
                <a:ext cx="48" cy="48"/>
              </a:xfrm>
              <a:prstGeom prst="ellipse">
                <a:avLst/>
              </a:prstGeom>
              <a:noFill/>
              <a:ln w="7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5" name="Rectangle 199"/>
              <p:cNvSpPr>
                <a:spLocks noChangeArrowheads="1"/>
              </p:cNvSpPr>
              <p:nvPr/>
            </p:nvSpPr>
            <p:spPr bwMode="auto">
              <a:xfrm>
                <a:off x="1672" y="1339"/>
                <a:ext cx="156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E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" name="Group 204"/>
            <p:cNvGrpSpPr>
              <a:grpSpLocks/>
            </p:cNvGrpSpPr>
            <p:nvPr/>
          </p:nvGrpSpPr>
          <p:grpSpPr bwMode="auto">
            <a:xfrm>
              <a:off x="652" y="2113"/>
              <a:ext cx="205" cy="211"/>
              <a:chOff x="652" y="2113"/>
              <a:chExt cx="205" cy="211"/>
            </a:xfrm>
          </p:grpSpPr>
          <p:sp>
            <p:nvSpPr>
              <p:cNvPr id="1040" name="Oval 201"/>
              <p:cNvSpPr>
                <a:spLocks noChangeArrowheads="1"/>
              </p:cNvSpPr>
              <p:nvPr/>
            </p:nvSpPr>
            <p:spPr bwMode="auto">
              <a:xfrm>
                <a:off x="652" y="2113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1" name="Oval 202"/>
              <p:cNvSpPr>
                <a:spLocks noChangeArrowheads="1"/>
              </p:cNvSpPr>
              <p:nvPr/>
            </p:nvSpPr>
            <p:spPr bwMode="auto">
              <a:xfrm>
                <a:off x="652" y="2113"/>
                <a:ext cx="48" cy="48"/>
              </a:xfrm>
              <a:prstGeom prst="ellipse">
                <a:avLst/>
              </a:prstGeom>
              <a:noFill/>
              <a:ln w="7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2" name="Rectangle 203"/>
              <p:cNvSpPr>
                <a:spLocks noChangeArrowheads="1"/>
              </p:cNvSpPr>
              <p:nvPr/>
            </p:nvSpPr>
            <p:spPr bwMode="auto">
              <a:xfrm>
                <a:off x="694" y="2131"/>
                <a:ext cx="163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D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2" name="Group 208"/>
            <p:cNvGrpSpPr>
              <a:grpSpLocks/>
            </p:cNvGrpSpPr>
            <p:nvPr/>
          </p:nvGrpSpPr>
          <p:grpSpPr bwMode="auto">
            <a:xfrm>
              <a:off x="1216" y="1525"/>
              <a:ext cx="204" cy="211"/>
              <a:chOff x="1216" y="1525"/>
              <a:chExt cx="204" cy="211"/>
            </a:xfrm>
          </p:grpSpPr>
          <p:sp>
            <p:nvSpPr>
              <p:cNvPr id="1037" name="Oval 205"/>
              <p:cNvSpPr>
                <a:spLocks noChangeArrowheads="1"/>
              </p:cNvSpPr>
              <p:nvPr/>
            </p:nvSpPr>
            <p:spPr bwMode="auto">
              <a:xfrm>
                <a:off x="1216" y="1525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8" name="Oval 206"/>
              <p:cNvSpPr>
                <a:spLocks noChangeArrowheads="1"/>
              </p:cNvSpPr>
              <p:nvPr/>
            </p:nvSpPr>
            <p:spPr bwMode="auto">
              <a:xfrm>
                <a:off x="1216" y="1525"/>
                <a:ext cx="48" cy="48"/>
              </a:xfrm>
              <a:prstGeom prst="ellipse">
                <a:avLst/>
              </a:prstGeom>
              <a:noFill/>
              <a:ln w="7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9" name="Rectangle 207"/>
              <p:cNvSpPr>
                <a:spLocks noChangeArrowheads="1"/>
              </p:cNvSpPr>
              <p:nvPr/>
            </p:nvSpPr>
            <p:spPr bwMode="auto">
              <a:xfrm>
                <a:off x="1264" y="1543"/>
                <a:ext cx="156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B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3" name="Group 212"/>
            <p:cNvGrpSpPr>
              <a:grpSpLocks/>
            </p:cNvGrpSpPr>
            <p:nvPr/>
          </p:nvGrpSpPr>
          <p:grpSpPr bwMode="auto">
            <a:xfrm>
              <a:off x="628" y="817"/>
              <a:ext cx="198" cy="193"/>
              <a:chOff x="628" y="817"/>
              <a:chExt cx="198" cy="193"/>
            </a:xfrm>
          </p:grpSpPr>
          <p:sp>
            <p:nvSpPr>
              <p:cNvPr id="1034" name="Oval 209"/>
              <p:cNvSpPr>
                <a:spLocks noChangeArrowheads="1"/>
              </p:cNvSpPr>
              <p:nvPr/>
            </p:nvSpPr>
            <p:spPr bwMode="auto">
              <a:xfrm>
                <a:off x="628" y="961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" name="Oval 210"/>
              <p:cNvSpPr>
                <a:spLocks noChangeArrowheads="1"/>
              </p:cNvSpPr>
              <p:nvPr/>
            </p:nvSpPr>
            <p:spPr bwMode="auto">
              <a:xfrm>
                <a:off x="628" y="961"/>
                <a:ext cx="48" cy="48"/>
              </a:xfrm>
              <a:prstGeom prst="ellipse">
                <a:avLst/>
              </a:prstGeom>
              <a:noFill/>
              <a:ln w="7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" name="Rectangle 211"/>
              <p:cNvSpPr>
                <a:spLocks noChangeArrowheads="1"/>
              </p:cNvSpPr>
              <p:nvPr/>
            </p:nvSpPr>
            <p:spPr bwMode="auto">
              <a:xfrm>
                <a:off x="670" y="817"/>
                <a:ext cx="156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C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4" name="Group 216"/>
            <p:cNvGrpSpPr>
              <a:grpSpLocks/>
            </p:cNvGrpSpPr>
            <p:nvPr/>
          </p:nvGrpSpPr>
          <p:grpSpPr bwMode="auto">
            <a:xfrm>
              <a:off x="640" y="1537"/>
              <a:ext cx="205" cy="211"/>
              <a:chOff x="640" y="1537"/>
              <a:chExt cx="205" cy="211"/>
            </a:xfrm>
          </p:grpSpPr>
          <p:sp>
            <p:nvSpPr>
              <p:cNvPr id="1031" name="Oval 213"/>
              <p:cNvSpPr>
                <a:spLocks noChangeArrowheads="1"/>
              </p:cNvSpPr>
              <p:nvPr/>
            </p:nvSpPr>
            <p:spPr bwMode="auto">
              <a:xfrm>
                <a:off x="640" y="1537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2" name="Oval 214"/>
              <p:cNvSpPr>
                <a:spLocks noChangeArrowheads="1"/>
              </p:cNvSpPr>
              <p:nvPr/>
            </p:nvSpPr>
            <p:spPr bwMode="auto">
              <a:xfrm>
                <a:off x="640" y="1537"/>
                <a:ext cx="48" cy="48"/>
              </a:xfrm>
              <a:prstGeom prst="ellipse">
                <a:avLst/>
              </a:prstGeom>
              <a:noFill/>
              <a:ln w="7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3" name="Rectangle 215"/>
              <p:cNvSpPr>
                <a:spLocks noChangeArrowheads="1"/>
              </p:cNvSpPr>
              <p:nvPr/>
            </p:nvSpPr>
            <p:spPr bwMode="auto">
              <a:xfrm>
                <a:off x="682" y="1555"/>
                <a:ext cx="163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O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5" name="Group 220"/>
            <p:cNvGrpSpPr>
              <a:grpSpLocks/>
            </p:cNvGrpSpPr>
            <p:nvPr/>
          </p:nvGrpSpPr>
          <p:grpSpPr bwMode="auto">
            <a:xfrm>
              <a:off x="-8" y="1549"/>
              <a:ext cx="156" cy="217"/>
              <a:chOff x="-8" y="1549"/>
              <a:chExt cx="156" cy="217"/>
            </a:xfrm>
          </p:grpSpPr>
          <p:sp>
            <p:nvSpPr>
              <p:cNvPr id="1028" name="Oval 217"/>
              <p:cNvSpPr>
                <a:spLocks noChangeArrowheads="1"/>
              </p:cNvSpPr>
              <p:nvPr/>
            </p:nvSpPr>
            <p:spPr bwMode="auto">
              <a:xfrm>
                <a:off x="64" y="1549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9" name="Oval 218"/>
              <p:cNvSpPr>
                <a:spLocks noChangeArrowheads="1"/>
              </p:cNvSpPr>
              <p:nvPr/>
            </p:nvSpPr>
            <p:spPr bwMode="auto">
              <a:xfrm>
                <a:off x="64" y="1549"/>
                <a:ext cx="48" cy="48"/>
              </a:xfrm>
              <a:prstGeom prst="ellipse">
                <a:avLst/>
              </a:prstGeom>
              <a:noFill/>
              <a:ln w="7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0" name="Rectangle 219"/>
              <p:cNvSpPr>
                <a:spLocks noChangeArrowheads="1"/>
              </p:cNvSpPr>
              <p:nvPr/>
            </p:nvSpPr>
            <p:spPr bwMode="auto">
              <a:xfrm>
                <a:off x="-8" y="1573"/>
                <a:ext cx="156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A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7" name="Group 224"/>
            <p:cNvGrpSpPr>
              <a:grpSpLocks/>
            </p:cNvGrpSpPr>
            <p:nvPr/>
          </p:nvGrpSpPr>
          <p:grpSpPr bwMode="auto">
            <a:xfrm>
              <a:off x="963" y="2015"/>
              <a:ext cx="206" cy="231"/>
              <a:chOff x="963" y="2015"/>
              <a:chExt cx="206" cy="231"/>
            </a:xfrm>
          </p:grpSpPr>
          <p:sp>
            <p:nvSpPr>
              <p:cNvPr id="31" name="Oval 221"/>
              <p:cNvSpPr>
                <a:spLocks noChangeArrowheads="1"/>
              </p:cNvSpPr>
              <p:nvPr/>
            </p:nvSpPr>
            <p:spPr bwMode="auto">
              <a:xfrm>
                <a:off x="963" y="2015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4" name="Oval 222"/>
              <p:cNvSpPr>
                <a:spLocks noChangeArrowheads="1"/>
              </p:cNvSpPr>
              <p:nvPr/>
            </p:nvSpPr>
            <p:spPr bwMode="auto">
              <a:xfrm>
                <a:off x="963" y="2015"/>
                <a:ext cx="48" cy="48"/>
              </a:xfrm>
              <a:prstGeom prst="ellipse">
                <a:avLst/>
              </a:prstGeom>
              <a:noFill/>
              <a:ln w="7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5" name="Rectangle 223"/>
              <p:cNvSpPr>
                <a:spLocks noChangeArrowheads="1"/>
              </p:cNvSpPr>
              <p:nvPr/>
            </p:nvSpPr>
            <p:spPr bwMode="auto">
              <a:xfrm>
                <a:off x="982" y="2053"/>
                <a:ext cx="187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M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338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xit" presetSubtype="0" fill="hold" nodeType="withEffect">
                                  <p:stCondLst>
                                    <p:cond delay="183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RIN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6" grpId="0" animBg="1"/>
      <p:bldP spid="28" grpId="0" animBg="1"/>
      <p:bldP spid="29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215737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Calibri"/>
                <a:cs typeface="Cambria"/>
              </a:rPr>
              <a:t/>
            </a:r>
            <a:b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Calibri"/>
                <a:cs typeface="Cambria"/>
              </a:rPr>
            </a:br>
            <a:r>
              <a:rPr kumimoji="0" lang="nl-NL" sz="2400" b="1" i="0" u="sng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Calibri"/>
              </a:rPr>
              <a:t>Bài 40: 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Qua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điểm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S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nằm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ngoài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đường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tròn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(O),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vẽ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tiếp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tuyến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SA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và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cát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tuyến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SBC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của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đường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tròn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. Tia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phân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giác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của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góc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BAC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cắt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dây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BC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tại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D.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Chứng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minh: </a:t>
            </a:r>
            <a:r>
              <a:rPr lang="en-US" sz="2400" b="1" i="1" dirty="0" smtClean="0">
                <a:latin typeface="Times New Roman"/>
                <a:ea typeface="Calibri"/>
                <a:cs typeface="Times New Roman"/>
              </a:rPr>
              <a:t>SA=SD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313959" y="955100"/>
            <a:ext cx="2057400" cy="457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 = SD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Right Arrow 25"/>
          <p:cNvSpPr/>
          <p:nvPr/>
        </p:nvSpPr>
        <p:spPr>
          <a:xfrm rot="5400000">
            <a:off x="5203247" y="1350495"/>
            <a:ext cx="278823" cy="123609"/>
          </a:xfrm>
          <a:prstGeom prst="righ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4208317" y="1582452"/>
                <a:ext cx="2268681" cy="45720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∆ </m:t>
                      </m:r>
                      <m:r>
                        <a:rPr lang="en-US" sz="2400" b="1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𝐒𝐀𝐃</m:t>
                      </m:r>
                      <m:r>
                        <a:rPr lang="en-US" sz="2400" b="1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400" b="1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𝐜</m:t>
                      </m:r>
                      <m:r>
                        <a:rPr lang="en-US" sz="2400" b="1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â</m:t>
                      </m:r>
                      <m:r>
                        <a:rPr lang="en-US" sz="2400" b="1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𝐧</m:t>
                      </m:r>
                      <m:r>
                        <a:rPr lang="en-US" sz="2400" b="1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400" b="1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𝐭</m:t>
                      </m:r>
                      <m:r>
                        <a:rPr lang="en-US" sz="2400" b="1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ạ</m:t>
                      </m:r>
                      <m:r>
                        <a:rPr lang="en-US" sz="2400" b="1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𝐢</m:t>
                      </m:r>
                      <m:r>
                        <a:rPr lang="en-US" sz="2400" b="1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400" b="1" i="0" dirty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𝐒</m:t>
                      </m:r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8317" y="1582452"/>
                <a:ext cx="2268681" cy="457200"/>
              </a:xfrm>
              <a:prstGeom prst="rect">
                <a:avLst/>
              </a:prstGeom>
              <a:blipFill rotWithShape="1">
                <a:blip r:embed="rId4"/>
                <a:stretch>
                  <a:fillRect l="-798" b="-11392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ight Arrow 28"/>
          <p:cNvSpPr/>
          <p:nvPr/>
        </p:nvSpPr>
        <p:spPr>
          <a:xfrm rot="5400000">
            <a:off x="5192317" y="2175275"/>
            <a:ext cx="342900" cy="123608"/>
          </a:xfrm>
          <a:prstGeom prst="righ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3930363" y="2467846"/>
                <a:ext cx="2743200" cy="45720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  <m:t>𝑺𝑨𝑫</m:t>
                        </m:r>
                      </m:e>
                    </m:acc>
                  </m:oMath>
                </a14:m>
                <a:r>
                  <a:rPr lang="en-US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  <m:t>𝑺𝑫𝑨</m:t>
                        </m:r>
                      </m:e>
                    </m:acc>
                  </m:oMath>
                </a14:m>
                <a:endParaRPr lang="en-US" sz="2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0363" y="2467846"/>
                <a:ext cx="2743200" cy="457200"/>
              </a:xfrm>
              <a:prstGeom prst="rect">
                <a:avLst/>
              </a:prstGeom>
              <a:blipFill rotWithShape="1">
                <a:blip r:embed="rId5"/>
                <a:stretch>
                  <a:fillRect t="-6329" b="-27848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7200" y="690998"/>
            <a:ext cx="2481263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3148024"/>
              </p:ext>
            </p:extLst>
          </p:nvPr>
        </p:nvGraphicFramePr>
        <p:xfrm>
          <a:off x="17318" y="2514600"/>
          <a:ext cx="7086601" cy="262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3" name="Equation" r:id="rId7" imgW="7086600" imgH="2628720" progId="Equation.DSMT4">
                  <p:embed/>
                </p:oleObj>
              </mc:Choice>
              <mc:Fallback>
                <p:oleObj name="Equation" r:id="rId7" imgW="7086600" imgH="262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318" y="2514600"/>
                        <a:ext cx="7086601" cy="2628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8" descr="Digit 120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078" y="4171950"/>
            <a:ext cx="1539922" cy="8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29"/>
          <p:cNvGrpSpPr>
            <a:grpSpLocks noChangeAspect="1"/>
          </p:cNvGrpSpPr>
          <p:nvPr/>
        </p:nvGrpSpPr>
        <p:grpSpPr bwMode="auto">
          <a:xfrm>
            <a:off x="6343650" y="806450"/>
            <a:ext cx="2781300" cy="2428875"/>
            <a:chOff x="3996" y="508"/>
            <a:chExt cx="1752" cy="1530"/>
          </a:xfrm>
        </p:grpSpPr>
        <p:sp>
          <p:nvSpPr>
            <p:cNvPr id="6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996" y="508"/>
              <a:ext cx="1752" cy="1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" name="Group 34"/>
            <p:cNvGrpSpPr>
              <a:grpSpLocks/>
            </p:cNvGrpSpPr>
            <p:nvPr/>
          </p:nvGrpSpPr>
          <p:grpSpPr bwMode="auto">
            <a:xfrm>
              <a:off x="5117" y="778"/>
              <a:ext cx="81" cy="148"/>
              <a:chOff x="5117" y="778"/>
              <a:chExt cx="81" cy="148"/>
            </a:xfrm>
          </p:grpSpPr>
          <p:sp>
            <p:nvSpPr>
              <p:cNvPr id="2072" name="Rectangle 30"/>
              <p:cNvSpPr>
                <a:spLocks noChangeArrowheads="1"/>
              </p:cNvSpPr>
              <p:nvPr/>
            </p:nvSpPr>
            <p:spPr bwMode="auto">
              <a:xfrm>
                <a:off x="5117" y="778"/>
                <a:ext cx="81" cy="148"/>
              </a:xfrm>
              <a:prstGeom prst="rect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3" name="Freeform 31"/>
              <p:cNvSpPr>
                <a:spLocks/>
              </p:cNvSpPr>
              <p:nvPr/>
            </p:nvSpPr>
            <p:spPr bwMode="auto">
              <a:xfrm>
                <a:off x="5118" y="778"/>
                <a:ext cx="80" cy="146"/>
              </a:xfrm>
              <a:custGeom>
                <a:avLst/>
                <a:gdLst>
                  <a:gd name="T0" fmla="*/ 801 w 1328"/>
                  <a:gd name="T1" fmla="*/ 0 h 2441"/>
                  <a:gd name="T2" fmla="*/ 1328 w 1328"/>
                  <a:gd name="T3" fmla="*/ 2342 h 2441"/>
                  <a:gd name="T4" fmla="*/ 0 w 1328"/>
                  <a:gd name="T5" fmla="*/ 2263 h 2441"/>
                  <a:gd name="T6" fmla="*/ 801 w 1328"/>
                  <a:gd name="T7" fmla="*/ 0 h 2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28" h="2441">
                    <a:moveTo>
                      <a:pt x="801" y="0"/>
                    </a:moveTo>
                    <a:lnTo>
                      <a:pt x="1328" y="2342"/>
                    </a:lnTo>
                    <a:cubicBezTo>
                      <a:pt x="887" y="2441"/>
                      <a:pt x="427" y="2414"/>
                      <a:pt x="0" y="2263"/>
                    </a:cubicBezTo>
                    <a:lnTo>
                      <a:pt x="80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4" name="Rectangle 32"/>
              <p:cNvSpPr>
                <a:spLocks noChangeArrowheads="1"/>
              </p:cNvSpPr>
              <p:nvPr/>
            </p:nvSpPr>
            <p:spPr bwMode="auto">
              <a:xfrm>
                <a:off x="5117" y="778"/>
                <a:ext cx="81" cy="148"/>
              </a:xfrm>
              <a:prstGeom prst="rect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5" name="Freeform 33"/>
              <p:cNvSpPr>
                <a:spLocks/>
              </p:cNvSpPr>
              <p:nvPr/>
            </p:nvSpPr>
            <p:spPr bwMode="auto">
              <a:xfrm>
                <a:off x="5118" y="914"/>
                <a:ext cx="80" cy="10"/>
              </a:xfrm>
              <a:custGeom>
                <a:avLst/>
                <a:gdLst>
                  <a:gd name="T0" fmla="*/ 80 w 80"/>
                  <a:gd name="T1" fmla="*/ 4 h 10"/>
                  <a:gd name="T2" fmla="*/ 0 w 80"/>
                  <a:gd name="T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0" h="10">
                    <a:moveTo>
                      <a:pt x="80" y="4"/>
                    </a:moveTo>
                    <a:cubicBezTo>
                      <a:pt x="53" y="10"/>
                      <a:pt x="26" y="9"/>
                      <a:pt x="0" y="0"/>
                    </a:cubicBezTo>
                  </a:path>
                </a:pathLst>
              </a:custGeom>
              <a:noFill/>
              <a:ln w="18" cap="flat">
                <a:solidFill>
                  <a:srgbClr val="40404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" name="Group 39"/>
            <p:cNvGrpSpPr>
              <a:grpSpLocks/>
            </p:cNvGrpSpPr>
            <p:nvPr/>
          </p:nvGrpSpPr>
          <p:grpSpPr bwMode="auto">
            <a:xfrm>
              <a:off x="5053" y="778"/>
              <a:ext cx="114" cy="137"/>
              <a:chOff x="5053" y="778"/>
              <a:chExt cx="114" cy="137"/>
            </a:xfrm>
          </p:grpSpPr>
          <p:sp>
            <p:nvSpPr>
              <p:cNvPr id="2068" name="Rectangle 35"/>
              <p:cNvSpPr>
                <a:spLocks noChangeArrowheads="1"/>
              </p:cNvSpPr>
              <p:nvPr/>
            </p:nvSpPr>
            <p:spPr bwMode="auto">
              <a:xfrm>
                <a:off x="5053" y="778"/>
                <a:ext cx="114" cy="137"/>
              </a:xfrm>
              <a:prstGeom prst="rect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9" name="Freeform 36"/>
              <p:cNvSpPr>
                <a:spLocks/>
              </p:cNvSpPr>
              <p:nvPr/>
            </p:nvSpPr>
            <p:spPr bwMode="auto">
              <a:xfrm>
                <a:off x="5053" y="778"/>
                <a:ext cx="113" cy="136"/>
              </a:xfrm>
              <a:custGeom>
                <a:avLst/>
                <a:gdLst>
                  <a:gd name="T0" fmla="*/ 1882 w 1882"/>
                  <a:gd name="T1" fmla="*/ 0 h 2263"/>
                  <a:gd name="T2" fmla="*/ 1081 w 1882"/>
                  <a:gd name="T3" fmla="*/ 2263 h 2263"/>
                  <a:gd name="T4" fmla="*/ 0 w 1882"/>
                  <a:gd name="T5" fmla="*/ 1489 h 2263"/>
                  <a:gd name="T6" fmla="*/ 1882 w 1882"/>
                  <a:gd name="T7" fmla="*/ 0 h 2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82" h="2263">
                    <a:moveTo>
                      <a:pt x="1882" y="0"/>
                    </a:moveTo>
                    <a:lnTo>
                      <a:pt x="1081" y="2263"/>
                    </a:lnTo>
                    <a:cubicBezTo>
                      <a:pt x="655" y="2112"/>
                      <a:pt x="280" y="1844"/>
                      <a:pt x="0" y="1489"/>
                    </a:cubicBezTo>
                    <a:lnTo>
                      <a:pt x="188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0" name="Rectangle 37"/>
              <p:cNvSpPr>
                <a:spLocks noChangeArrowheads="1"/>
              </p:cNvSpPr>
              <p:nvPr/>
            </p:nvSpPr>
            <p:spPr bwMode="auto">
              <a:xfrm>
                <a:off x="5053" y="778"/>
                <a:ext cx="114" cy="137"/>
              </a:xfrm>
              <a:prstGeom prst="rect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1" name="Freeform 38"/>
              <p:cNvSpPr>
                <a:spLocks/>
              </p:cNvSpPr>
              <p:nvPr/>
            </p:nvSpPr>
            <p:spPr bwMode="auto">
              <a:xfrm>
                <a:off x="5053" y="867"/>
                <a:ext cx="65" cy="47"/>
              </a:xfrm>
              <a:custGeom>
                <a:avLst/>
                <a:gdLst>
                  <a:gd name="T0" fmla="*/ 65 w 65"/>
                  <a:gd name="T1" fmla="*/ 47 h 47"/>
                  <a:gd name="T2" fmla="*/ 0 w 65"/>
                  <a:gd name="T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5" h="47">
                    <a:moveTo>
                      <a:pt x="65" y="47"/>
                    </a:moveTo>
                    <a:cubicBezTo>
                      <a:pt x="39" y="38"/>
                      <a:pt x="17" y="22"/>
                      <a:pt x="0" y="0"/>
                    </a:cubicBezTo>
                  </a:path>
                </a:pathLst>
              </a:custGeom>
              <a:noFill/>
              <a:ln w="18" cap="flat">
                <a:solidFill>
                  <a:srgbClr val="40404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9" name="Oval 40"/>
            <p:cNvSpPr>
              <a:spLocks noChangeArrowheads="1"/>
            </p:cNvSpPr>
            <p:nvPr/>
          </p:nvSpPr>
          <p:spPr bwMode="auto">
            <a:xfrm>
              <a:off x="4632" y="778"/>
              <a:ext cx="1056" cy="1056"/>
            </a:xfrm>
            <a:prstGeom prst="ellipse">
              <a:avLst/>
            </a:prstGeom>
            <a:noFill/>
            <a:ln w="18" cap="flat">
              <a:solidFill>
                <a:srgbClr val="008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41"/>
            <p:cNvSpPr>
              <a:spLocks noChangeShapeType="1"/>
            </p:cNvSpPr>
            <p:nvPr/>
          </p:nvSpPr>
          <p:spPr bwMode="auto">
            <a:xfrm flipH="1">
              <a:off x="5160" y="778"/>
              <a:ext cx="6" cy="528"/>
            </a:xfrm>
            <a:prstGeom prst="line">
              <a:avLst/>
            </a:prstGeom>
            <a:noFill/>
            <a:ln w="18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Line 42"/>
            <p:cNvSpPr>
              <a:spLocks noChangeShapeType="1"/>
            </p:cNvSpPr>
            <p:nvPr/>
          </p:nvSpPr>
          <p:spPr bwMode="auto">
            <a:xfrm flipV="1">
              <a:off x="4645" y="778"/>
              <a:ext cx="521" cy="412"/>
            </a:xfrm>
            <a:prstGeom prst="line">
              <a:avLst/>
            </a:prstGeom>
            <a:noFill/>
            <a:ln w="18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Line 43"/>
            <p:cNvSpPr>
              <a:spLocks noChangeShapeType="1"/>
            </p:cNvSpPr>
            <p:nvPr/>
          </p:nvSpPr>
          <p:spPr bwMode="auto">
            <a:xfrm>
              <a:off x="5166" y="778"/>
              <a:ext cx="225" cy="1003"/>
            </a:xfrm>
            <a:prstGeom prst="line">
              <a:avLst/>
            </a:prstGeom>
            <a:noFill/>
            <a:ln w="18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Line 44"/>
            <p:cNvSpPr>
              <a:spLocks noChangeShapeType="1"/>
            </p:cNvSpPr>
            <p:nvPr/>
          </p:nvSpPr>
          <p:spPr bwMode="auto">
            <a:xfrm>
              <a:off x="4116" y="766"/>
              <a:ext cx="1050" cy="12"/>
            </a:xfrm>
            <a:prstGeom prst="line">
              <a:avLst/>
            </a:prstGeom>
            <a:noFill/>
            <a:ln w="18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Line 45"/>
            <p:cNvSpPr>
              <a:spLocks noChangeShapeType="1"/>
            </p:cNvSpPr>
            <p:nvPr/>
          </p:nvSpPr>
          <p:spPr bwMode="auto">
            <a:xfrm>
              <a:off x="4116" y="766"/>
              <a:ext cx="1275" cy="1015"/>
            </a:xfrm>
            <a:prstGeom prst="line">
              <a:avLst/>
            </a:prstGeom>
            <a:noFill/>
            <a:ln w="18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Line 46"/>
            <p:cNvSpPr>
              <a:spLocks noChangeShapeType="1"/>
            </p:cNvSpPr>
            <p:nvPr/>
          </p:nvSpPr>
          <p:spPr bwMode="auto">
            <a:xfrm flipH="1">
              <a:off x="4832" y="778"/>
              <a:ext cx="334" cy="942"/>
            </a:xfrm>
            <a:prstGeom prst="line">
              <a:avLst/>
            </a:prstGeom>
            <a:noFill/>
            <a:ln w="18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Line 47"/>
            <p:cNvSpPr>
              <a:spLocks noChangeShapeType="1"/>
            </p:cNvSpPr>
            <p:nvPr/>
          </p:nvSpPr>
          <p:spPr bwMode="auto">
            <a:xfrm flipV="1">
              <a:off x="5065" y="1780"/>
              <a:ext cx="13" cy="93"/>
            </a:xfrm>
            <a:prstGeom prst="line">
              <a:avLst/>
            </a:prstGeom>
            <a:noFill/>
            <a:ln w="1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Line 48"/>
            <p:cNvSpPr>
              <a:spLocks noChangeShapeType="1"/>
            </p:cNvSpPr>
            <p:nvPr/>
          </p:nvSpPr>
          <p:spPr bwMode="auto">
            <a:xfrm flipV="1">
              <a:off x="4607" y="1436"/>
              <a:ext cx="90" cy="29"/>
            </a:xfrm>
            <a:prstGeom prst="line">
              <a:avLst/>
            </a:prstGeom>
            <a:noFill/>
            <a:ln w="1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9" name="Group 52"/>
            <p:cNvGrpSpPr>
              <a:grpSpLocks/>
            </p:cNvGrpSpPr>
            <p:nvPr/>
          </p:nvGrpSpPr>
          <p:grpSpPr bwMode="auto">
            <a:xfrm>
              <a:off x="4674" y="1666"/>
              <a:ext cx="182" cy="193"/>
              <a:chOff x="4674" y="1666"/>
              <a:chExt cx="182" cy="193"/>
            </a:xfrm>
          </p:grpSpPr>
          <p:sp>
            <p:nvSpPr>
              <p:cNvPr id="2065" name="Oval 49"/>
              <p:cNvSpPr>
                <a:spLocks noChangeArrowheads="1"/>
              </p:cNvSpPr>
              <p:nvPr/>
            </p:nvSpPr>
            <p:spPr bwMode="auto">
              <a:xfrm>
                <a:off x="4808" y="1696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6" name="Oval 50"/>
              <p:cNvSpPr>
                <a:spLocks noChangeArrowheads="1"/>
              </p:cNvSpPr>
              <p:nvPr/>
            </p:nvSpPr>
            <p:spPr bwMode="auto">
              <a:xfrm>
                <a:off x="4808" y="1696"/>
                <a:ext cx="48" cy="48"/>
              </a:xfrm>
              <a:prstGeom prst="ellipse">
                <a:avLst/>
              </a:prstGeom>
              <a:noFill/>
              <a:ln w="7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7" name="Rectangle 51"/>
              <p:cNvSpPr>
                <a:spLocks noChangeArrowheads="1"/>
              </p:cNvSpPr>
              <p:nvPr/>
            </p:nvSpPr>
            <p:spPr bwMode="auto">
              <a:xfrm>
                <a:off x="4674" y="1666"/>
                <a:ext cx="156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E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0" name="Group 56"/>
            <p:cNvGrpSpPr>
              <a:grpSpLocks/>
            </p:cNvGrpSpPr>
            <p:nvPr/>
          </p:nvGrpSpPr>
          <p:grpSpPr bwMode="auto">
            <a:xfrm>
              <a:off x="4842" y="1222"/>
              <a:ext cx="163" cy="222"/>
              <a:chOff x="4842" y="1222"/>
              <a:chExt cx="163" cy="222"/>
            </a:xfrm>
          </p:grpSpPr>
          <p:sp>
            <p:nvSpPr>
              <p:cNvPr id="2062" name="Oval 53"/>
              <p:cNvSpPr>
                <a:spLocks noChangeArrowheads="1"/>
              </p:cNvSpPr>
              <p:nvPr/>
            </p:nvSpPr>
            <p:spPr bwMode="auto">
              <a:xfrm>
                <a:off x="4915" y="1396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3" name="Oval 54"/>
              <p:cNvSpPr>
                <a:spLocks noChangeArrowheads="1"/>
              </p:cNvSpPr>
              <p:nvPr/>
            </p:nvSpPr>
            <p:spPr bwMode="auto">
              <a:xfrm>
                <a:off x="4915" y="1396"/>
                <a:ext cx="48" cy="48"/>
              </a:xfrm>
              <a:prstGeom prst="ellipse">
                <a:avLst/>
              </a:prstGeom>
              <a:noFill/>
              <a:ln w="7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4" name="Rectangle 55"/>
              <p:cNvSpPr>
                <a:spLocks noChangeArrowheads="1"/>
              </p:cNvSpPr>
              <p:nvPr/>
            </p:nvSpPr>
            <p:spPr bwMode="auto">
              <a:xfrm>
                <a:off x="4842" y="1222"/>
                <a:ext cx="163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D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1" name="Group 60"/>
            <p:cNvGrpSpPr>
              <a:grpSpLocks/>
            </p:cNvGrpSpPr>
            <p:nvPr/>
          </p:nvGrpSpPr>
          <p:grpSpPr bwMode="auto">
            <a:xfrm>
              <a:off x="5100" y="1282"/>
              <a:ext cx="163" cy="247"/>
              <a:chOff x="5100" y="1282"/>
              <a:chExt cx="163" cy="247"/>
            </a:xfrm>
          </p:grpSpPr>
          <p:sp>
            <p:nvSpPr>
              <p:cNvPr id="2059" name="Oval 57"/>
              <p:cNvSpPr>
                <a:spLocks noChangeArrowheads="1"/>
              </p:cNvSpPr>
              <p:nvPr/>
            </p:nvSpPr>
            <p:spPr bwMode="auto">
              <a:xfrm>
                <a:off x="5136" y="1282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0" name="Oval 58"/>
              <p:cNvSpPr>
                <a:spLocks noChangeArrowheads="1"/>
              </p:cNvSpPr>
              <p:nvPr/>
            </p:nvSpPr>
            <p:spPr bwMode="auto">
              <a:xfrm>
                <a:off x="5136" y="1282"/>
                <a:ext cx="48" cy="48"/>
              </a:xfrm>
              <a:prstGeom prst="ellipse">
                <a:avLst/>
              </a:prstGeom>
              <a:noFill/>
              <a:ln w="7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1" name="Rectangle 59"/>
              <p:cNvSpPr>
                <a:spLocks noChangeArrowheads="1"/>
              </p:cNvSpPr>
              <p:nvPr/>
            </p:nvSpPr>
            <p:spPr bwMode="auto">
              <a:xfrm>
                <a:off x="5100" y="1336"/>
                <a:ext cx="163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O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2" name="Group 64"/>
            <p:cNvGrpSpPr>
              <a:grpSpLocks/>
            </p:cNvGrpSpPr>
            <p:nvPr/>
          </p:nvGrpSpPr>
          <p:grpSpPr bwMode="auto">
            <a:xfrm>
              <a:off x="5112" y="580"/>
              <a:ext cx="156" cy="222"/>
              <a:chOff x="5112" y="580"/>
              <a:chExt cx="156" cy="222"/>
            </a:xfrm>
          </p:grpSpPr>
          <p:sp>
            <p:nvSpPr>
              <p:cNvPr id="2056" name="Oval 61"/>
              <p:cNvSpPr>
                <a:spLocks noChangeArrowheads="1"/>
              </p:cNvSpPr>
              <p:nvPr/>
            </p:nvSpPr>
            <p:spPr bwMode="auto">
              <a:xfrm>
                <a:off x="5142" y="754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7" name="Oval 62"/>
              <p:cNvSpPr>
                <a:spLocks noChangeArrowheads="1"/>
              </p:cNvSpPr>
              <p:nvPr/>
            </p:nvSpPr>
            <p:spPr bwMode="auto">
              <a:xfrm>
                <a:off x="5142" y="754"/>
                <a:ext cx="48" cy="48"/>
              </a:xfrm>
              <a:prstGeom prst="ellipse">
                <a:avLst/>
              </a:prstGeom>
              <a:noFill/>
              <a:ln w="7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8" name="Rectangle 63"/>
              <p:cNvSpPr>
                <a:spLocks noChangeArrowheads="1"/>
              </p:cNvSpPr>
              <p:nvPr/>
            </p:nvSpPr>
            <p:spPr bwMode="auto">
              <a:xfrm>
                <a:off x="5112" y="580"/>
                <a:ext cx="156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A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3" name="Group 68"/>
            <p:cNvGrpSpPr>
              <a:grpSpLocks/>
            </p:cNvGrpSpPr>
            <p:nvPr/>
          </p:nvGrpSpPr>
          <p:grpSpPr bwMode="auto">
            <a:xfrm>
              <a:off x="4056" y="568"/>
              <a:ext cx="139" cy="222"/>
              <a:chOff x="4056" y="568"/>
              <a:chExt cx="139" cy="222"/>
            </a:xfrm>
          </p:grpSpPr>
          <p:sp>
            <p:nvSpPr>
              <p:cNvPr id="2053" name="Oval 65"/>
              <p:cNvSpPr>
                <a:spLocks noChangeArrowheads="1"/>
              </p:cNvSpPr>
              <p:nvPr/>
            </p:nvSpPr>
            <p:spPr bwMode="auto">
              <a:xfrm>
                <a:off x="4092" y="742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4" name="Oval 66"/>
              <p:cNvSpPr>
                <a:spLocks noChangeArrowheads="1"/>
              </p:cNvSpPr>
              <p:nvPr/>
            </p:nvSpPr>
            <p:spPr bwMode="auto">
              <a:xfrm>
                <a:off x="4092" y="742"/>
                <a:ext cx="48" cy="48"/>
              </a:xfrm>
              <a:prstGeom prst="ellipse">
                <a:avLst/>
              </a:prstGeom>
              <a:noFill/>
              <a:ln w="7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5" name="Rectangle 67"/>
              <p:cNvSpPr>
                <a:spLocks noChangeArrowheads="1"/>
              </p:cNvSpPr>
              <p:nvPr/>
            </p:nvSpPr>
            <p:spPr bwMode="auto">
              <a:xfrm>
                <a:off x="4056" y="568"/>
                <a:ext cx="139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S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4" name="Group 72"/>
            <p:cNvGrpSpPr>
              <a:grpSpLocks/>
            </p:cNvGrpSpPr>
            <p:nvPr/>
          </p:nvGrpSpPr>
          <p:grpSpPr bwMode="auto">
            <a:xfrm>
              <a:off x="4482" y="1084"/>
              <a:ext cx="187" cy="193"/>
              <a:chOff x="4482" y="1084"/>
              <a:chExt cx="187" cy="193"/>
            </a:xfrm>
          </p:grpSpPr>
          <p:sp>
            <p:nvSpPr>
              <p:cNvPr id="2049" name="Oval 69"/>
              <p:cNvSpPr>
                <a:spLocks noChangeArrowheads="1"/>
              </p:cNvSpPr>
              <p:nvPr/>
            </p:nvSpPr>
            <p:spPr bwMode="auto">
              <a:xfrm>
                <a:off x="4621" y="1166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1" name="Oval 70"/>
              <p:cNvSpPr>
                <a:spLocks noChangeArrowheads="1"/>
              </p:cNvSpPr>
              <p:nvPr/>
            </p:nvSpPr>
            <p:spPr bwMode="auto">
              <a:xfrm>
                <a:off x="4621" y="1166"/>
                <a:ext cx="48" cy="48"/>
              </a:xfrm>
              <a:prstGeom prst="ellipse">
                <a:avLst/>
              </a:prstGeom>
              <a:noFill/>
              <a:ln w="7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2" name="Rectangle 71"/>
              <p:cNvSpPr>
                <a:spLocks noChangeArrowheads="1"/>
              </p:cNvSpPr>
              <p:nvPr/>
            </p:nvSpPr>
            <p:spPr bwMode="auto">
              <a:xfrm>
                <a:off x="4482" y="1084"/>
                <a:ext cx="156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B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5" name="Group 76"/>
            <p:cNvGrpSpPr>
              <a:grpSpLocks/>
            </p:cNvGrpSpPr>
            <p:nvPr/>
          </p:nvGrpSpPr>
          <p:grpSpPr bwMode="auto">
            <a:xfrm>
              <a:off x="5322" y="1757"/>
              <a:ext cx="156" cy="246"/>
              <a:chOff x="5322" y="1757"/>
              <a:chExt cx="156" cy="246"/>
            </a:xfrm>
          </p:grpSpPr>
          <p:sp>
            <p:nvSpPr>
              <p:cNvPr id="27" name="Oval 73"/>
              <p:cNvSpPr>
                <a:spLocks noChangeArrowheads="1"/>
              </p:cNvSpPr>
              <p:nvPr/>
            </p:nvSpPr>
            <p:spPr bwMode="auto">
              <a:xfrm>
                <a:off x="5368" y="1757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Oval 74"/>
              <p:cNvSpPr>
                <a:spLocks noChangeArrowheads="1"/>
              </p:cNvSpPr>
              <p:nvPr/>
            </p:nvSpPr>
            <p:spPr bwMode="auto">
              <a:xfrm>
                <a:off x="5367" y="1757"/>
                <a:ext cx="48" cy="48"/>
              </a:xfrm>
              <a:prstGeom prst="ellipse">
                <a:avLst/>
              </a:prstGeom>
              <a:noFill/>
              <a:ln w="7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8" name="Rectangle 75"/>
              <p:cNvSpPr>
                <a:spLocks noChangeArrowheads="1"/>
              </p:cNvSpPr>
              <p:nvPr/>
            </p:nvSpPr>
            <p:spPr bwMode="auto">
              <a:xfrm>
                <a:off x="5322" y="1810"/>
                <a:ext cx="156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C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0792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xit" presetSubtype="0" fill="hold" nodeType="withEffect">
                                  <p:stCondLst>
                                    <p:cond delay="123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RIN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6" grpId="0" animBg="1"/>
      <p:bldP spid="28" grpId="0" animBg="1"/>
      <p:bldP spid="29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ctrTitle"/>
              </p:nvPr>
            </p:nvSpPr>
            <p:spPr>
              <a:xfrm>
                <a:off x="-100446" y="0"/>
                <a:ext cx="9237519" cy="1638300"/>
              </a:xfrm>
              <a:prstGeom prst="rect">
                <a:avLst/>
              </a:prstGeom>
            </p:spPr>
            <p:txBody>
              <a:bodyPr>
                <a:noAutofit/>
              </a:bodyPr>
              <a:lstStyle/>
              <a:p>
                <a:pPr algn="l"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US" sz="2000" kern="0" dirty="0">
                    <a:solidFill>
                      <a:srgbClr val="000000"/>
                    </a:solidFill>
                    <a:latin typeface="Times New Roman"/>
                    <a:ea typeface="Calibri"/>
                  </a:rPr>
                  <a:t/>
                </a:r>
                <a:br>
                  <a:rPr lang="en-US" sz="2000" kern="0" dirty="0">
                    <a:solidFill>
                      <a:srgbClr val="000000"/>
                    </a:solidFill>
                    <a:latin typeface="Times New Roman"/>
                    <a:ea typeface="Calibri"/>
                  </a:rPr>
                </a:br>
                <a:r>
                  <a:rPr kumimoji="0" lang="nl-NL" sz="2400" b="1" i="0" u="sng" strike="noStrike" kern="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Calibri"/>
                  </a:rPr>
                  <a:t>Bài 41: </a:t>
                </a:r>
                <a:r>
                  <a:rPr lang="en-US" sz="2400" dirty="0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Qua </a:t>
                </a:r>
                <a:r>
                  <a:rPr lang="en-US" sz="2400" dirty="0" err="1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điểm</a:t>
                </a:r>
                <a:r>
                  <a:rPr lang="en-US" sz="2400" dirty="0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 A </a:t>
                </a:r>
                <a:r>
                  <a:rPr lang="en-US" sz="2400" dirty="0" err="1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nằm</a:t>
                </a:r>
                <a:r>
                  <a:rPr lang="en-US" sz="2400" dirty="0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2400" dirty="0" err="1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ngoài</a:t>
                </a:r>
                <a:r>
                  <a:rPr lang="en-US" sz="2400" dirty="0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2400" dirty="0" err="1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đường</a:t>
                </a:r>
                <a:r>
                  <a:rPr lang="en-US" sz="2400" dirty="0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2400" dirty="0" err="1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tròn</a:t>
                </a:r>
                <a:r>
                  <a:rPr lang="en-US" sz="2400" dirty="0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 (O), </a:t>
                </a:r>
                <a:r>
                  <a:rPr lang="en-US" sz="2400" dirty="0" err="1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vẽ</a:t>
                </a:r>
                <a:r>
                  <a:rPr lang="en-US" sz="2400" dirty="0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2400" dirty="0" err="1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hai</a:t>
                </a:r>
                <a:r>
                  <a:rPr lang="en-US" sz="2400" dirty="0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2400" dirty="0" err="1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cát</a:t>
                </a:r>
                <a:r>
                  <a:rPr lang="en-US" sz="2400" dirty="0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2400" dirty="0" err="1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tuyến</a:t>
                </a:r>
                <a:r>
                  <a:rPr lang="en-US" sz="2400" dirty="0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 ABC </a:t>
                </a:r>
                <a:r>
                  <a:rPr lang="en-US" sz="2400" dirty="0" err="1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và</a:t>
                </a:r>
                <a:r>
                  <a:rPr lang="en-US" sz="2400" dirty="0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 AMN </a:t>
                </a:r>
                <a:r>
                  <a:rPr lang="en-US" sz="2400" dirty="0" err="1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sao</a:t>
                </a:r>
                <a:r>
                  <a:rPr lang="en-US" sz="2400" dirty="0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2400" dirty="0" err="1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cho</a:t>
                </a:r>
                <a:r>
                  <a:rPr lang="en-US" sz="2400" dirty="0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2400" dirty="0" err="1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hai</a:t>
                </a:r>
                <a:r>
                  <a:rPr lang="en-US" sz="2400" dirty="0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2400" dirty="0" err="1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đường</a:t>
                </a:r>
                <a:r>
                  <a:rPr lang="en-US" sz="2400" dirty="0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2400" dirty="0" err="1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thẳng</a:t>
                </a:r>
                <a:r>
                  <a:rPr lang="en-US" sz="2400" dirty="0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 BN </a:t>
                </a:r>
                <a:r>
                  <a:rPr lang="en-US" sz="2400" dirty="0" err="1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và</a:t>
                </a:r>
                <a:r>
                  <a:rPr lang="en-US" sz="2400" dirty="0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 CM</a:t>
                </a:r>
                <a:r>
                  <a:rPr lang="en-US" sz="2400" b="1" i="1" dirty="0" smtClean="0">
                    <a:solidFill>
                      <a:srgbClr val="FF0000"/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2400" i="1" dirty="0" smtClean="0">
                    <a:solidFill>
                      <a:schemeClr val="tx1"/>
                    </a:solidFill>
                    <a:latin typeface="Times New Roman"/>
                    <a:ea typeface="Calibri"/>
                    <a:cs typeface="Times New Roman"/>
                  </a:rPr>
                  <a:t>cắt </a:t>
                </a:r>
                <a:r>
                  <a:rPr lang="en-US" sz="2400" i="1" dirty="0" err="1" smtClean="0">
                    <a:solidFill>
                      <a:schemeClr val="tx1"/>
                    </a:solidFill>
                    <a:latin typeface="Times New Roman"/>
                    <a:ea typeface="Calibri"/>
                    <a:cs typeface="Times New Roman"/>
                  </a:rPr>
                  <a:t>nhau</a:t>
                </a:r>
                <a:r>
                  <a:rPr lang="en-US" sz="2400" i="1" dirty="0" smtClean="0">
                    <a:solidFill>
                      <a:schemeClr val="tx1"/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2400" i="1" dirty="0" err="1" smtClean="0">
                    <a:solidFill>
                      <a:schemeClr val="tx1"/>
                    </a:solidFill>
                    <a:latin typeface="Times New Roman"/>
                    <a:ea typeface="Calibri"/>
                    <a:cs typeface="Times New Roman"/>
                  </a:rPr>
                  <a:t>tại</a:t>
                </a:r>
                <a:r>
                  <a:rPr lang="en-US" sz="2400" i="1" dirty="0" smtClean="0">
                    <a:solidFill>
                      <a:schemeClr val="tx1"/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2400" i="1" dirty="0" err="1" smtClean="0">
                    <a:solidFill>
                      <a:schemeClr val="tx1"/>
                    </a:solidFill>
                    <a:latin typeface="Times New Roman"/>
                    <a:ea typeface="Calibri"/>
                    <a:cs typeface="Times New Roman"/>
                  </a:rPr>
                  <a:t>một</a:t>
                </a:r>
                <a:r>
                  <a:rPr lang="en-US" sz="2400" i="1" dirty="0" smtClean="0">
                    <a:solidFill>
                      <a:schemeClr val="tx1"/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2400" i="1" dirty="0" err="1" smtClean="0">
                    <a:solidFill>
                      <a:schemeClr val="tx1"/>
                    </a:solidFill>
                    <a:latin typeface="Times New Roman"/>
                    <a:ea typeface="Calibri"/>
                    <a:cs typeface="Times New Roman"/>
                  </a:rPr>
                  <a:t>điểm</a:t>
                </a:r>
                <a:r>
                  <a:rPr lang="en-US" sz="2400" i="1" dirty="0" smtClean="0">
                    <a:solidFill>
                      <a:schemeClr val="tx1"/>
                    </a:solidFill>
                    <a:latin typeface="Times New Roman"/>
                    <a:ea typeface="Calibri"/>
                    <a:cs typeface="Times New Roman"/>
                  </a:rPr>
                  <a:t> S </a:t>
                </a:r>
                <a:r>
                  <a:rPr lang="en-US" sz="2400" i="1" dirty="0" err="1" smtClean="0">
                    <a:solidFill>
                      <a:schemeClr val="tx1"/>
                    </a:solidFill>
                    <a:latin typeface="Times New Roman"/>
                    <a:ea typeface="Calibri"/>
                    <a:cs typeface="Times New Roman"/>
                  </a:rPr>
                  <a:t>nằm</a:t>
                </a:r>
                <a:r>
                  <a:rPr lang="en-US" sz="2400" i="1" dirty="0" smtClean="0">
                    <a:solidFill>
                      <a:schemeClr val="tx1"/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2400" i="1" dirty="0" err="1" smtClean="0">
                    <a:solidFill>
                      <a:schemeClr val="tx1"/>
                    </a:solidFill>
                    <a:latin typeface="Times New Roman"/>
                    <a:ea typeface="Calibri"/>
                    <a:cs typeface="Times New Roman"/>
                  </a:rPr>
                  <a:t>bên</a:t>
                </a:r>
                <a:r>
                  <a:rPr lang="en-US" sz="2400" i="1" dirty="0" smtClean="0">
                    <a:solidFill>
                      <a:schemeClr val="tx1"/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2400" i="1" dirty="0" err="1" smtClean="0">
                    <a:solidFill>
                      <a:schemeClr val="tx1"/>
                    </a:solidFill>
                    <a:latin typeface="Times New Roman"/>
                    <a:ea typeface="Calibri"/>
                    <a:cs typeface="Times New Roman"/>
                  </a:rPr>
                  <a:t>trong</a:t>
                </a:r>
                <a:r>
                  <a:rPr lang="en-US" sz="2400" i="1" dirty="0" smtClean="0">
                    <a:solidFill>
                      <a:schemeClr val="tx1"/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2400" i="1" dirty="0" err="1" smtClean="0">
                    <a:solidFill>
                      <a:schemeClr val="tx1"/>
                    </a:solidFill>
                    <a:latin typeface="Times New Roman"/>
                    <a:ea typeface="Calibri"/>
                    <a:cs typeface="Times New Roman"/>
                  </a:rPr>
                  <a:t>đường</a:t>
                </a:r>
                <a:r>
                  <a:rPr lang="en-US" sz="2400" i="1" dirty="0" smtClean="0">
                    <a:solidFill>
                      <a:schemeClr val="tx1"/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2400" i="1" dirty="0" err="1" smtClean="0">
                    <a:solidFill>
                      <a:schemeClr val="tx1"/>
                    </a:solidFill>
                    <a:latin typeface="Times New Roman"/>
                    <a:ea typeface="Calibri"/>
                    <a:cs typeface="Times New Roman"/>
                  </a:rPr>
                  <a:t>tròn</a:t>
                </a:r>
                <a:r>
                  <a:rPr lang="en-US" sz="2400" i="1" dirty="0" smtClean="0">
                    <a:solidFill>
                      <a:schemeClr val="tx1"/>
                    </a:solidFill>
                    <a:latin typeface="Times New Roman"/>
                    <a:ea typeface="Calibri"/>
                    <a:cs typeface="Times New Roman"/>
                  </a:rPr>
                  <a:t>. C/m: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/>
                            <a:cs typeface="Times New Roman"/>
                          </a:rPr>
                        </m:ctrlPr>
                      </m:acc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  <a:cs typeface="Times New Roman"/>
                          </a:rPr>
                          <m:t>𝐴</m:t>
                        </m:r>
                      </m:e>
                    </m:acc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/>
                        <a:cs typeface="Times New Roman"/>
                      </a:rPr>
                      <m:t>+</m:t>
                    </m:r>
                    <m:acc>
                      <m:accPr>
                        <m:chr m:val="̂"/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/>
                            <a:cs typeface="Times New Roman"/>
                          </a:rPr>
                        </m:ctrlPr>
                      </m:acc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  <a:cs typeface="Times New Roman"/>
                          </a:rPr>
                          <m:t>𝐵𝑆𝑀</m:t>
                        </m:r>
                      </m:e>
                    </m:acc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/>
                        <a:cs typeface="Times New Roman"/>
                      </a:rPr>
                      <m:t>=2.</m:t>
                    </m:r>
                    <m:acc>
                      <m:accPr>
                        <m:chr m:val="̂"/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/>
                            <a:cs typeface="Times New Roman"/>
                          </a:rPr>
                        </m:ctrlPr>
                      </m:acc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  <a:cs typeface="Times New Roman"/>
                          </a:rPr>
                          <m:t>𝐶𝑀𝑁</m:t>
                        </m:r>
                      </m:e>
                    </m:acc>
                  </m:oMath>
                </a14:m>
                <a:r>
                  <a:rPr lang="en-US" sz="2400" b="1" i="1" dirty="0" smtClean="0">
                    <a:solidFill>
                      <a:srgbClr val="FF0000"/>
                    </a:solidFill>
                    <a:latin typeface="Times New Roman"/>
                    <a:ea typeface="Calibri"/>
                    <a:cs typeface="Times New Roman"/>
                  </a:rPr>
                  <a:t>  </a:t>
                </a:r>
                <a:br>
                  <a:rPr lang="en-US" sz="2400" b="1" i="1" dirty="0" smtClean="0">
                    <a:solidFill>
                      <a:srgbClr val="FF0000"/>
                    </a:solidFill>
                    <a:latin typeface="Times New Roman"/>
                    <a:ea typeface="Calibri"/>
                    <a:cs typeface="Times New Roman"/>
                  </a:rPr>
                </a:br>
                <a:endPara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ctrTitle"/>
              </p:nvPr>
            </p:nvSpPr>
            <p:spPr>
              <a:xfrm>
                <a:off x="-100446" y="0"/>
                <a:ext cx="9237519" cy="1638300"/>
              </a:xfrm>
              <a:prstGeom prst="rect">
                <a:avLst/>
              </a:prstGeom>
              <a:blipFill rotWithShape="1">
                <a:blip r:embed="rId3"/>
                <a:stretch>
                  <a:fillRect l="-10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Table 1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2954236"/>
                  </p:ext>
                </p:extLst>
              </p:nvPr>
            </p:nvGraphicFramePr>
            <p:xfrm>
              <a:off x="3124200" y="1581150"/>
              <a:ext cx="6172200" cy="3376041"/>
            </p:xfrm>
            <a:graphic>
              <a:graphicData uri="http://schemas.openxmlformats.org/drawingml/2006/table">
                <a:tbl>
                  <a:tblPr/>
                  <a:tblGrid>
                    <a:gridCol w="6172200"/>
                  </a:tblGrid>
                  <a:tr h="2255520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+ 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̂"/>
                                  <m:ctrlPr>
                                    <a:rPr lang="pt-BR" sz="2400" b="1" i="1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</m:ctrlPr>
                                </m:accPr>
                                <m:e>
                                  <m:r>
                                    <a:rPr lang="en-US" sz="2400" b="1" i="1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𝑨</m:t>
                                  </m:r>
                                </m:e>
                              </m:acc>
                            </m:oMath>
                          </a14:m>
                          <a:r>
                            <a:rPr lang="pt-BR" sz="2400" b="1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pt-BR" sz="24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là góc có quan hệ gì với (O</a:t>
                          </a:r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)?   </a:t>
                          </a: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  <a:sym typeface="Wingdings" pitchFamily="2" charset="2"/>
                            </a:rPr>
                            <a:t></a:t>
                          </a:r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hãy </a:t>
                          </a:r>
                          <a:r>
                            <a:rPr lang="pt-BR" sz="24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tính 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̂"/>
                                  <m:ctrlPr>
                                    <a:rPr kumimoji="0" lang="pt-BR" sz="2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</m:ctrlPr>
                                </m:accPr>
                                <m:e>
                                  <m:r>
                                    <a:rPr kumimoji="0" lang="en-US" sz="2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𝐴</m:t>
                                  </m:r>
                                </m:e>
                              </m:acc>
                            </m:oMath>
                          </a14:m>
                          <a:r>
                            <a:rPr kumimoji="0" lang="pt-BR" sz="2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pt-BR" sz="24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theo số đo của cung bị chắn ?</a:t>
                          </a:r>
                          <a:endParaRPr lang="en-US" sz="2400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pt-BR" sz="24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+ 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̂"/>
                                  <m:ctrlPr>
                                    <a:rPr kumimoji="0" lang="pt-BR" sz="2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</m:ctrlPr>
                                </m:accPr>
                                <m:e>
                                  <m:r>
                                    <a:rPr kumimoji="0" lang="en-US" sz="2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𝑩𝑺𝑴</m:t>
                                  </m:r>
                                </m:e>
                              </m:acc>
                            </m:oMath>
                          </a14:m>
                          <a:r>
                            <a:rPr kumimoji="0" lang="pt-BR" sz="24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có </a:t>
                          </a:r>
                          <a:r>
                            <a:rPr lang="pt-BR" sz="24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quan hệ như thế nào với (O) </a:t>
                          </a:r>
                          <a:endParaRPr lang="pt-BR" sz="2400" dirty="0" smtClean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kumimoji="0" lang="pt-BR" sz="2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Times New Roman" pitchFamily="18" charset="0"/>
                              <a:ea typeface="Calibri"/>
                              <a:cs typeface="Times New Roman" pitchFamily="18" charset="0"/>
                              <a:sym typeface="Wingdings" pitchFamily="2" charset="2"/>
                            </a:rPr>
                            <a:t></a:t>
                          </a:r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hãy </a:t>
                          </a:r>
                          <a:r>
                            <a:rPr lang="pt-BR" sz="24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tính</a:t>
                          </a:r>
                          <a:r>
                            <a:rPr lang="pt-BR" sz="2400" b="1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̂"/>
                                  <m:ctrlPr>
                                    <a:rPr kumimoji="0" lang="pt-BR" sz="2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</m:ctrlPr>
                                </m:accPr>
                                <m:e>
                                  <m:r>
                                    <a:rPr kumimoji="0" lang="en-US" sz="2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𝑩𝑺𝑴</m:t>
                                  </m:r>
                                </m:e>
                              </m:acc>
                            </m:oMath>
                          </a14:m>
                          <a:r>
                            <a:rPr lang="pt-BR" sz="24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theo số đo cuả cung bị chắn ? </a:t>
                          </a:r>
                          <a:endParaRPr lang="en-US" sz="2400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+ </a:t>
                          </a:r>
                          <a:r>
                            <a:rPr lang="pt-BR" sz="24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Hãy tính tổng của góc 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̂"/>
                                  <m:ctrlPr>
                                    <a:rPr kumimoji="0" lang="pt-BR" sz="2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</m:ctrlPr>
                                </m:accPr>
                                <m:e>
                                  <m:r>
                                    <a:rPr kumimoji="0" lang="en-US" sz="2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𝑨</m:t>
                                  </m:r>
                                </m:e>
                              </m:acc>
                            </m:oMath>
                          </a14:m>
                          <a:r>
                            <a:rPr kumimoji="0" lang="pt-BR" sz="24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pt-BR" sz="24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và 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̂"/>
                                  <m:ctrlPr>
                                    <a:rPr kumimoji="0" lang="pt-BR" sz="2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</m:ctrlPr>
                                </m:accPr>
                                <m:e>
                                  <m:r>
                                    <a:rPr kumimoji="0" lang="en-US" sz="2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𝑩𝑺𝑴</m:t>
                                  </m:r>
                                </m:e>
                              </m:acc>
                            </m:oMath>
                          </a14:m>
                          <a:r>
                            <a:rPr lang="pt-BR" sz="24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theo số đo của các cung bị chắn . </a:t>
                          </a:r>
                          <a:endParaRPr lang="en-US" sz="2400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+ Vậy: 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̂"/>
                                  <m:ctrlPr>
                                    <a:rPr kumimoji="0" lang="pt-BR" sz="2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</m:ctrlPr>
                                </m:accPr>
                                <m:e>
                                  <m:r>
                                    <a:rPr kumimoji="0" lang="en-US" sz="2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𝑨</m:t>
                                  </m:r>
                                </m:e>
                              </m:acc>
                            </m:oMath>
                          </a14:m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 </a:t>
                          </a:r>
                          <a:r>
                            <a:rPr lang="pt-BR" sz="2400" b="1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+ 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̂"/>
                                  <m:ctrlPr>
                                    <a:rPr lang="pt-BR" sz="2400" b="1" i="1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400" b="1" i="1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/>
                                      <a:cs typeface="Times New Roman" pitchFamily="18" charset="0"/>
                                    </a:rPr>
                                    <m:t>𝑩𝑺𝑴</m:t>
                                  </m:r>
                                </m:e>
                              </m:acc>
                            </m:oMath>
                          </a14:m>
                          <a:r>
                            <a:rPr lang="pt-BR" sz="2400" b="1" dirty="0" smtClean="0">
                              <a:solidFill>
                                <a:srgbClr val="FF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= </a:t>
                          </a:r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? </a:t>
                          </a:r>
                          <a:endParaRPr lang="en-US" sz="2400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  <a:p>
                          <a:pPr marL="0" indent="0" algn="l">
                            <a:spcAft>
                              <a:spcPts val="0"/>
                            </a:spcAft>
                            <a:buFontTx/>
                            <a:buNone/>
                          </a:pPr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+ Tính 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̂"/>
                                  <m:ctrlPr>
                                    <a:rPr kumimoji="0" lang="pt-BR" sz="2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</m:ctrlPr>
                                </m:accPr>
                                <m:e>
                                  <m:r>
                                    <a:rPr kumimoji="0" lang="en-US" sz="2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𝑪𝑴𝑵</m:t>
                                  </m:r>
                                </m:e>
                              </m:acc>
                            </m:oMath>
                          </a14:m>
                          <a:r>
                            <a:rPr lang="pt-BR" sz="24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? </a:t>
                          </a:r>
                          <a:endParaRPr lang="pt-BR" sz="2400" dirty="0" smtClean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  <a:p>
                          <a:pPr marL="0" indent="0" algn="l">
                            <a:spcAft>
                              <a:spcPts val="0"/>
                            </a:spcAft>
                            <a:buFontTx/>
                            <a:buNone/>
                          </a:pPr>
                          <a:r>
                            <a:rPr lang="pt-BR" sz="24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+ Từ</a:t>
                          </a:r>
                          <a:r>
                            <a:rPr lang="pt-BR" sz="2400" baseline="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đó ta suy ra điều gì?</a:t>
                          </a:r>
                          <a:endParaRPr lang="en-US" sz="2400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114300" marR="11430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Table 1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2954236"/>
                  </p:ext>
                </p:extLst>
              </p:nvPr>
            </p:nvGraphicFramePr>
            <p:xfrm>
              <a:off x="3124200" y="1581150"/>
              <a:ext cx="6172200" cy="3376041"/>
            </p:xfrm>
            <a:graphic>
              <a:graphicData uri="http://schemas.openxmlformats.org/drawingml/2006/table">
                <a:tbl>
                  <a:tblPr/>
                  <a:tblGrid>
                    <a:gridCol w="6172200"/>
                  </a:tblGrid>
                  <a:tr h="337604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14300" marR="11430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99" t="-2347" b="-5596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28440">
            <a:off x="7860177" y="830727"/>
            <a:ext cx="1301750" cy="130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0" descr="Digit 180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445" y="4171950"/>
            <a:ext cx="1409700" cy="774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-76200" y="1343025"/>
            <a:ext cx="3429000" cy="2457450"/>
            <a:chOff x="-48" y="846"/>
            <a:chExt cx="2160" cy="1548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-48" y="846"/>
              <a:ext cx="2160" cy="1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819" y="915"/>
              <a:ext cx="1230" cy="1230"/>
            </a:xfrm>
            <a:prstGeom prst="ellipse">
              <a:avLst/>
            </a:prstGeom>
            <a:noFill/>
            <a:ln w="18" cap="flat">
              <a:solidFill>
                <a:srgbClr val="008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 flipV="1">
              <a:off x="168" y="1075"/>
              <a:ext cx="1680" cy="47"/>
            </a:xfrm>
            <a:prstGeom prst="line">
              <a:avLst/>
            </a:prstGeom>
            <a:noFill/>
            <a:ln w="18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168" y="1122"/>
              <a:ext cx="1381" cy="1012"/>
            </a:xfrm>
            <a:prstGeom prst="line">
              <a:avLst/>
            </a:prstGeom>
            <a:noFill/>
            <a:ln w="18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996" y="1098"/>
              <a:ext cx="553" cy="1036"/>
            </a:xfrm>
            <a:prstGeom prst="line">
              <a:avLst/>
            </a:prstGeom>
            <a:noFill/>
            <a:ln w="18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 flipV="1">
              <a:off x="823" y="1075"/>
              <a:ext cx="1025" cy="527"/>
            </a:xfrm>
            <a:prstGeom prst="line">
              <a:avLst/>
            </a:prstGeom>
            <a:noFill/>
            <a:ln w="18" cap="flat">
              <a:solidFill>
                <a:srgbClr val="000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1" name="Group 13"/>
            <p:cNvGrpSpPr>
              <a:grpSpLocks/>
            </p:cNvGrpSpPr>
            <p:nvPr/>
          </p:nvGrpSpPr>
          <p:grpSpPr bwMode="auto">
            <a:xfrm>
              <a:off x="1080" y="1400"/>
              <a:ext cx="139" cy="239"/>
              <a:chOff x="1080" y="1400"/>
              <a:chExt cx="139" cy="239"/>
            </a:xfrm>
          </p:grpSpPr>
          <p:sp>
            <p:nvSpPr>
              <p:cNvPr id="2054" name="Oval 10"/>
              <p:cNvSpPr>
                <a:spLocks noChangeArrowheads="1"/>
              </p:cNvSpPr>
              <p:nvPr/>
            </p:nvSpPr>
            <p:spPr bwMode="auto">
              <a:xfrm>
                <a:off x="1146" y="1400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5" name="Oval 11"/>
              <p:cNvSpPr>
                <a:spLocks noChangeArrowheads="1"/>
              </p:cNvSpPr>
              <p:nvPr/>
            </p:nvSpPr>
            <p:spPr bwMode="auto">
              <a:xfrm>
                <a:off x="1146" y="1400"/>
                <a:ext cx="48" cy="48"/>
              </a:xfrm>
              <a:prstGeom prst="ellipse">
                <a:avLst/>
              </a:prstGeom>
              <a:noFill/>
              <a:ln w="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6" name="Rectangle 12"/>
              <p:cNvSpPr>
                <a:spLocks noChangeArrowheads="1"/>
              </p:cNvSpPr>
              <p:nvPr/>
            </p:nvSpPr>
            <p:spPr bwMode="auto">
              <a:xfrm>
                <a:off x="1080" y="1446"/>
                <a:ext cx="139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S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2" name="Group 17"/>
            <p:cNvGrpSpPr>
              <a:grpSpLocks/>
            </p:cNvGrpSpPr>
            <p:nvPr/>
          </p:nvGrpSpPr>
          <p:grpSpPr bwMode="auto">
            <a:xfrm>
              <a:off x="666" y="1578"/>
              <a:ext cx="187" cy="193"/>
              <a:chOff x="666" y="1578"/>
              <a:chExt cx="187" cy="193"/>
            </a:xfrm>
          </p:grpSpPr>
          <p:sp>
            <p:nvSpPr>
              <p:cNvPr id="2051" name="Oval 14"/>
              <p:cNvSpPr>
                <a:spLocks noChangeArrowheads="1"/>
              </p:cNvSpPr>
              <p:nvPr/>
            </p:nvSpPr>
            <p:spPr bwMode="auto">
              <a:xfrm>
                <a:off x="799" y="1578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2" name="Oval 15"/>
              <p:cNvSpPr>
                <a:spLocks noChangeArrowheads="1"/>
              </p:cNvSpPr>
              <p:nvPr/>
            </p:nvSpPr>
            <p:spPr bwMode="auto">
              <a:xfrm>
                <a:off x="799" y="1578"/>
                <a:ext cx="48" cy="48"/>
              </a:xfrm>
              <a:prstGeom prst="ellipse">
                <a:avLst/>
              </a:prstGeom>
              <a:noFill/>
              <a:ln w="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3" name="Rectangle 16"/>
              <p:cNvSpPr>
                <a:spLocks noChangeArrowheads="1"/>
              </p:cNvSpPr>
              <p:nvPr/>
            </p:nvSpPr>
            <p:spPr bwMode="auto">
              <a:xfrm>
                <a:off x="666" y="1578"/>
                <a:ext cx="187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M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4" name="Group 21"/>
            <p:cNvGrpSpPr>
              <a:grpSpLocks/>
            </p:cNvGrpSpPr>
            <p:nvPr/>
          </p:nvGrpSpPr>
          <p:grpSpPr bwMode="auto">
            <a:xfrm>
              <a:off x="1410" y="1506"/>
              <a:ext cx="235" cy="247"/>
              <a:chOff x="1410" y="1506"/>
              <a:chExt cx="235" cy="247"/>
            </a:xfrm>
          </p:grpSpPr>
          <p:sp>
            <p:nvSpPr>
              <p:cNvPr id="31" name="Oval 18"/>
              <p:cNvSpPr>
                <a:spLocks noChangeArrowheads="1"/>
              </p:cNvSpPr>
              <p:nvPr/>
            </p:nvSpPr>
            <p:spPr bwMode="auto">
              <a:xfrm>
                <a:off x="1410" y="1506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8" name="Oval 19"/>
              <p:cNvSpPr>
                <a:spLocks noChangeArrowheads="1"/>
              </p:cNvSpPr>
              <p:nvPr/>
            </p:nvSpPr>
            <p:spPr bwMode="auto">
              <a:xfrm>
                <a:off x="1410" y="1506"/>
                <a:ext cx="48" cy="48"/>
              </a:xfrm>
              <a:prstGeom prst="ellipse">
                <a:avLst/>
              </a:prstGeom>
              <a:noFill/>
              <a:ln w="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9" name="Rectangle 20"/>
              <p:cNvSpPr>
                <a:spLocks noChangeArrowheads="1"/>
              </p:cNvSpPr>
              <p:nvPr/>
            </p:nvSpPr>
            <p:spPr bwMode="auto">
              <a:xfrm>
                <a:off x="1482" y="1560"/>
                <a:ext cx="163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O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5" name="Group 25"/>
            <p:cNvGrpSpPr>
              <a:grpSpLocks/>
            </p:cNvGrpSpPr>
            <p:nvPr/>
          </p:nvGrpSpPr>
          <p:grpSpPr bwMode="auto">
            <a:xfrm>
              <a:off x="864" y="936"/>
              <a:ext cx="156" cy="193"/>
              <a:chOff x="864" y="936"/>
              <a:chExt cx="156" cy="193"/>
            </a:xfrm>
          </p:grpSpPr>
          <p:sp>
            <p:nvSpPr>
              <p:cNvPr id="28" name="Oval 22"/>
              <p:cNvSpPr>
                <a:spLocks noChangeArrowheads="1"/>
              </p:cNvSpPr>
              <p:nvPr/>
            </p:nvSpPr>
            <p:spPr bwMode="auto">
              <a:xfrm>
                <a:off x="972" y="1074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Oval 23"/>
              <p:cNvSpPr>
                <a:spLocks noChangeArrowheads="1"/>
              </p:cNvSpPr>
              <p:nvPr/>
            </p:nvSpPr>
            <p:spPr bwMode="auto">
              <a:xfrm>
                <a:off x="972" y="1074"/>
                <a:ext cx="48" cy="48"/>
              </a:xfrm>
              <a:prstGeom prst="ellipse">
                <a:avLst/>
              </a:prstGeom>
              <a:noFill/>
              <a:ln w="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Rectangle 24"/>
              <p:cNvSpPr>
                <a:spLocks noChangeArrowheads="1"/>
              </p:cNvSpPr>
              <p:nvPr/>
            </p:nvSpPr>
            <p:spPr bwMode="auto">
              <a:xfrm>
                <a:off x="864" y="936"/>
                <a:ext cx="156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B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6" name="Group 29"/>
            <p:cNvGrpSpPr>
              <a:grpSpLocks/>
            </p:cNvGrpSpPr>
            <p:nvPr/>
          </p:nvGrpSpPr>
          <p:grpSpPr bwMode="auto">
            <a:xfrm>
              <a:off x="12" y="1002"/>
              <a:ext cx="180" cy="193"/>
              <a:chOff x="12" y="1002"/>
              <a:chExt cx="180" cy="193"/>
            </a:xfrm>
          </p:grpSpPr>
          <p:sp>
            <p:nvSpPr>
              <p:cNvPr id="25" name="Oval 26"/>
              <p:cNvSpPr>
                <a:spLocks noChangeArrowheads="1"/>
              </p:cNvSpPr>
              <p:nvPr/>
            </p:nvSpPr>
            <p:spPr bwMode="auto">
              <a:xfrm>
                <a:off x="144" y="1098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Oval 27"/>
              <p:cNvSpPr>
                <a:spLocks noChangeArrowheads="1"/>
              </p:cNvSpPr>
              <p:nvPr/>
            </p:nvSpPr>
            <p:spPr bwMode="auto">
              <a:xfrm>
                <a:off x="144" y="1098"/>
                <a:ext cx="48" cy="48"/>
              </a:xfrm>
              <a:prstGeom prst="ellipse">
                <a:avLst/>
              </a:prstGeom>
              <a:noFill/>
              <a:ln w="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Rectangle 28"/>
              <p:cNvSpPr>
                <a:spLocks noChangeArrowheads="1"/>
              </p:cNvSpPr>
              <p:nvPr/>
            </p:nvSpPr>
            <p:spPr bwMode="auto">
              <a:xfrm>
                <a:off x="12" y="1002"/>
                <a:ext cx="156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A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7" name="Group 33"/>
            <p:cNvGrpSpPr>
              <a:grpSpLocks/>
            </p:cNvGrpSpPr>
            <p:nvPr/>
          </p:nvGrpSpPr>
          <p:grpSpPr bwMode="auto">
            <a:xfrm>
              <a:off x="1824" y="906"/>
              <a:ext cx="192" cy="193"/>
              <a:chOff x="1824" y="906"/>
              <a:chExt cx="192" cy="193"/>
            </a:xfrm>
          </p:grpSpPr>
          <p:sp>
            <p:nvSpPr>
              <p:cNvPr id="22" name="Oval 30"/>
              <p:cNvSpPr>
                <a:spLocks noChangeArrowheads="1"/>
              </p:cNvSpPr>
              <p:nvPr/>
            </p:nvSpPr>
            <p:spPr bwMode="auto">
              <a:xfrm>
                <a:off x="1824" y="1051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Oval 31"/>
              <p:cNvSpPr>
                <a:spLocks noChangeArrowheads="1"/>
              </p:cNvSpPr>
              <p:nvPr/>
            </p:nvSpPr>
            <p:spPr bwMode="auto">
              <a:xfrm>
                <a:off x="1824" y="1051"/>
                <a:ext cx="48" cy="48"/>
              </a:xfrm>
              <a:prstGeom prst="ellipse">
                <a:avLst/>
              </a:prstGeom>
              <a:noFill/>
              <a:ln w="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Rectangle 32"/>
              <p:cNvSpPr>
                <a:spLocks noChangeArrowheads="1"/>
              </p:cNvSpPr>
              <p:nvPr/>
            </p:nvSpPr>
            <p:spPr bwMode="auto">
              <a:xfrm>
                <a:off x="1860" y="906"/>
                <a:ext cx="156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C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8" name="Group 37"/>
            <p:cNvGrpSpPr>
              <a:grpSpLocks/>
            </p:cNvGrpSpPr>
            <p:nvPr/>
          </p:nvGrpSpPr>
          <p:grpSpPr bwMode="auto">
            <a:xfrm>
              <a:off x="1512" y="2110"/>
              <a:ext cx="163" cy="249"/>
              <a:chOff x="1512" y="2110"/>
              <a:chExt cx="163" cy="249"/>
            </a:xfrm>
          </p:grpSpPr>
          <p:sp>
            <p:nvSpPr>
              <p:cNvPr id="19" name="Oval 34"/>
              <p:cNvSpPr>
                <a:spLocks noChangeArrowheads="1"/>
              </p:cNvSpPr>
              <p:nvPr/>
            </p:nvSpPr>
            <p:spPr bwMode="auto">
              <a:xfrm>
                <a:off x="1525" y="2110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Oval 35"/>
              <p:cNvSpPr>
                <a:spLocks noChangeArrowheads="1"/>
              </p:cNvSpPr>
              <p:nvPr/>
            </p:nvSpPr>
            <p:spPr bwMode="auto">
              <a:xfrm>
                <a:off x="1525" y="2110"/>
                <a:ext cx="48" cy="48"/>
              </a:xfrm>
              <a:prstGeom prst="ellipse">
                <a:avLst/>
              </a:prstGeom>
              <a:noFill/>
              <a:ln w="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Rectangle 36"/>
              <p:cNvSpPr>
                <a:spLocks noChangeArrowheads="1"/>
              </p:cNvSpPr>
              <p:nvPr/>
            </p:nvSpPr>
            <p:spPr bwMode="auto">
              <a:xfrm>
                <a:off x="1512" y="2166"/>
                <a:ext cx="163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1" i="1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N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204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xit" presetSubtype="0" fill="hold" nodeType="withEffect">
                                  <p:stCondLst>
                                    <p:cond delay="183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IN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powerpoint-template">
  <a:themeElements>
    <a:clrScheme name="powerpoint-template-24 10">
      <a:dk1>
        <a:srgbClr val="4D4D4D"/>
      </a:dk1>
      <a:lt1>
        <a:srgbClr val="FFFFFF"/>
      </a:lt1>
      <a:dk2>
        <a:srgbClr val="4D4D4D"/>
      </a:dk2>
      <a:lt2>
        <a:srgbClr val="DD6705"/>
      </a:lt2>
      <a:accent1>
        <a:srgbClr val="EB8B09"/>
      </a:accent1>
      <a:accent2>
        <a:srgbClr val="F5A437"/>
      </a:accent2>
      <a:accent3>
        <a:srgbClr val="FFFFFF"/>
      </a:accent3>
      <a:accent4>
        <a:srgbClr val="404040"/>
      </a:accent4>
      <a:accent5>
        <a:srgbClr val="F3C4AA"/>
      </a:accent5>
      <a:accent6>
        <a:srgbClr val="DE9431"/>
      </a:accent6>
      <a:hlink>
        <a:srgbClr val="FAB550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Văn phòn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C75F06"/>
        </a:lt2>
        <a:accent1>
          <a:srgbClr val="E07D06"/>
        </a:accent1>
        <a:accent2>
          <a:srgbClr val="F2A016"/>
        </a:accent2>
        <a:accent3>
          <a:srgbClr val="FFFFFF"/>
        </a:accent3>
        <a:accent4>
          <a:srgbClr val="404040"/>
        </a:accent4>
        <a:accent5>
          <a:srgbClr val="EDBFAA"/>
        </a:accent5>
        <a:accent6>
          <a:srgbClr val="DB9113"/>
        </a:accent6>
        <a:hlink>
          <a:srgbClr val="F7C9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CE5C16"/>
        </a:lt2>
        <a:accent1>
          <a:srgbClr val="E3852B"/>
        </a:accent1>
        <a:accent2>
          <a:srgbClr val="E79235"/>
        </a:accent2>
        <a:accent3>
          <a:srgbClr val="FFFFFF"/>
        </a:accent3>
        <a:accent4>
          <a:srgbClr val="404040"/>
        </a:accent4>
        <a:accent5>
          <a:srgbClr val="EFC2AC"/>
        </a:accent5>
        <a:accent6>
          <a:srgbClr val="D1842F"/>
        </a:accent6>
        <a:hlink>
          <a:srgbClr val="F09E3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D5D16"/>
        </a:lt2>
        <a:accent1>
          <a:srgbClr val="ED5B10"/>
        </a:accent1>
        <a:accent2>
          <a:srgbClr val="F5A526"/>
        </a:accent2>
        <a:accent3>
          <a:srgbClr val="FFFFFF"/>
        </a:accent3>
        <a:accent4>
          <a:srgbClr val="404040"/>
        </a:accent4>
        <a:accent5>
          <a:srgbClr val="F4B5AA"/>
        </a:accent5>
        <a:accent6>
          <a:srgbClr val="DE9521"/>
        </a:accent6>
        <a:hlink>
          <a:srgbClr val="FABD4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B33617"/>
        </a:lt2>
        <a:accent1>
          <a:srgbClr val="DC6900"/>
        </a:accent1>
        <a:accent2>
          <a:srgbClr val="ED9500"/>
        </a:accent2>
        <a:accent3>
          <a:srgbClr val="FFFFFF"/>
        </a:accent3>
        <a:accent4>
          <a:srgbClr val="404040"/>
        </a:accent4>
        <a:accent5>
          <a:srgbClr val="EBB9AA"/>
        </a:accent5>
        <a:accent6>
          <a:srgbClr val="D78700"/>
        </a:accent6>
        <a:hlink>
          <a:srgbClr val="F8BE1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FE3902"/>
        </a:lt2>
        <a:accent1>
          <a:srgbClr val="FF6B03"/>
        </a:accent1>
        <a:accent2>
          <a:srgbClr val="FF8308"/>
        </a:accent2>
        <a:accent3>
          <a:srgbClr val="FFFFFF"/>
        </a:accent3>
        <a:accent4>
          <a:srgbClr val="404040"/>
        </a:accent4>
        <a:accent5>
          <a:srgbClr val="FFBAAA"/>
        </a:accent5>
        <a:accent6>
          <a:srgbClr val="E77606"/>
        </a:accent6>
        <a:hlink>
          <a:srgbClr val="FFA90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C75F06"/>
        </a:lt2>
        <a:accent1>
          <a:srgbClr val="E07D06"/>
        </a:accent1>
        <a:accent2>
          <a:srgbClr val="E5930D"/>
        </a:accent2>
        <a:accent3>
          <a:srgbClr val="FFFFFF"/>
        </a:accent3>
        <a:accent4>
          <a:srgbClr val="404040"/>
        </a:accent4>
        <a:accent5>
          <a:srgbClr val="EDBFAA"/>
        </a:accent5>
        <a:accent6>
          <a:srgbClr val="CF850B"/>
        </a:accent6>
        <a:hlink>
          <a:srgbClr val="F99F1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D6705"/>
        </a:lt2>
        <a:accent1>
          <a:srgbClr val="EB8B09"/>
        </a:accent1>
        <a:accent2>
          <a:srgbClr val="F5A437"/>
        </a:accent2>
        <a:accent3>
          <a:srgbClr val="FFFFFF"/>
        </a:accent3>
        <a:accent4>
          <a:srgbClr val="404040"/>
        </a:accent4>
        <a:accent5>
          <a:srgbClr val="F3C4AA"/>
        </a:accent5>
        <a:accent6>
          <a:srgbClr val="DE9431"/>
        </a:accent6>
        <a:hlink>
          <a:srgbClr val="FAB55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DD6705"/>
        </a:lt2>
        <a:accent1>
          <a:srgbClr val="EB8B09"/>
        </a:accent1>
        <a:accent2>
          <a:srgbClr val="F5A437"/>
        </a:accent2>
        <a:accent3>
          <a:srgbClr val="FFFFFF"/>
        </a:accent3>
        <a:accent4>
          <a:srgbClr val="404040"/>
        </a:accent4>
        <a:accent5>
          <a:srgbClr val="F3C4AA"/>
        </a:accent5>
        <a:accent6>
          <a:srgbClr val="DE9431"/>
        </a:accent6>
        <a:hlink>
          <a:srgbClr val="F42C9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DD6705"/>
        </a:lt2>
        <a:accent1>
          <a:srgbClr val="EB8B09"/>
        </a:accent1>
        <a:accent2>
          <a:srgbClr val="F5A437"/>
        </a:accent2>
        <a:accent3>
          <a:srgbClr val="FFFFFF"/>
        </a:accent3>
        <a:accent4>
          <a:srgbClr val="404040"/>
        </a:accent4>
        <a:accent5>
          <a:srgbClr val="F3C4AA"/>
        </a:accent5>
        <a:accent6>
          <a:srgbClr val="DE9431"/>
        </a:accent6>
        <a:hlink>
          <a:srgbClr val="E90D0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DD6705"/>
        </a:lt2>
        <a:accent1>
          <a:srgbClr val="EB8B09"/>
        </a:accent1>
        <a:accent2>
          <a:srgbClr val="F5A437"/>
        </a:accent2>
        <a:accent3>
          <a:srgbClr val="FFFFFF"/>
        </a:accent3>
        <a:accent4>
          <a:srgbClr val="404040"/>
        </a:accent4>
        <a:accent5>
          <a:srgbClr val="F3C4AA"/>
        </a:accent5>
        <a:accent6>
          <a:srgbClr val="DE9431"/>
        </a:accent6>
        <a:hlink>
          <a:srgbClr val="1099D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4D4D4D"/>
        </a:dk1>
        <a:lt1>
          <a:srgbClr val="FFFFFF"/>
        </a:lt1>
        <a:dk2>
          <a:srgbClr val="4D4D4D"/>
        </a:dk2>
        <a:lt2>
          <a:srgbClr val="DD6705"/>
        </a:lt2>
        <a:accent1>
          <a:srgbClr val="EB8B09"/>
        </a:accent1>
        <a:accent2>
          <a:srgbClr val="F5A437"/>
        </a:accent2>
        <a:accent3>
          <a:srgbClr val="FFFFFF"/>
        </a:accent3>
        <a:accent4>
          <a:srgbClr val="404040"/>
        </a:accent4>
        <a:accent5>
          <a:srgbClr val="F3C4AA"/>
        </a:accent5>
        <a:accent6>
          <a:srgbClr val="DE9431"/>
        </a:accent6>
        <a:hlink>
          <a:srgbClr val="B7ED2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1077</TotalTime>
  <Words>799</Words>
  <Application>Microsoft Office PowerPoint</Application>
  <PresentationFormat>On-screen Show (16:9)</PresentationFormat>
  <Paragraphs>204</Paragraphs>
  <Slides>17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Office Theme</vt:lpstr>
      <vt:lpstr>Default Design</vt:lpstr>
      <vt:lpstr>powerpoint-template</vt:lpstr>
      <vt:lpstr>1_Office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Bài 39: Cho AB và CD là 2 đường kính vuông góc của đường tròn (O). Trên cung nhỏ BD lấy một điểm M. Tiếp tuyến tại M cắt tia AB ở E, đoạn thẳng CM cắt AB ở S. Chứng minh:  ES = EM. </vt:lpstr>
      <vt:lpstr> Bài 40: Qua điểm S nằm ngoài đường tròn(O), vẽ tiếp tuyến SA và cát tuyến SBC của đường tròn. Tia phân giác của góc BAC cắt dây BC tại D. Chứng minh: SA=SD</vt:lpstr>
      <vt:lpstr> Bài 41: Qua điểm A nằm ngoài đường tròn (O), vẽ hai cát tuyến ABC và AMN sao cho hai đường thẳng BN và CM cắt nhau tại một điểm S nằm bên trong đường tròn. C/m:A ̂+(BSM) ̂=2.(CMN) ̂   </vt:lpstr>
      <vt:lpstr>PowerPoint Presentation</vt:lpstr>
      <vt:lpstr> Bài 42: Cho tam giác ABC nội tiếp đt. P, Q, R theo thứ tự là các điểm chính giữa của các cung bị chắn BC, CA, AB bởi các góc A, B, C a) c/m: AP vuông góc QR b) AP cắt CR tại I. C/m: tam giác CPI cân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</dc:creator>
  <cp:lastModifiedBy>Microsoft</cp:lastModifiedBy>
  <cp:revision>135</cp:revision>
  <dcterms:created xsi:type="dcterms:W3CDTF">2021-08-15T01:59:40Z</dcterms:created>
  <dcterms:modified xsi:type="dcterms:W3CDTF">2021-09-05T14:23:30Z</dcterms:modified>
</cp:coreProperties>
</file>