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58" y="-3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20FF547-2BB4-4FB8-A405-FB8E5CFBD2D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A30CB71-D376-4181-B529-F82B3EE64A8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4.bin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0.png"/><Relationship Id="rId11" Type="http://schemas.openxmlformats.org/officeDocument/2006/relationships/oleObject" Target="../embeddings/oleObject3.bin"/><Relationship Id="rId15" Type="http://schemas.openxmlformats.org/officeDocument/2006/relationships/image" Target="../media/image6.emf"/><Relationship Id="rId10" Type="http://schemas.openxmlformats.org/officeDocument/2006/relationships/image" Target="../media/image3.wmf"/><Relationship Id="rId9" Type="http://schemas.openxmlformats.org/officeDocument/2006/relationships/oleObject" Target="../embeddings/oleObject2.bin"/><Relationship Id="rId14" Type="http://schemas.openxmlformats.org/officeDocument/2006/relationships/image" Target="../media/image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228600" y="180137"/>
                <a:ext cx="8534400" cy="1598802"/>
              </a:xfrm>
            </p:spPr>
            <p:txBody>
              <a:bodyPr>
                <a:noAutofit/>
              </a:bodyPr>
              <a:lstStyle/>
              <a:p>
                <a:pPr lvl="0" algn="l">
                  <a:spcBef>
                    <a:spcPts val="0"/>
                  </a:spcBef>
                </a:pPr>
                <a:r>
                  <a:rPr lang="en-US" sz="2000" b="1" u="sng" dirty="0" smtClean="0">
                    <a:solidFill>
                      <a:srgbClr val="FF0000"/>
                    </a:solidFill>
                  </a:rPr>
                  <a:t>Câu </a:t>
                </a:r>
                <a:r>
                  <a:rPr lang="en-US" sz="2000" b="1" u="sng" dirty="0" err="1" smtClean="0">
                    <a:solidFill>
                      <a:srgbClr val="FF0000"/>
                    </a:solidFill>
                  </a:rPr>
                  <a:t>hỏi</a:t>
                </a:r>
                <a:r>
                  <a:rPr lang="en-US" sz="2000" b="1" u="sng" dirty="0" smtClean="0">
                    <a:solidFill>
                      <a:srgbClr val="FF0000"/>
                    </a:solidFill>
                  </a:rPr>
                  <a:t>: </a:t>
                </a:r>
                <a:r>
                  <a:rPr lang="nl-NL" sz="2000" dirty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Phát biểu định lí về góc có đỉnh ở bên trong hay bên ngoài đường tròn.</a:t>
                </a:r>
                <a:r>
                  <a:rPr lang="en-US" sz="2000" dirty="0">
                    <a:solidFill>
                      <a:srgbClr val="000000"/>
                    </a:solidFill>
                    <a:latin typeface="Times New Roman"/>
                    <a:ea typeface="Calibri"/>
                    <a:cs typeface="Cambria"/>
                  </a:rPr>
                  <a:t/>
                </a:r>
                <a:br>
                  <a:rPr lang="en-US" sz="2000" dirty="0">
                    <a:solidFill>
                      <a:srgbClr val="000000"/>
                    </a:solidFill>
                    <a:latin typeface="Times New Roman"/>
                    <a:ea typeface="Calibri"/>
                    <a:cs typeface="Cambria"/>
                  </a:rPr>
                </a:br>
                <a:r>
                  <a:rPr lang="nl-NL" sz="2000" b="1" u="sng" dirty="0" smtClean="0">
                    <a:solidFill>
                      <a:srgbClr val="FF0000"/>
                    </a:solidFill>
                    <a:latin typeface="Times New Roman"/>
                    <a:ea typeface="Calibri"/>
                  </a:rPr>
                  <a:t>Bài 38: </a:t>
                </a:r>
                <a:r>
                  <a:rPr lang="nl-NL" sz="2000" dirty="0" smtClean="0">
                    <a:solidFill>
                      <a:schemeClr val="tx1"/>
                    </a:solidFill>
                    <a:latin typeface="Times New Roman"/>
                    <a:ea typeface="Calibri"/>
                  </a:rPr>
                  <a:t>Trên một đường tròn, lấy liên tiếp ba cung AC, CD, DB sao cho sđ        </a:t>
                </a:r>
                <a:r>
                  <a:rPr lang="en-US" sz="2000" b="1" dirty="0" smtClean="0">
                    <a:solidFill>
                      <a:schemeClr val="tx1"/>
                    </a:solidFill>
                    <a:ea typeface="+mn-ea"/>
                    <a:cs typeface="+mn-cs"/>
                  </a:rPr>
                  <a:t>= </a:t>
                </a:r>
                <a:r>
                  <a:rPr lang="en-US" sz="2000" b="1" dirty="0" err="1" smtClean="0">
                    <a:solidFill>
                      <a:schemeClr val="tx1"/>
                    </a:solidFill>
                    <a:ea typeface="+mn-ea"/>
                    <a:cs typeface="+mn-cs"/>
                  </a:rPr>
                  <a:t>sđ</a:t>
                </a:r>
                <a:r>
                  <a:rPr lang="en-US" sz="2000" b="1" dirty="0" smtClean="0">
                    <a:solidFill>
                      <a:schemeClr val="tx1"/>
                    </a:solidFill>
                    <a:ea typeface="+mn-ea"/>
                    <a:cs typeface="+mn-cs"/>
                  </a:rPr>
                  <a:t>        =</a:t>
                </a:r>
                <a:r>
                  <a:rPr lang="en-US" sz="2000" b="1" dirty="0" err="1" smtClean="0">
                    <a:solidFill>
                      <a:schemeClr val="tx1"/>
                    </a:solidFill>
                    <a:ea typeface="+mn-ea"/>
                    <a:cs typeface="+mn-cs"/>
                  </a:rPr>
                  <a:t>sđ</a:t>
                </a:r>
                <a:r>
                  <a:rPr lang="en-US" sz="2000" b="1" dirty="0" smtClean="0">
                    <a:solidFill>
                      <a:schemeClr val="tx1"/>
                    </a:solidFill>
                    <a:ea typeface="+mn-ea"/>
                    <a:cs typeface="+mn-cs"/>
                  </a:rPr>
                  <a:t>      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sSupPr>
                      <m:e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𝟔𝟎</m:t>
                        </m:r>
                      </m:e>
                      <m:sup>
                        <m:r>
                          <a:rPr lang="en-US" sz="2000" b="1" i="1" dirty="0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𝟎</m:t>
                        </m:r>
                      </m:sup>
                    </m:sSup>
                    <m:r>
                      <a:rPr lang="en-US" sz="2000" b="0" i="0" dirty="0" smtClean="0">
                        <a:solidFill>
                          <a:schemeClr val="tx1"/>
                        </a:solidFill>
                        <a:latin typeface="Cambria Math"/>
                        <a:ea typeface="+mn-ea"/>
                        <a:cs typeface="+mn-cs"/>
                      </a:rPr>
                      <m:t>.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Hai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đường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thẳng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AC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và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BD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cắt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nhau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tại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E.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Hai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tt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của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đt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cắt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nhau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tại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T. </a:t>
                </a:r>
                <a:r>
                  <a:rPr lang="nl-NL" sz="2000" b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a</a:t>
                </a:r>
                <a:r>
                  <a:rPr lang="nl-NL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/ Chứng minh: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2000" b="1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𝑨𝑬𝑩</m:t>
                        </m:r>
                      </m:e>
                    </m:acc>
                  </m:oMath>
                </a14:m>
                <a:r>
                  <a:rPr lang="nl-NL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2000" b="1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𝑩𝑻𝑪</m:t>
                        </m:r>
                      </m:e>
                    </m:acc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</a:rPr>
                  <a:t/>
                </a:r>
                <a:br>
                  <a:rPr lang="en-US" sz="2000" dirty="0" smtClean="0">
                    <a:solidFill>
                      <a:schemeClr val="tx1"/>
                    </a:solidFill>
                  </a:rPr>
                </a:br>
                <a:r>
                  <a:rPr lang="en-US" sz="2000" dirty="0" smtClean="0">
                    <a:solidFill>
                      <a:schemeClr val="tx1"/>
                    </a:solidFill>
                  </a:rPr>
                  <a:t>                            </a:t>
                </a:r>
                <a:r>
                  <a:rPr lang="en-US" sz="2000" b="1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b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/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Chứng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minh: CD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là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tia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phân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giác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của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b="1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𝑩𝑪𝑻</m:t>
                        </m:r>
                      </m:e>
                    </m:acc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228600" y="180137"/>
                <a:ext cx="8534400" cy="1598802"/>
              </a:xfrm>
              <a:blipFill rotWithShape="1">
                <a:blip r:embed="rId3"/>
                <a:stretch>
                  <a:fillRect l="-786" t="-5344" r="-214" b="-6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itle 1"/>
              <p:cNvSpPr txBox="1">
                <a:spLocks/>
              </p:cNvSpPr>
              <p:nvPr/>
            </p:nvSpPr>
            <p:spPr>
              <a:xfrm>
                <a:off x="4038600" y="1555940"/>
                <a:ext cx="3810000" cy="50482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algn="l"/>
                <a:r>
                  <a:rPr lang="nl-NL" sz="2000" b="1" dirty="0" smtClean="0">
                    <a:solidFill>
                      <a:srgbClr val="FF3300"/>
                    </a:solidFill>
                    <a:latin typeface="Times New Roman"/>
                    <a:ea typeface="Calibri"/>
                  </a:rPr>
                  <a:t>a/ Chứng minh: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2000" b="1" i="1" smtClean="0">
                            <a:solidFill>
                              <a:srgbClr val="FF33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 smtClean="0">
                            <a:solidFill>
                              <a:srgbClr val="FF3300"/>
                            </a:solidFill>
                            <a:latin typeface="Cambria Math"/>
                          </a:rPr>
                          <m:t>𝑨𝑬𝑩</m:t>
                        </m:r>
                      </m:e>
                    </m:acc>
                  </m:oMath>
                </a14:m>
                <a:r>
                  <a:rPr lang="nl-NL" sz="2000" b="1" dirty="0" smtClean="0">
                    <a:solidFill>
                      <a:srgbClr val="FF3300"/>
                    </a:solidFill>
                    <a:latin typeface="Times New Roman"/>
                    <a:ea typeface="Calibri"/>
                  </a:rPr>
                  <a:t> =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nl-NL" sz="2000" b="1" i="1" smtClean="0">
                            <a:solidFill>
                              <a:srgbClr val="FF33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 smtClean="0">
                            <a:solidFill>
                              <a:srgbClr val="FF3300"/>
                            </a:solidFill>
                            <a:latin typeface="Cambria Math"/>
                          </a:rPr>
                          <m:t>𝑩𝑻𝑪</m:t>
                        </m:r>
                      </m:e>
                    </m:acc>
                  </m:oMath>
                </a14:m>
                <a:endParaRPr lang="nl-NL" sz="2000" b="1" dirty="0" smtClean="0">
                  <a:latin typeface="Times New Roman"/>
                  <a:ea typeface="Calibri"/>
                </a:endParaRPr>
              </a:p>
            </p:txBody>
          </p:sp>
        </mc:Choice>
        <mc:Fallback xmlns="">
          <p:sp>
            <p:nvSpPr>
              <p:cNvPr id="17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1555940"/>
                <a:ext cx="3810000" cy="504825"/>
              </a:xfrm>
              <a:prstGeom prst="rect">
                <a:avLst/>
              </a:prstGeom>
              <a:blipFill rotWithShape="1">
                <a:blip r:embed="rId6"/>
                <a:stretch>
                  <a:fillRect l="-1760" r="-21280" b="-21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802726"/>
              </p:ext>
            </p:extLst>
          </p:nvPr>
        </p:nvGraphicFramePr>
        <p:xfrm>
          <a:off x="602316" y="738465"/>
          <a:ext cx="393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Equation" r:id="rId7" imgW="393480" imgH="330120" progId="Equation.DSMT4">
                  <p:embed/>
                </p:oleObj>
              </mc:Choice>
              <mc:Fallback>
                <p:oleObj name="Equation" r:id="rId7" imgW="39348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2316" y="738465"/>
                        <a:ext cx="3937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100890"/>
              </p:ext>
            </p:extLst>
          </p:nvPr>
        </p:nvGraphicFramePr>
        <p:xfrm>
          <a:off x="1411380" y="753780"/>
          <a:ext cx="3937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5" name="Equation" r:id="rId9" imgW="393480" imgH="317160" progId="Equation.DSMT4">
                  <p:embed/>
                </p:oleObj>
              </mc:Choice>
              <mc:Fallback>
                <p:oleObj name="Equation" r:id="rId9" imgW="393480" imgH="3171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1380" y="753780"/>
                        <a:ext cx="3937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469536"/>
              </p:ext>
            </p:extLst>
          </p:nvPr>
        </p:nvGraphicFramePr>
        <p:xfrm>
          <a:off x="7958790" y="415735"/>
          <a:ext cx="406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Equation" r:id="rId11" imgW="406080" imgH="330120" progId="Equation.DSMT4">
                  <p:embed/>
                </p:oleObj>
              </mc:Choice>
              <mc:Fallback>
                <p:oleObj name="Equation" r:id="rId11" imgW="406080" imgH="33012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8790" y="415735"/>
                        <a:ext cx="406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98502"/>
              </p:ext>
            </p:extLst>
          </p:nvPr>
        </p:nvGraphicFramePr>
        <p:xfrm>
          <a:off x="2560638" y="2117725"/>
          <a:ext cx="5943600" cy="280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Equation" r:id="rId13" imgW="5943600" imgH="2806560" progId="Equation.DSMT4">
                  <p:embed/>
                </p:oleObj>
              </mc:Choice>
              <mc:Fallback>
                <p:oleObj name="Equation" r:id="rId13" imgW="5943600" imgH="280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60638" y="2117725"/>
                        <a:ext cx="5943600" cy="280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11" name="Picture 8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1" y="1276350"/>
            <a:ext cx="26193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670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itle 1"/>
              <p:cNvSpPr txBox="1">
                <a:spLocks/>
              </p:cNvSpPr>
              <p:nvPr/>
            </p:nvSpPr>
            <p:spPr>
              <a:xfrm>
                <a:off x="3124200" y="285750"/>
                <a:ext cx="5276850" cy="50482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lvl="0" algn="l">
                  <a:spcBef>
                    <a:spcPts val="0"/>
                  </a:spcBef>
                </a:pP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b/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Chứng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minh: CD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là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tia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phân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giác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của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b="1" i="1">
                            <a:solidFill>
                              <a:srgbClr val="FF3300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lang="en-US" sz="2000" b="1" i="1">
                            <a:solidFill>
                              <a:srgbClr val="FF33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𝑩𝑪𝑻</m:t>
                        </m:r>
                      </m:e>
                    </m:acc>
                  </m:oMath>
                </a14:m>
                <a:endParaRPr lang="nl-NL" sz="2000" b="1" dirty="0">
                  <a:solidFill>
                    <a:prstClr val="black"/>
                  </a:solidFill>
                  <a:latin typeface="Times New Roman"/>
                  <a:ea typeface="Calibri"/>
                  <a:cs typeface="+mn-cs"/>
                </a:endParaRPr>
              </a:p>
            </p:txBody>
          </p:sp>
        </mc:Choice>
        <mc:Fallback xmlns="">
          <p:sp>
            <p:nvSpPr>
              <p:cNvPr id="18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285750"/>
                <a:ext cx="5276850" cy="504825"/>
              </a:xfrm>
              <a:prstGeom prst="rect">
                <a:avLst/>
              </a:prstGeom>
              <a:blipFill rotWithShape="1">
                <a:blip r:embed="rId3"/>
                <a:stretch>
                  <a:fillRect l="-1272" r="-22081" b="-21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1" name="Picture 8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1950"/>
            <a:ext cx="26193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573497"/>
              </p:ext>
            </p:extLst>
          </p:nvPr>
        </p:nvGraphicFramePr>
        <p:xfrm>
          <a:off x="3352800" y="971550"/>
          <a:ext cx="4419600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5" imgW="4152600" imgH="1726920" progId="Equation.DSMT4">
                  <p:embed/>
                </p:oleObj>
              </mc:Choice>
              <mc:Fallback>
                <p:oleObj name="Equation" r:id="rId5" imgW="4152600" imgH="1726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2800" y="971550"/>
                        <a:ext cx="4419600" cy="172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/>
              <p:cNvSpPr txBox="1">
                <a:spLocks/>
              </p:cNvSpPr>
              <p:nvPr/>
            </p:nvSpPr>
            <p:spPr>
              <a:xfrm>
                <a:off x="3151094" y="2800350"/>
                <a:ext cx="5276850" cy="50482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rgbClr val="FFFFFF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lvl="0" algn="l">
                  <a:spcBef>
                    <a:spcPts val="0"/>
                  </a:spcBef>
                </a:pPr>
                <a:r>
                  <a:rPr lang="en-US" sz="2000" b="1" dirty="0" err="1" smtClean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Vậy</a:t>
                </a:r>
                <a:r>
                  <a:rPr lang="en-US" sz="2000" b="1" dirty="0" smtClean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: CD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là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tia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phân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giác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:r>
                  <a:rPr lang="en-US" sz="2000" b="1" dirty="0" err="1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của</a:t>
                </a:r>
                <a:r>
                  <a:rPr lang="en-US" sz="2000" b="1" dirty="0">
                    <a:solidFill>
                      <a:srgbClr val="FF3300"/>
                    </a:solidFill>
                    <a:latin typeface="Times New Roman"/>
                    <a:ea typeface="Calibri"/>
                    <a:cs typeface="+mn-cs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b="1" i="1">
                            <a:solidFill>
                              <a:srgbClr val="FF3300"/>
                            </a:solidFill>
                            <a:latin typeface="Cambria Math"/>
                            <a:ea typeface="+mn-ea"/>
                            <a:cs typeface="+mn-cs"/>
                          </a:rPr>
                        </m:ctrlPr>
                      </m:accPr>
                      <m:e>
                        <m:r>
                          <a:rPr lang="en-US" sz="2000" b="1" i="1">
                            <a:solidFill>
                              <a:srgbClr val="FF3300"/>
                            </a:solidFill>
                            <a:latin typeface="Cambria Math"/>
                            <a:ea typeface="+mn-ea"/>
                            <a:cs typeface="+mn-cs"/>
                          </a:rPr>
                          <m:t>𝑩𝑪𝑻</m:t>
                        </m:r>
                      </m:e>
                    </m:acc>
                  </m:oMath>
                </a14:m>
                <a:endParaRPr lang="nl-NL" sz="2000" b="1" dirty="0">
                  <a:solidFill>
                    <a:prstClr val="black"/>
                  </a:solidFill>
                  <a:latin typeface="Times New Roman"/>
                  <a:ea typeface="Calibri"/>
                  <a:cs typeface="+mn-cs"/>
                </a:endParaRPr>
              </a:p>
            </p:txBody>
          </p:sp>
        </mc:Choice>
        <mc:Fallback xmlns="">
          <p:sp>
            <p:nvSpPr>
              <p:cNvPr id="13" name="Tit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1094" y="2800350"/>
                <a:ext cx="5276850" cy="504825"/>
              </a:xfrm>
              <a:prstGeom prst="rect">
                <a:avLst/>
              </a:prstGeom>
              <a:blipFill rotWithShape="1">
                <a:blip r:embed="rId7"/>
                <a:stretch>
                  <a:fillRect l="-1270" b="-228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726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163</TotalTime>
  <Words>57</Words>
  <Application>Microsoft Office PowerPoint</Application>
  <PresentationFormat>On-screen Show (16:9)</PresentationFormat>
  <Paragraphs>4</Paragraphs>
  <Slides>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Waveform</vt:lpstr>
      <vt:lpstr>Equation</vt:lpstr>
      <vt:lpstr>Câu hỏi: Phát biểu định lí về góc có đỉnh ở bên trong hay bên ngoài đường tròn. Bài 38: Trên một đường tròn, lấy liên tiếp ba cung AC, CD, DB sao cho sđ        = sđ        =sđ       =〖60〗^0. Hai đường thẳng AC và BD cắt nhau tại E. Hai tt của đt cắt nhau tại T. a/ Chứng minh: (AEB) ̂ = (BTC) ̂                             b/ Chứng minh: CD là tia phân giác của (BCT) ̂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1: Cho tam giác ABC vuông tại A, đường cao AH. Biết: HB= 4cm; HC=16cm. Tính AB; AC; BC </dc:title>
  <dc:creator>Microsoft</dc:creator>
  <cp:lastModifiedBy>Microsoft</cp:lastModifiedBy>
  <cp:revision>20</cp:revision>
  <dcterms:created xsi:type="dcterms:W3CDTF">2020-09-14T09:55:20Z</dcterms:created>
  <dcterms:modified xsi:type="dcterms:W3CDTF">2021-09-05T13:54:26Z</dcterms:modified>
</cp:coreProperties>
</file>