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69" r:id="rId2"/>
    <p:sldId id="256" r:id="rId3"/>
    <p:sldId id="257" r:id="rId4"/>
    <p:sldId id="258" r:id="rId5"/>
    <p:sldId id="259" r:id="rId6"/>
    <p:sldId id="260" r:id="rId7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600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85" d="100"/>
          <a:sy n="85" d="100"/>
        </p:scale>
        <p:origin x="-72" y="-427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9E5479F-4911-44AD-AA04-34957BD8208D}" type="datetimeFigureOut">
              <a:rPr lang="en-US" smtClean="0"/>
              <a:t>9/5/2021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52B5A1D-DDF5-4401-A143-07CC3D09FF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7143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2B5A1D-DDF5-4401-A143-07CC3D09FF6D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16004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46744B-6CC8-4ED2-8A71-07BEB184F142}" type="datetimeFigureOut">
              <a:rPr lang="en-US" smtClean="0"/>
              <a:pPr/>
              <a:t>9/5/2021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21B5B8-D539-4E5C-A527-7E3AD844CB1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389178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46744B-6CC8-4ED2-8A71-07BEB184F142}" type="datetimeFigureOut">
              <a:rPr lang="en-US" smtClean="0"/>
              <a:pPr/>
              <a:t>9/5/2021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21B5B8-D539-4E5C-A527-7E3AD844CB1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2594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46744B-6CC8-4ED2-8A71-07BEB184F142}" type="datetimeFigureOut">
              <a:rPr lang="en-US" smtClean="0"/>
              <a:pPr/>
              <a:t>9/5/2021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21B5B8-D539-4E5C-A527-7E3AD844CB1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00913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46744B-6CC8-4ED2-8A71-07BEB184F142}" type="datetimeFigureOut">
              <a:rPr lang="en-US" smtClean="0"/>
              <a:pPr/>
              <a:t>9/5/2021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21B5B8-D539-4E5C-A527-7E3AD844CB1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8883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46744B-6CC8-4ED2-8A71-07BEB184F142}" type="datetimeFigureOut">
              <a:rPr lang="en-US" smtClean="0"/>
              <a:pPr/>
              <a:t>9/5/2021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21B5B8-D539-4E5C-A527-7E3AD844CB1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32287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46744B-6CC8-4ED2-8A71-07BEB184F142}" type="datetimeFigureOut">
              <a:rPr lang="en-US" smtClean="0"/>
              <a:pPr/>
              <a:t>9/5/2021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21B5B8-D539-4E5C-A527-7E3AD844CB1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82439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46744B-6CC8-4ED2-8A71-07BEB184F142}" type="datetimeFigureOut">
              <a:rPr lang="en-US" smtClean="0"/>
              <a:pPr/>
              <a:t>9/5/2021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21B5B8-D539-4E5C-A527-7E3AD844CB1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69164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46744B-6CC8-4ED2-8A71-07BEB184F142}" type="datetimeFigureOut">
              <a:rPr lang="en-US" smtClean="0"/>
              <a:pPr/>
              <a:t>9/5/2021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21B5B8-D539-4E5C-A527-7E3AD844CB1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37539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46744B-6CC8-4ED2-8A71-07BEB184F142}" type="datetimeFigureOut">
              <a:rPr lang="en-US" smtClean="0"/>
              <a:pPr/>
              <a:t>9/5/2021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21B5B8-D539-4E5C-A527-7E3AD844CB1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90854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46744B-6CC8-4ED2-8A71-07BEB184F142}" type="datetimeFigureOut">
              <a:rPr lang="en-US" smtClean="0"/>
              <a:pPr/>
              <a:t>9/5/2021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21B5B8-D539-4E5C-A527-7E3AD844CB1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07414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46744B-6CC8-4ED2-8A71-07BEB184F142}" type="datetimeFigureOut">
              <a:rPr lang="en-US" smtClean="0"/>
              <a:pPr/>
              <a:t>9/5/2021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21B5B8-D539-4E5C-A527-7E3AD844CB1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17997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t="-11000" b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746744B-6CC8-4ED2-8A71-07BEB184F142}" type="datetimeFigureOut">
              <a:rPr lang="en-US" smtClean="0"/>
              <a:pPr/>
              <a:t>9/5/2021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F21B5B8-D539-4E5C-A527-7E3AD844CB1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91908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microsoft.com/office/2007/relationships/hdphoto" Target="../media/hdphoto2.wdp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slide" Target="slide2.xml"/><Relationship Id="rId4" Type="http://schemas.microsoft.com/office/2007/relationships/hdphoto" Target="../media/hdphoto1.wdp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4.xml"/><Relationship Id="rId13" Type="http://schemas.openxmlformats.org/officeDocument/2006/relationships/image" Target="../media/image10.gif"/><Relationship Id="rId3" Type="http://schemas.openxmlformats.org/officeDocument/2006/relationships/image" Target="../media/image5.png"/><Relationship Id="rId7" Type="http://schemas.openxmlformats.org/officeDocument/2006/relationships/slide" Target="slide5.xml"/><Relationship Id="rId12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microsoft.com/office/2007/relationships/hdphoto" Target="../media/hdphoto3.wdp"/><Relationship Id="rId11" Type="http://schemas.openxmlformats.org/officeDocument/2006/relationships/image" Target="../media/image8.png"/><Relationship Id="rId5" Type="http://schemas.openxmlformats.org/officeDocument/2006/relationships/image" Target="../media/image6.png"/><Relationship Id="rId10" Type="http://schemas.openxmlformats.org/officeDocument/2006/relationships/image" Target="../media/image7.gif"/><Relationship Id="rId4" Type="http://schemas.openxmlformats.org/officeDocument/2006/relationships/slide" Target="slide3.xml"/><Relationship Id="rId9" Type="http://schemas.openxmlformats.org/officeDocument/2006/relationships/slide" Target="slide6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2.xml"/><Relationship Id="rId3" Type="http://schemas.openxmlformats.org/officeDocument/2006/relationships/image" Target="../media/image12.jpeg"/><Relationship Id="rId7" Type="http://schemas.openxmlformats.org/officeDocument/2006/relationships/image" Target="../media/image15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png"/><Relationship Id="rId11" Type="http://schemas.openxmlformats.org/officeDocument/2006/relationships/image" Target="../media/image17.emf"/><Relationship Id="rId5" Type="http://schemas.microsoft.com/office/2007/relationships/hdphoto" Target="../media/hdphoto4.wdp"/><Relationship Id="rId10" Type="http://schemas.microsoft.com/office/2007/relationships/hdphoto" Target="../media/hdphoto5.wdp"/><Relationship Id="rId4" Type="http://schemas.openxmlformats.org/officeDocument/2006/relationships/image" Target="../media/image13.png"/><Relationship Id="rId9" Type="http://schemas.openxmlformats.org/officeDocument/2006/relationships/image" Target="../media/image16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" Target="slide2.xml"/><Relationship Id="rId3" Type="http://schemas.openxmlformats.org/officeDocument/2006/relationships/image" Target="../media/image12.jpeg"/><Relationship Id="rId7" Type="http://schemas.openxmlformats.org/officeDocument/2006/relationships/image" Target="../media/image19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png"/><Relationship Id="rId11" Type="http://schemas.openxmlformats.org/officeDocument/2006/relationships/image" Target="../media/image18.emf"/><Relationship Id="rId5" Type="http://schemas.microsoft.com/office/2007/relationships/hdphoto" Target="../media/hdphoto4.wdp"/><Relationship Id="rId10" Type="http://schemas.microsoft.com/office/2007/relationships/hdphoto" Target="../media/hdphoto5.wdp"/><Relationship Id="rId4" Type="http://schemas.openxmlformats.org/officeDocument/2006/relationships/image" Target="../media/image13.png"/><Relationship Id="rId9" Type="http://schemas.openxmlformats.org/officeDocument/2006/relationships/image" Target="../media/image16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slide" Target="slide2.xml"/><Relationship Id="rId3" Type="http://schemas.openxmlformats.org/officeDocument/2006/relationships/image" Target="../media/image12.jpeg"/><Relationship Id="rId7" Type="http://schemas.openxmlformats.org/officeDocument/2006/relationships/image" Target="../media/image2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png"/><Relationship Id="rId11" Type="http://schemas.openxmlformats.org/officeDocument/2006/relationships/image" Target="../media/image19.emf"/><Relationship Id="rId5" Type="http://schemas.microsoft.com/office/2007/relationships/hdphoto" Target="../media/hdphoto4.wdp"/><Relationship Id="rId10" Type="http://schemas.microsoft.com/office/2007/relationships/hdphoto" Target="../media/hdphoto5.wdp"/><Relationship Id="rId4" Type="http://schemas.openxmlformats.org/officeDocument/2006/relationships/image" Target="../media/image13.png"/><Relationship Id="rId9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8" Type="http://schemas.microsoft.com/office/2007/relationships/hdphoto" Target="../media/hdphoto5.wdp"/><Relationship Id="rId3" Type="http://schemas.openxmlformats.org/officeDocument/2006/relationships/image" Target="../media/image12.jpeg"/><Relationship Id="rId7" Type="http://schemas.openxmlformats.org/officeDocument/2006/relationships/image" Target="../media/image16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6" Type="http://schemas.openxmlformats.org/officeDocument/2006/relationships/slide" Target="slide2.xml"/><Relationship Id="rId11" Type="http://schemas.openxmlformats.org/officeDocument/2006/relationships/image" Target="../media/image20.emf"/><Relationship Id="rId5" Type="http://schemas.microsoft.com/office/2007/relationships/hdphoto" Target="../media/hdphoto4.wdp"/><Relationship Id="rId10" Type="http://schemas.openxmlformats.org/officeDocument/2006/relationships/image" Target="../media/image25.png"/><Relationship Id="rId4" Type="http://schemas.openxmlformats.org/officeDocument/2006/relationships/image" Target="../media/image13.png"/><Relationship Id="rId9" Type="http://schemas.openxmlformats.org/officeDocument/2006/relationships/image" Target="../media/image2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\Desktop\Tai nguyen thiet ke tro choi\Bảng gỗ\images.jp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162050"/>
            <a:ext cx="3657600" cy="3200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609600" y="209550"/>
            <a:ext cx="24384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 err="1" smtClean="0">
                <a:solidFill>
                  <a:srgbClr val="0066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Cuộc</a:t>
            </a:r>
            <a:r>
              <a:rPr lang="en-US" sz="3600" dirty="0" smtClean="0">
                <a:solidFill>
                  <a:srgbClr val="0066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dirty="0" err="1" smtClean="0">
                <a:solidFill>
                  <a:srgbClr val="0066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Đua</a:t>
            </a:r>
            <a:endParaRPr lang="en-US" sz="3600" dirty="0" smtClean="0">
              <a:solidFill>
                <a:srgbClr val="0066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3600" dirty="0" smtClean="0">
                <a:solidFill>
                  <a:srgbClr val="0066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dirty="0" err="1" smtClean="0">
                <a:solidFill>
                  <a:srgbClr val="0066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Kỳ</a:t>
            </a:r>
            <a:r>
              <a:rPr lang="en-US" sz="3600" dirty="0" smtClean="0">
                <a:solidFill>
                  <a:srgbClr val="0066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dirty="0" err="1" smtClean="0">
                <a:solidFill>
                  <a:srgbClr val="0066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Thú</a:t>
            </a:r>
            <a:endParaRPr lang="en-US" sz="3600" dirty="0">
              <a:solidFill>
                <a:srgbClr val="0066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28" name="Picture 4" descr="C:\Users\ADMIN\Desktop\Tai nguyen thiet ke tro choi\Bảng gỗ\bat dau.png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455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0400" y="4153894"/>
            <a:ext cx="2014537" cy="856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250705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13000" r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" name="Picture 15" descr="Hình ảnh có liên quan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foregroundMark x1="51111" y1="6667" x2="66222" y2="43556"/>
                        <a14:foregroundMark x1="54667" y1="5333" x2="32889" y2="15556"/>
                        <a14:foregroundMark x1="44889" y1="15556" x2="56889" y2="38222"/>
                        <a14:foregroundMark x1="37333" y1="24889" x2="49333" y2="51556"/>
                        <a14:foregroundMark x1="31111" y1="28889" x2="40889" y2="58222"/>
                        <a14:foregroundMark x1="20889" y1="28889" x2="35111" y2="68889"/>
                        <a14:foregroundMark x1="12889" y1="38222" x2="24889" y2="6311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29325">
            <a:off x="3897871" y="1628909"/>
            <a:ext cx="687229" cy="4568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3" name="Picture 15" descr="Hình ảnh có liên quan">
            <a:hlinkClick r:id="rId7" action="ppaction://hlinksldjump"/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foregroundMark x1="51111" y1="6667" x2="66222" y2="43556"/>
                        <a14:foregroundMark x1="54667" y1="5333" x2="32889" y2="15556"/>
                        <a14:foregroundMark x1="44889" y1="15556" x2="56889" y2="38222"/>
                        <a14:foregroundMark x1="37333" y1="24889" x2="49333" y2="51556"/>
                        <a14:foregroundMark x1="31111" y1="28889" x2="40889" y2="58222"/>
                        <a14:foregroundMark x1="20889" y1="28889" x2="35111" y2="68889"/>
                        <a14:foregroundMark x1="12889" y1="38222" x2="24889" y2="6311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29325">
            <a:off x="6497924" y="1660247"/>
            <a:ext cx="683962" cy="4547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4" name="Picture 15" descr="Hình ảnh có liên quan">
            <a:hlinkClick r:id="rId8" action="ppaction://hlinksldjump"/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foregroundMark x1="51111" y1="6667" x2="66222" y2="43556"/>
                        <a14:foregroundMark x1="54667" y1="5333" x2="32889" y2="15556"/>
                        <a14:foregroundMark x1="44889" y1="15556" x2="56889" y2="38222"/>
                        <a14:foregroundMark x1="37333" y1="24889" x2="49333" y2="51556"/>
                        <a14:foregroundMark x1="31111" y1="28889" x2="40889" y2="58222"/>
                        <a14:foregroundMark x1="20889" y1="28889" x2="35111" y2="68889"/>
                        <a14:foregroundMark x1="12889" y1="38222" x2="24889" y2="6311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29325">
            <a:off x="3897546" y="3570708"/>
            <a:ext cx="683962" cy="4547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" name="Picture 15" descr="Hình ảnh có liên quan">
            <a:hlinkClick r:id="rId9" action="ppaction://hlinksldjump"/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foregroundMark x1="51111" y1="6667" x2="66222" y2="43556"/>
                        <a14:foregroundMark x1="54667" y1="5333" x2="32889" y2="15556"/>
                        <a14:foregroundMark x1="44889" y1="15556" x2="56889" y2="38222"/>
                        <a14:foregroundMark x1="37333" y1="24889" x2="49333" y2="51556"/>
                        <a14:foregroundMark x1="31111" y1="28889" x2="40889" y2="58222"/>
                        <a14:foregroundMark x1="20889" y1="28889" x2="35111" y2="68889"/>
                        <a14:foregroundMark x1="12889" y1="38222" x2="24889" y2="6311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29325">
            <a:off x="6497924" y="3617235"/>
            <a:ext cx="683962" cy="4547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8" name="Rectangle 37"/>
          <p:cNvSpPr/>
          <p:nvPr/>
        </p:nvSpPr>
        <p:spPr>
          <a:xfrm>
            <a:off x="1467577" y="-39547"/>
            <a:ext cx="6029215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72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CHÚC MỪNG</a:t>
            </a:r>
            <a:endParaRPr lang="en-US" sz="72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0" name="Picture 4" descr="Hình ảnh có liên quan"/>
          <p:cNvPicPr>
            <a:picLocks noChangeAspect="1" noChangeArrowheads="1" noCrop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56233" y="-796057"/>
            <a:ext cx="4762500" cy="46672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3" name="Picture 4" descr="Hình ảnh có liên quan"/>
          <p:cNvPicPr>
            <a:picLocks noChangeAspect="1" noChangeArrowheads="1" noCrop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9226" y="-852312"/>
            <a:ext cx="4762500" cy="46672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4" descr="Hình ảnh có liên quan"/>
          <p:cNvPicPr>
            <a:picLocks noChangeAspect="1" noChangeArrowheads="1" noCrop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97717" y="-815452"/>
            <a:ext cx="4762500" cy="46672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 rot="16200000">
            <a:off x="737155" y="2625147"/>
            <a:ext cx="3367903" cy="210520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400" b="1" dirty="0" err="1" smtClean="0">
                <a:solidFill>
                  <a:srgbClr val="FF0000"/>
                </a:solidFill>
              </a:rPr>
              <a:t>XUẤT</a:t>
            </a:r>
            <a:r>
              <a:rPr lang="en-US" sz="1400" b="1" dirty="0" smtClean="0">
                <a:solidFill>
                  <a:srgbClr val="FF0000"/>
                </a:solidFill>
              </a:rPr>
              <a:t> </a:t>
            </a:r>
            <a:r>
              <a:rPr lang="en-US" sz="1400" b="1" dirty="0" err="1" smtClean="0">
                <a:solidFill>
                  <a:srgbClr val="FF0000"/>
                </a:solidFill>
              </a:rPr>
              <a:t>PHÁT</a:t>
            </a:r>
            <a:endParaRPr lang="en-US" sz="1400" b="1" dirty="0">
              <a:solidFill>
                <a:srgbClr val="FF0000"/>
              </a:solidFill>
            </a:endParaRPr>
          </a:p>
        </p:txBody>
      </p:sp>
      <p:pic>
        <p:nvPicPr>
          <p:cNvPr id="49" name="Picture 4" descr="Hình ảnh có liên quan"/>
          <p:cNvPicPr>
            <a:picLocks noChangeAspect="1" noChangeArrowheads="1" noCrop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7485" y="-778592"/>
            <a:ext cx="4762500" cy="46672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4" name="Picture 3" descr="C:\Users\ADMIN\Desktop\Picture1 (2).pn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0817" y="2980042"/>
            <a:ext cx="1217807" cy="12124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9" descr="C:\Users\ADMIN\Desktop\Picture3a (2).pn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0817" y="1360701"/>
            <a:ext cx="1217807" cy="9187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9" name="Picture 2" descr="Kết quả hình ảnh cho FIREWORK GIF"/>
          <p:cNvPicPr>
            <a:picLocks noChangeAspect="1" noChangeArrowheads="1" noCrop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4474" y="-610061"/>
            <a:ext cx="2939313" cy="28511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2" name="Picture 2" descr="Kết quả hình ảnh cho FIREWORK GIF"/>
          <p:cNvPicPr>
            <a:picLocks noChangeAspect="1" noChangeArrowheads="1" noCrop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2711" y="-722728"/>
            <a:ext cx="2939313" cy="28511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Kết quả hình ảnh cho FIREWORK GIF"/>
          <p:cNvPicPr>
            <a:picLocks noChangeAspect="1" noChangeArrowheads="1" noCrop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30436" y="-625598"/>
            <a:ext cx="2939313" cy="28511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8" name="Picture 2" descr="Kết quả hình ảnh cho FIREWORK GIF"/>
          <p:cNvPicPr>
            <a:picLocks noChangeAspect="1" noChangeArrowheads="1" noCrop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3429" y="-674163"/>
            <a:ext cx="2939313" cy="28511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40197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-2.22222E-6 L 0.1401 0.01019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997" y="49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401 0.01019 L 0.33177 0.01019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583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33177 0.01019 L 0.6335 0.01019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087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6335 0.01019 L 0.85677 0.01019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163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4"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-3.7037E-6 L 0.13177 -0.00185 " pathEditMode="relative" rAng="0" ptsTypes="AA">
                                      <p:cBhvr>
                                        <p:cTn id="23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580" y="-9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3177 -0.00185 L 0.3401 -0.00185 " pathEditMode="relative" rAng="0" ptsTypes="AA">
                                      <p:cBhvr>
                                        <p:cTn id="27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583" y="-15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3401 -0.00185 L 0.62343 -0.00185 " pathEditMode="relative" rAng="0" ptsTypes="AA">
                                      <p:cBhvr>
                                        <p:cTn id="31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167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62343 -0.00185 L 0.85677 -0.00586 " pathEditMode="relative" rAng="0" ptsTypes="AA">
                                      <p:cBhvr>
                                        <p:cTn id="35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667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>
                      <p:stCondLst>
                        <p:cond delay="0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1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  <p:bldLst>
      <p:bldP spid="3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ADMIN\Desktop\Picture1aa (2)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55498"/>
            <a:ext cx="8242300" cy="45928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ADMIN\Desktop\white-board-wooden-frame-50a0x500 (2)a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0" y="2349638"/>
            <a:ext cx="5181600" cy="28114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ADMIN\Desktop\Tai nguyen thiet ke tro choi\Bảng gỗ\bf84005075c14b36ce9c5ef0290567c1-wood-boards-vector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9854" l="0" r="100000">
                        <a14:foregroundMark x1="69962" y1="65828" x2="71356" y2="87130"/>
                        <a14:backgroundMark x1="8250" y1="7445" x2="24875" y2="12847"/>
                        <a14:backgroundMark x1="36125" y1="3212" x2="14625" y2="21752"/>
                        <a14:backgroundMark x1="45750" y1="14745" x2="59750" y2="21460"/>
                        <a14:backgroundMark x1="52500" y1="9927" x2="45000" y2="21898"/>
                        <a14:backgroundMark x1="59875" y1="21460" x2="32125" y2="25547"/>
                        <a14:backgroundMark x1="62000" y1="3650" x2="87750" y2="9489"/>
                        <a14:backgroundMark x1="65625" y1="3504" x2="87375" y2="2350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2400" y="-599437"/>
            <a:ext cx="3276600" cy="28055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/>
              <p:cNvSpPr txBox="1"/>
              <p:nvPr/>
            </p:nvSpPr>
            <p:spPr>
              <a:xfrm>
                <a:off x="5541290" y="2647950"/>
                <a:ext cx="2383510" cy="196553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400" b="1" dirty="0" smtClean="0">
                    <a:solidFill>
                      <a:srgbClr val="0000FF"/>
                    </a:solidFill>
                    <a:latin typeface="Times New Roman" pitchFamily="18" charset="0"/>
                    <a:cs typeface="Times New Roman" pitchFamily="18" charset="0"/>
                  </a:rPr>
                  <a:t>1)Cho </a:t>
                </a:r>
                <a:r>
                  <a:rPr lang="en-US" sz="2400" b="1" dirty="0" err="1" smtClean="0">
                    <a:solidFill>
                      <a:srgbClr val="0000FF"/>
                    </a:solidFill>
                    <a:latin typeface="Times New Roman" pitchFamily="18" charset="0"/>
                    <a:cs typeface="Times New Roman" pitchFamily="18" charset="0"/>
                  </a:rPr>
                  <a:t>hình</a:t>
                </a:r>
                <a:r>
                  <a:rPr lang="en-US" sz="2400" b="1" dirty="0" smtClean="0">
                    <a:solidFill>
                      <a:srgbClr val="0000FF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400" b="1" dirty="0" err="1" smtClean="0">
                    <a:solidFill>
                      <a:srgbClr val="0000FF"/>
                    </a:solidFill>
                    <a:latin typeface="Times New Roman" pitchFamily="18" charset="0"/>
                    <a:cs typeface="Times New Roman" pitchFamily="18" charset="0"/>
                  </a:rPr>
                  <a:t>vẽ</a:t>
                </a:r>
                <a:r>
                  <a:rPr lang="en-US" sz="2400" b="1" dirty="0" smtClean="0">
                    <a:solidFill>
                      <a:srgbClr val="0000FF"/>
                    </a:solidFill>
                    <a:latin typeface="Times New Roman" pitchFamily="18" charset="0"/>
                    <a:cs typeface="Times New Roman" pitchFamily="18" charset="0"/>
                  </a:rPr>
                  <a:t>. </a:t>
                </a:r>
                <a:r>
                  <a:rPr lang="en-US" sz="2400" b="1" dirty="0" err="1" smtClean="0">
                    <a:solidFill>
                      <a:srgbClr val="0000FF"/>
                    </a:solidFill>
                    <a:latin typeface="Times New Roman" pitchFamily="18" charset="0"/>
                    <a:cs typeface="Times New Roman" pitchFamily="18" charset="0"/>
                  </a:rPr>
                  <a:t>Tính</a:t>
                </a:r>
                <a:r>
                  <a:rPr lang="en-US" sz="2400" b="1" dirty="0" smtClean="0">
                    <a:solidFill>
                      <a:srgbClr val="0000FF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400" b="1" dirty="0" err="1" smtClean="0">
                    <a:solidFill>
                      <a:srgbClr val="0000FF"/>
                    </a:solidFill>
                    <a:latin typeface="Times New Roman" pitchFamily="18" charset="0"/>
                    <a:cs typeface="Times New Roman" pitchFamily="18" charset="0"/>
                  </a:rPr>
                  <a:t>số</a:t>
                </a:r>
                <a:r>
                  <a:rPr lang="en-US" sz="2400" b="1" dirty="0" smtClean="0">
                    <a:solidFill>
                      <a:srgbClr val="0000FF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400" b="1" dirty="0" err="1" smtClean="0">
                    <a:solidFill>
                      <a:srgbClr val="0000FF"/>
                    </a:solidFill>
                    <a:latin typeface="Times New Roman" pitchFamily="18" charset="0"/>
                    <a:cs typeface="Times New Roman" pitchFamily="18" charset="0"/>
                  </a:rPr>
                  <a:t>đo</a:t>
                </a:r>
                <a:r>
                  <a:rPr lang="en-US" sz="2400" b="1" dirty="0" smtClean="0">
                    <a:solidFill>
                      <a:srgbClr val="0000FF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400" b="1" dirty="0" err="1" smtClean="0">
                    <a:solidFill>
                      <a:srgbClr val="0000FF"/>
                    </a:solidFill>
                    <a:latin typeface="Times New Roman" pitchFamily="18" charset="0"/>
                    <a:cs typeface="Times New Roman" pitchFamily="18" charset="0"/>
                  </a:rPr>
                  <a:t>của</a:t>
                </a:r>
                <a:r>
                  <a:rPr lang="en-US" sz="2400" b="1" dirty="0" smtClean="0">
                    <a:solidFill>
                      <a:srgbClr val="0000FF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sz="2400" b="1" i="1" dirty="0" smtClean="0">
                            <a:solidFill>
                              <a:srgbClr val="0000FF"/>
                            </a:solidFill>
                            <a:latin typeface="Cambria Math"/>
                            <a:cs typeface="Arial" panose="020B0604020202020204" pitchFamily="34" charset="0"/>
                          </a:rPr>
                        </m:ctrlPr>
                      </m:accPr>
                      <m:e>
                        <m:r>
                          <a:rPr lang="en-US" sz="2400" b="1" i="1" dirty="0" smtClean="0">
                            <a:solidFill>
                              <a:srgbClr val="0000FF"/>
                            </a:solidFill>
                            <a:latin typeface="Cambria Math"/>
                            <a:cs typeface="Arial" panose="020B0604020202020204" pitchFamily="34" charset="0"/>
                          </a:rPr>
                          <m:t>𝑴𝒂𝑵</m:t>
                        </m:r>
                      </m:e>
                    </m:acc>
                  </m:oMath>
                </a14:m>
                <a:endParaRPr lang="en-US" sz="2400" b="1" i="1" dirty="0" smtClean="0">
                  <a:solidFill>
                    <a:srgbClr val="0000FF"/>
                  </a:solidFill>
                  <a:latin typeface="Cambria Math"/>
                  <a:cs typeface="Arial" panose="020B0604020202020204" pitchFamily="34" charset="0"/>
                </a:endParaRPr>
              </a:p>
              <a:p>
                <a:r>
                  <a:rPr lang="en-US" sz="2400" b="1" smtClean="0">
                    <a:solidFill>
                      <a:srgbClr val="0000FF"/>
                    </a:solidFill>
                    <a:cs typeface="Arial" panose="020B0604020202020204" pitchFamily="34" charset="0"/>
                  </a:rPr>
                  <a:t>a)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400" b="1" i="1" smtClean="0">
                            <a:solidFill>
                              <a:srgbClr val="0000FF"/>
                            </a:solidFill>
                            <a:latin typeface="Cambria Math"/>
                            <a:cs typeface="Arial" panose="020B0604020202020204" pitchFamily="34" charset="0"/>
                          </a:rPr>
                        </m:ctrlPr>
                      </m:sSupPr>
                      <m:e>
                        <m:r>
                          <a:rPr lang="en-US" sz="2400" b="1" i="1" smtClean="0">
                            <a:solidFill>
                              <a:srgbClr val="0000FF"/>
                            </a:solidFill>
                            <a:latin typeface="Cambria Math"/>
                            <a:cs typeface="Arial" panose="020B0604020202020204" pitchFamily="34" charset="0"/>
                          </a:rPr>
                          <m:t>𝟏𝟐𝟎</m:t>
                        </m:r>
                      </m:e>
                      <m:sup>
                        <m:r>
                          <a:rPr lang="en-US" sz="2400" b="1" i="1" smtClean="0">
                            <a:solidFill>
                              <a:srgbClr val="0000FF"/>
                            </a:solidFill>
                            <a:latin typeface="Cambria Math"/>
                            <a:cs typeface="Arial" panose="020B0604020202020204" pitchFamily="34" charset="0"/>
                          </a:rPr>
                          <m:t>𝟎</m:t>
                        </m:r>
                      </m:sup>
                    </m:sSup>
                    <m:r>
                      <a:rPr lang="en-US" sz="2400" b="1" i="0" smtClean="0">
                        <a:solidFill>
                          <a:srgbClr val="0000FF"/>
                        </a:solidFill>
                        <a:latin typeface="Cambria Math"/>
                        <a:cs typeface="Arial" panose="020B0604020202020204" pitchFamily="34" charset="0"/>
                      </a:rPr>
                      <m:t>   </m:t>
                    </m:r>
                    <m:r>
                      <a:rPr lang="en-US" sz="2400" b="1" i="0" smtClean="0">
                        <a:solidFill>
                          <a:srgbClr val="0000FF"/>
                        </a:solidFill>
                        <a:latin typeface="Cambria Math"/>
                        <a:cs typeface="Arial" panose="020B0604020202020204" pitchFamily="34" charset="0"/>
                      </a:rPr>
                      <m:t>𝐛</m:t>
                    </m:r>
                    <m:r>
                      <a:rPr lang="en-US" sz="2400" b="1" i="0" smtClean="0">
                        <a:solidFill>
                          <a:srgbClr val="0000FF"/>
                        </a:solidFill>
                        <a:latin typeface="Cambria Math"/>
                        <a:cs typeface="Arial" panose="020B0604020202020204" pitchFamily="34" charset="0"/>
                      </a:rPr>
                      <m:t>)</m:t>
                    </m:r>
                    <m:sSup>
                      <m:sSupPr>
                        <m:ctrlPr>
                          <a:rPr lang="en-US" sz="2400" b="1" i="1" smtClean="0">
                            <a:solidFill>
                              <a:srgbClr val="0000FF"/>
                            </a:solidFill>
                            <a:latin typeface="Cambria Math"/>
                            <a:cs typeface="Arial" panose="020B0604020202020204" pitchFamily="34" charset="0"/>
                          </a:rPr>
                        </m:ctrlPr>
                      </m:sSupPr>
                      <m:e>
                        <m:r>
                          <a:rPr lang="en-US" sz="2400" b="1" i="1" smtClean="0">
                            <a:solidFill>
                              <a:srgbClr val="0000FF"/>
                            </a:solidFill>
                            <a:latin typeface="Cambria Math"/>
                            <a:cs typeface="Arial" panose="020B0604020202020204" pitchFamily="34" charset="0"/>
                          </a:rPr>
                          <m:t>𝟕</m:t>
                        </m:r>
                        <m:r>
                          <a:rPr lang="en-US" sz="2400" b="1" i="1">
                            <a:solidFill>
                              <a:srgbClr val="0000FF"/>
                            </a:solidFill>
                            <a:latin typeface="Cambria Math"/>
                            <a:cs typeface="Arial" panose="020B0604020202020204" pitchFamily="34" charset="0"/>
                          </a:rPr>
                          <m:t>𝟎</m:t>
                        </m:r>
                      </m:e>
                      <m:sup>
                        <m:r>
                          <a:rPr lang="en-US" sz="2400" b="1" i="1">
                            <a:solidFill>
                              <a:srgbClr val="0000FF"/>
                            </a:solidFill>
                            <a:latin typeface="Cambria Math"/>
                            <a:cs typeface="Arial" panose="020B0604020202020204" pitchFamily="34" charset="0"/>
                          </a:rPr>
                          <m:t>𝟎</m:t>
                        </m:r>
                      </m:sup>
                    </m:sSup>
                  </m:oMath>
                </a14:m>
                <a:endParaRPr lang="en-US" sz="2400" b="1" i="1" dirty="0" smtClean="0">
                  <a:solidFill>
                    <a:srgbClr val="0000FF"/>
                  </a:solidFill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en-US" sz="2400" b="1" dirty="0" smtClean="0">
                    <a:solidFill>
                      <a:srgbClr val="0000FF"/>
                    </a:solidFill>
                    <a:latin typeface="Times New Roman" pitchFamily="18" charset="0"/>
                    <a:cs typeface="Times New Roman" pitchFamily="18" charset="0"/>
                  </a:rPr>
                  <a:t>c)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400" b="1" i="1">
                            <a:solidFill>
                              <a:srgbClr val="0000FF"/>
                            </a:solidFill>
                            <a:latin typeface="Cambria Math"/>
                            <a:cs typeface="Arial" panose="020B0604020202020204" pitchFamily="34" charset="0"/>
                          </a:rPr>
                        </m:ctrlPr>
                      </m:sSupPr>
                      <m:e>
                        <m:r>
                          <a:rPr lang="en-US" sz="2400" b="1" i="1" smtClean="0">
                            <a:solidFill>
                              <a:srgbClr val="0000FF"/>
                            </a:solidFill>
                            <a:latin typeface="Cambria Math"/>
                            <a:cs typeface="Arial" panose="020B0604020202020204" pitchFamily="34" charset="0"/>
                          </a:rPr>
                          <m:t>𝟔</m:t>
                        </m:r>
                        <m:r>
                          <a:rPr lang="en-US" sz="2400" b="1" i="1">
                            <a:solidFill>
                              <a:srgbClr val="0000FF"/>
                            </a:solidFill>
                            <a:latin typeface="Cambria Math"/>
                            <a:cs typeface="Arial" panose="020B0604020202020204" pitchFamily="34" charset="0"/>
                          </a:rPr>
                          <m:t>𝟎</m:t>
                        </m:r>
                      </m:e>
                      <m:sup>
                        <m:r>
                          <a:rPr lang="en-US" sz="2400" b="1" i="1">
                            <a:solidFill>
                              <a:srgbClr val="0000FF"/>
                            </a:solidFill>
                            <a:latin typeface="Cambria Math"/>
                            <a:cs typeface="Arial" panose="020B0604020202020204" pitchFamily="34" charset="0"/>
                          </a:rPr>
                          <m:t>𝟎</m:t>
                        </m:r>
                      </m:sup>
                    </m:sSup>
                    <m:r>
                      <a:rPr lang="en-US" sz="2400" b="1" i="0" smtClean="0">
                        <a:solidFill>
                          <a:srgbClr val="0000FF"/>
                        </a:solidFill>
                        <a:latin typeface="Cambria Math"/>
                        <a:cs typeface="Arial" panose="020B0604020202020204" pitchFamily="34" charset="0"/>
                      </a:rPr>
                      <m:t>     </m:t>
                    </m:r>
                    <m:r>
                      <a:rPr lang="en-US" sz="2400" b="1" i="0" smtClean="0">
                        <a:solidFill>
                          <a:srgbClr val="0000FF"/>
                        </a:solidFill>
                        <a:latin typeface="Cambria Math"/>
                        <a:cs typeface="Arial" panose="020B0604020202020204" pitchFamily="34" charset="0"/>
                      </a:rPr>
                      <m:t>𝐝</m:t>
                    </m:r>
                    <m:r>
                      <a:rPr lang="en-US" sz="2400" b="1" i="0" smtClean="0">
                        <a:solidFill>
                          <a:srgbClr val="0000FF"/>
                        </a:solidFill>
                        <a:latin typeface="Cambria Math"/>
                        <a:cs typeface="Arial" panose="020B0604020202020204" pitchFamily="34" charset="0"/>
                      </a:rPr>
                      <m:t>)</m:t>
                    </m:r>
                    <m:sSup>
                      <m:sSupPr>
                        <m:ctrlPr>
                          <a:rPr lang="en-US" sz="2400" b="1" i="1">
                            <a:solidFill>
                              <a:srgbClr val="0000FF"/>
                            </a:solidFill>
                            <a:latin typeface="Cambria Math"/>
                            <a:cs typeface="Arial" panose="020B0604020202020204" pitchFamily="34" charset="0"/>
                          </a:rPr>
                        </m:ctrlPr>
                      </m:sSupPr>
                      <m:e>
                        <m:r>
                          <a:rPr lang="en-US" sz="2400" b="1" i="1">
                            <a:solidFill>
                              <a:srgbClr val="0000FF"/>
                            </a:solidFill>
                            <a:latin typeface="Cambria Math"/>
                            <a:cs typeface="Arial" panose="020B0604020202020204" pitchFamily="34" charset="0"/>
                          </a:rPr>
                          <m:t>𝟏</m:t>
                        </m:r>
                        <m:r>
                          <a:rPr lang="en-US" sz="2400" b="1" i="1" smtClean="0">
                            <a:solidFill>
                              <a:srgbClr val="0000FF"/>
                            </a:solidFill>
                            <a:latin typeface="Cambria Math"/>
                            <a:cs typeface="Arial" panose="020B0604020202020204" pitchFamily="34" charset="0"/>
                          </a:rPr>
                          <m:t>𝟑</m:t>
                        </m:r>
                        <m:r>
                          <a:rPr lang="en-US" sz="2400" b="1" i="1">
                            <a:solidFill>
                              <a:srgbClr val="0000FF"/>
                            </a:solidFill>
                            <a:latin typeface="Cambria Math"/>
                            <a:cs typeface="Arial" panose="020B0604020202020204" pitchFamily="34" charset="0"/>
                          </a:rPr>
                          <m:t>𝟎</m:t>
                        </m:r>
                      </m:e>
                      <m:sup>
                        <m:r>
                          <a:rPr lang="en-US" sz="2400" b="1" i="1">
                            <a:solidFill>
                              <a:srgbClr val="0000FF"/>
                            </a:solidFill>
                            <a:latin typeface="Cambria Math"/>
                            <a:cs typeface="Arial" panose="020B0604020202020204" pitchFamily="34" charset="0"/>
                          </a:rPr>
                          <m:t>𝟎</m:t>
                        </m:r>
                      </m:sup>
                    </m:sSup>
                  </m:oMath>
                </a14:m>
                <a:endParaRPr lang="en-US" sz="2400" b="1" dirty="0">
                  <a:solidFill>
                    <a:srgbClr val="0000FF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2" name="TextBox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41290" y="2647950"/>
                <a:ext cx="2383510" cy="1965538"/>
              </a:xfrm>
              <a:prstGeom prst="rect">
                <a:avLst/>
              </a:prstGeom>
              <a:blipFill rotWithShape="1">
                <a:blip r:embed="rId6"/>
                <a:stretch>
                  <a:fillRect l="-3836" t="-2477" b="-619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/>
              <p:cNvSpPr txBox="1"/>
              <p:nvPr/>
            </p:nvSpPr>
            <p:spPr>
              <a:xfrm>
                <a:off x="4330065" y="598394"/>
                <a:ext cx="2391616" cy="96564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̂"/>
                          <m:ctrlPr>
                            <a:rPr lang="en-US" sz="2800" b="1" i="1" dirty="0" smtClean="0">
                              <a:solidFill>
                                <a:srgbClr val="0000FF"/>
                              </a:solidFill>
                              <a:latin typeface="Cambria Math"/>
                              <a:cs typeface="Arial" panose="020B0604020202020204" pitchFamily="34" charset="0"/>
                            </a:rPr>
                          </m:ctrlPr>
                        </m:accPr>
                        <m:e>
                          <m:r>
                            <a:rPr lang="en-US" sz="2800" b="1" i="1" dirty="0" smtClean="0">
                              <a:solidFill>
                                <a:srgbClr val="0000FF"/>
                              </a:solidFill>
                              <a:latin typeface="Cambria Math"/>
                              <a:cs typeface="Arial" panose="020B0604020202020204" pitchFamily="34" charset="0"/>
                            </a:rPr>
                            <m:t>𝑴𝒂𝑵</m:t>
                          </m:r>
                        </m:e>
                      </m:acc>
                      <m:r>
                        <a:rPr lang="en-US" sz="2800" b="1" i="1" dirty="0" smtClean="0">
                          <a:solidFill>
                            <a:srgbClr val="0000FF"/>
                          </a:solidFill>
                          <a:latin typeface="Cambria Math"/>
                          <a:cs typeface="Arial" panose="020B0604020202020204" pitchFamily="34" charset="0"/>
                        </a:rPr>
                        <m:t>=</m:t>
                      </m:r>
                      <m:sSup>
                        <m:sSupPr>
                          <m:ctrlPr>
                            <a:rPr lang="en-US" sz="2800" b="1" i="1" dirty="0" smtClean="0">
                              <a:solidFill>
                                <a:srgbClr val="0000FF"/>
                              </a:solidFill>
                              <a:latin typeface="Cambria Math"/>
                              <a:cs typeface="Arial" panose="020B0604020202020204" pitchFamily="34" charset="0"/>
                            </a:rPr>
                          </m:ctrlPr>
                        </m:sSupPr>
                        <m:e>
                          <m:r>
                            <a:rPr lang="en-US" sz="2800" b="1" i="1" dirty="0" smtClean="0">
                              <a:solidFill>
                                <a:srgbClr val="0000FF"/>
                              </a:solidFill>
                              <a:latin typeface="Cambria Math"/>
                              <a:cs typeface="Arial" panose="020B0604020202020204" pitchFamily="34" charset="0"/>
                            </a:rPr>
                            <m:t>𝟏𝟐𝟎</m:t>
                          </m:r>
                        </m:e>
                        <m:sup>
                          <m:r>
                            <a:rPr lang="en-US" sz="2800" b="1" i="1" dirty="0" smtClean="0">
                              <a:solidFill>
                                <a:srgbClr val="0000FF"/>
                              </a:solidFill>
                              <a:latin typeface="Cambria Math"/>
                              <a:cs typeface="Arial" panose="020B0604020202020204" pitchFamily="34" charset="0"/>
                            </a:rPr>
                            <m:t>𝟎</m:t>
                          </m:r>
                        </m:sup>
                      </m:sSup>
                    </m:oMath>
                  </m:oMathPara>
                </a14:m>
                <a:endParaRPr lang="en-US" sz="2800" b="1" dirty="0" smtClean="0">
                  <a:solidFill>
                    <a:srgbClr val="0000FF"/>
                  </a:solidFill>
                  <a:latin typeface="Times New Roman" pitchFamily="18" charset="0"/>
                  <a:cs typeface="Times New Roman" pitchFamily="18" charset="0"/>
                </a:endParaRPr>
              </a:p>
              <a:p>
                <a:pPr algn="ctr"/>
                <a:r>
                  <a:rPr lang="en-US" sz="2800" b="1" dirty="0" err="1" smtClean="0">
                    <a:solidFill>
                      <a:srgbClr val="0000FF"/>
                    </a:solidFill>
                    <a:latin typeface="Times New Roman" pitchFamily="18" charset="0"/>
                    <a:cs typeface="Times New Roman" pitchFamily="18" charset="0"/>
                  </a:rPr>
                  <a:t>Đáp</a:t>
                </a:r>
                <a:r>
                  <a:rPr lang="en-US" sz="2800" b="1" dirty="0" smtClean="0">
                    <a:solidFill>
                      <a:srgbClr val="0000FF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800" b="1" dirty="0" err="1" smtClean="0">
                    <a:solidFill>
                      <a:srgbClr val="0000FF"/>
                    </a:solidFill>
                    <a:latin typeface="Times New Roman" pitchFamily="18" charset="0"/>
                    <a:cs typeface="Times New Roman" pitchFamily="18" charset="0"/>
                  </a:rPr>
                  <a:t>án</a:t>
                </a:r>
                <a:r>
                  <a:rPr lang="en-US" sz="2800" b="1" dirty="0" smtClean="0">
                    <a:solidFill>
                      <a:srgbClr val="0000FF"/>
                    </a:solidFill>
                    <a:latin typeface="Times New Roman" pitchFamily="18" charset="0"/>
                    <a:cs typeface="Times New Roman" pitchFamily="18" charset="0"/>
                  </a:rPr>
                  <a:t>: a</a:t>
                </a:r>
                <a:endParaRPr lang="en-US" sz="2800" b="1" dirty="0">
                  <a:solidFill>
                    <a:srgbClr val="0000FF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6" name="TextBox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30065" y="598394"/>
                <a:ext cx="2391616" cy="965649"/>
              </a:xfrm>
              <a:prstGeom prst="rect">
                <a:avLst/>
              </a:prstGeom>
              <a:blipFill rotWithShape="1">
                <a:blip r:embed="rId7"/>
                <a:stretch>
                  <a:fillRect b="-1635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26" name="Picture 2" descr="C:\Users\ADMIN\Desktop\Tai nguyen thiet ke tro choi\Bảng gỗ\1a.png">
            <a:hlinkClick r:id="rId8" action="ppaction://hlinksldjump"/>
          </p:cNvPr>
          <p:cNvPicPr>
            <a:picLocks noChangeAspect="1" noChangeArrowheads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7431" y="11877"/>
            <a:ext cx="1680369" cy="791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49721" y="2511850"/>
            <a:ext cx="2450979" cy="22392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598528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ADMIN\Desktop\Picture1aa (2)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55498"/>
            <a:ext cx="8242300" cy="45928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ADMIN\Desktop\white-board-wooden-frame-50a0x500 (2)a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0" y="2349638"/>
            <a:ext cx="5181600" cy="28114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ADMIN\Desktop\Tai nguyen thiet ke tro choi\Bảng gỗ\bf84005075c14b36ce9c5ef0290567c1-wood-boards-vector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9854" l="0" r="100000">
                        <a14:foregroundMark x1="69962" y1="65828" x2="71356" y2="87130"/>
                        <a14:backgroundMark x1="8250" y1="7445" x2="24875" y2="12847"/>
                        <a14:backgroundMark x1="36125" y1="3212" x2="14625" y2="21752"/>
                        <a14:backgroundMark x1="45750" y1="14745" x2="59750" y2="21460"/>
                        <a14:backgroundMark x1="52500" y1="9927" x2="45000" y2="21898"/>
                        <a14:backgroundMark x1="59875" y1="21460" x2="32125" y2="25547"/>
                        <a14:backgroundMark x1="62000" y1="3650" x2="87750" y2="9489"/>
                        <a14:backgroundMark x1="65625" y1="3504" x2="87375" y2="2350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2400" y="-599437"/>
            <a:ext cx="3276600" cy="28055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/>
              <p:cNvSpPr txBox="1"/>
              <p:nvPr/>
            </p:nvSpPr>
            <p:spPr>
              <a:xfrm>
                <a:off x="5029200" y="2619047"/>
                <a:ext cx="2895600" cy="232499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400" b="1" dirty="0" smtClean="0">
                    <a:solidFill>
                      <a:srgbClr val="0000FF"/>
                    </a:solidFill>
                    <a:latin typeface="Times New Roman" pitchFamily="18" charset="0"/>
                    <a:cs typeface="Times New Roman" pitchFamily="18" charset="0"/>
                  </a:rPr>
                  <a:t>2) Cho </a:t>
                </a:r>
                <a:r>
                  <a:rPr lang="en-US" sz="2400" b="1" dirty="0" err="1" smtClean="0">
                    <a:solidFill>
                      <a:srgbClr val="0000FF"/>
                    </a:solidFill>
                    <a:latin typeface="Times New Roman" pitchFamily="18" charset="0"/>
                    <a:cs typeface="Times New Roman" pitchFamily="18" charset="0"/>
                  </a:rPr>
                  <a:t>hình</a:t>
                </a:r>
                <a:r>
                  <a:rPr lang="en-US" sz="2400" b="1" dirty="0" smtClean="0">
                    <a:solidFill>
                      <a:srgbClr val="0000FF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400" b="1" dirty="0" err="1" smtClean="0">
                    <a:solidFill>
                      <a:srgbClr val="0000FF"/>
                    </a:solidFill>
                    <a:latin typeface="Times New Roman" pitchFamily="18" charset="0"/>
                    <a:cs typeface="Times New Roman" pitchFamily="18" charset="0"/>
                  </a:rPr>
                  <a:t>vẽ</a:t>
                </a:r>
                <a:r>
                  <a:rPr lang="en-US" sz="2400" b="1" dirty="0" smtClean="0">
                    <a:solidFill>
                      <a:srgbClr val="0000FF"/>
                    </a:solidFill>
                    <a:latin typeface="Times New Roman" pitchFamily="18" charset="0"/>
                    <a:cs typeface="Times New Roman" pitchFamily="18" charset="0"/>
                  </a:rPr>
                  <a:t>. </a:t>
                </a:r>
              </a:p>
              <a:p>
                <a:r>
                  <a:rPr lang="en-US" sz="2400" b="1" dirty="0" err="1" smtClean="0">
                    <a:solidFill>
                      <a:srgbClr val="0000FF"/>
                    </a:solidFill>
                    <a:latin typeface="Times New Roman" pitchFamily="18" charset="0"/>
                    <a:cs typeface="Times New Roman" pitchFamily="18" charset="0"/>
                  </a:rPr>
                  <a:t>Tính</a:t>
                </a:r>
                <a:r>
                  <a:rPr lang="en-US" sz="2400" b="1" dirty="0" smtClean="0">
                    <a:solidFill>
                      <a:srgbClr val="0000FF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400" b="1" dirty="0" err="1" smtClean="0">
                    <a:solidFill>
                      <a:srgbClr val="0000FF"/>
                    </a:solidFill>
                    <a:latin typeface="Times New Roman" pitchFamily="18" charset="0"/>
                    <a:cs typeface="Times New Roman" pitchFamily="18" charset="0"/>
                  </a:rPr>
                  <a:t>số</a:t>
                </a:r>
                <a:r>
                  <a:rPr lang="en-US" sz="2400" b="1" dirty="0" smtClean="0">
                    <a:solidFill>
                      <a:srgbClr val="0000FF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400" b="1" dirty="0" err="1" smtClean="0">
                    <a:solidFill>
                      <a:srgbClr val="0000FF"/>
                    </a:solidFill>
                    <a:latin typeface="Times New Roman" pitchFamily="18" charset="0"/>
                    <a:cs typeface="Times New Roman" pitchFamily="18" charset="0"/>
                  </a:rPr>
                  <a:t>đo</a:t>
                </a:r>
                <a:r>
                  <a:rPr lang="en-US" sz="2400" b="1" dirty="0" smtClean="0">
                    <a:solidFill>
                      <a:srgbClr val="0000FF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400" b="1" dirty="0" err="1" smtClean="0">
                    <a:solidFill>
                      <a:srgbClr val="0000FF"/>
                    </a:solidFill>
                    <a:latin typeface="Times New Roman" pitchFamily="18" charset="0"/>
                    <a:cs typeface="Times New Roman" pitchFamily="18" charset="0"/>
                  </a:rPr>
                  <a:t>cung</a:t>
                </a:r>
                <a:r>
                  <a:rPr lang="en-US" sz="2400" b="1" dirty="0" smtClean="0">
                    <a:solidFill>
                      <a:srgbClr val="0000FF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400" b="1" dirty="0" err="1" smtClean="0">
                    <a:solidFill>
                      <a:srgbClr val="0000FF"/>
                    </a:solidFill>
                    <a:latin typeface="Times New Roman" pitchFamily="18" charset="0"/>
                    <a:cs typeface="Times New Roman" pitchFamily="18" charset="0"/>
                  </a:rPr>
                  <a:t>nhỏ</a:t>
                </a:r>
                <a:r>
                  <a:rPr lang="en-US" sz="2400" b="1" dirty="0" smtClean="0">
                    <a:solidFill>
                      <a:srgbClr val="0000FF"/>
                    </a:solidFill>
                    <a:latin typeface="Times New Roman" pitchFamily="18" charset="0"/>
                    <a:cs typeface="Times New Roman" pitchFamily="18" charset="0"/>
                  </a:rPr>
                  <a:t> AC</a:t>
                </a:r>
              </a:p>
              <a:p>
                <a:pPr lvl="0"/>
                <a:r>
                  <a:rPr lang="en-US" sz="2400" b="1" dirty="0">
                    <a:solidFill>
                      <a:srgbClr val="0000FF"/>
                    </a:solidFill>
                    <a:latin typeface="Times New Roman" pitchFamily="18" charset="0"/>
                    <a:cs typeface="Times New Roman" pitchFamily="18" charset="0"/>
                  </a:rPr>
                  <a:t>a)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400" b="1" i="1">
                            <a:solidFill>
                              <a:srgbClr val="0000FF"/>
                            </a:solidFill>
                            <a:latin typeface="Cambria Math"/>
                            <a:cs typeface="Arial" panose="020B0604020202020204" pitchFamily="34" charset="0"/>
                          </a:rPr>
                        </m:ctrlPr>
                      </m:sSupPr>
                      <m:e>
                        <m:r>
                          <a:rPr lang="en-US" sz="2400" b="1" i="1">
                            <a:solidFill>
                              <a:srgbClr val="0000FF"/>
                            </a:solidFill>
                            <a:latin typeface="Cambria Math"/>
                            <a:cs typeface="Arial" panose="020B0604020202020204" pitchFamily="34" charset="0"/>
                          </a:rPr>
                          <m:t>𝟏</m:t>
                        </m:r>
                        <m:r>
                          <a:rPr lang="en-US" sz="2400" b="1" i="1" smtClean="0">
                            <a:solidFill>
                              <a:srgbClr val="0000FF"/>
                            </a:solidFill>
                            <a:latin typeface="Cambria Math"/>
                            <a:cs typeface="Arial" panose="020B0604020202020204" pitchFamily="34" charset="0"/>
                          </a:rPr>
                          <m:t>𝟓</m:t>
                        </m:r>
                        <m:r>
                          <a:rPr lang="en-US" sz="2400" b="1" i="1">
                            <a:solidFill>
                              <a:srgbClr val="0000FF"/>
                            </a:solidFill>
                            <a:latin typeface="Cambria Math"/>
                            <a:cs typeface="Arial" panose="020B0604020202020204" pitchFamily="34" charset="0"/>
                          </a:rPr>
                          <m:t>𝟎</m:t>
                        </m:r>
                      </m:e>
                      <m:sup>
                        <m:r>
                          <a:rPr lang="en-US" sz="2400" b="1" i="1">
                            <a:solidFill>
                              <a:srgbClr val="0000FF"/>
                            </a:solidFill>
                            <a:latin typeface="Cambria Math"/>
                            <a:cs typeface="Arial" panose="020B0604020202020204" pitchFamily="34" charset="0"/>
                          </a:rPr>
                          <m:t>𝟎</m:t>
                        </m:r>
                      </m:sup>
                    </m:sSup>
                    <m:r>
                      <a:rPr lang="en-US" sz="2400" b="1">
                        <a:solidFill>
                          <a:srgbClr val="0000FF"/>
                        </a:solidFill>
                        <a:latin typeface="Cambria Math"/>
                        <a:cs typeface="Arial" panose="020B0604020202020204" pitchFamily="34" charset="0"/>
                      </a:rPr>
                      <m:t>   </m:t>
                    </m:r>
                    <m:r>
                      <a:rPr lang="en-US" sz="2400" b="1" i="0" smtClean="0">
                        <a:solidFill>
                          <a:srgbClr val="0000FF"/>
                        </a:solidFill>
                        <a:latin typeface="Cambria Math"/>
                        <a:cs typeface="Arial" panose="020B0604020202020204" pitchFamily="34" charset="0"/>
                      </a:rPr>
                      <m:t>     </m:t>
                    </m:r>
                    <m:r>
                      <a:rPr lang="en-US" sz="2400" b="1">
                        <a:solidFill>
                          <a:srgbClr val="0000FF"/>
                        </a:solidFill>
                        <a:latin typeface="Cambria Math"/>
                        <a:cs typeface="Arial" panose="020B0604020202020204" pitchFamily="34" charset="0"/>
                      </a:rPr>
                      <m:t>𝐛</m:t>
                    </m:r>
                    <m:r>
                      <a:rPr lang="en-US" sz="2400" b="1">
                        <a:solidFill>
                          <a:srgbClr val="0000FF"/>
                        </a:solidFill>
                        <a:latin typeface="Cambria Math"/>
                        <a:cs typeface="Arial" panose="020B0604020202020204" pitchFamily="34" charset="0"/>
                      </a:rPr>
                      <m:t>)</m:t>
                    </m:r>
                    <m:sSup>
                      <m:sSupPr>
                        <m:ctrlPr>
                          <a:rPr lang="en-US" sz="2400" b="1" i="1">
                            <a:solidFill>
                              <a:srgbClr val="0000FF"/>
                            </a:solidFill>
                            <a:latin typeface="Cambria Math"/>
                            <a:cs typeface="Arial" panose="020B0604020202020204" pitchFamily="34" charset="0"/>
                          </a:rPr>
                        </m:ctrlPr>
                      </m:sSupPr>
                      <m:e>
                        <m:r>
                          <a:rPr lang="en-US" sz="2400" b="1" i="1" smtClean="0">
                            <a:solidFill>
                              <a:srgbClr val="0000FF"/>
                            </a:solidFill>
                            <a:latin typeface="Cambria Math"/>
                            <a:cs typeface="Arial" panose="020B0604020202020204" pitchFamily="34" charset="0"/>
                          </a:rPr>
                          <m:t>𝟏𝟐</m:t>
                        </m:r>
                        <m:r>
                          <a:rPr lang="en-US" sz="2400" b="1" i="1">
                            <a:solidFill>
                              <a:srgbClr val="0000FF"/>
                            </a:solidFill>
                            <a:latin typeface="Cambria Math"/>
                            <a:cs typeface="Arial" panose="020B0604020202020204" pitchFamily="34" charset="0"/>
                          </a:rPr>
                          <m:t>𝟎</m:t>
                        </m:r>
                      </m:e>
                      <m:sup>
                        <m:r>
                          <a:rPr lang="en-US" sz="2400" b="1" i="1">
                            <a:solidFill>
                              <a:srgbClr val="0000FF"/>
                            </a:solidFill>
                            <a:latin typeface="Cambria Math"/>
                            <a:cs typeface="Arial" panose="020B0604020202020204" pitchFamily="34" charset="0"/>
                          </a:rPr>
                          <m:t>𝟎</m:t>
                        </m:r>
                      </m:sup>
                    </m:sSup>
                  </m:oMath>
                </a14:m>
                <a:endParaRPr lang="en-US" sz="2400" b="1" i="1" dirty="0">
                  <a:solidFill>
                    <a:srgbClr val="0000FF"/>
                  </a:solidFill>
                  <a:latin typeface="Times New Roman" pitchFamily="18" charset="0"/>
                  <a:cs typeface="Times New Roman" pitchFamily="18" charset="0"/>
                </a:endParaRPr>
              </a:p>
              <a:p>
                <a:pPr lvl="0"/>
                <a:r>
                  <a:rPr lang="en-US" sz="2400" b="1" dirty="0">
                    <a:solidFill>
                      <a:srgbClr val="0000FF"/>
                    </a:solidFill>
                    <a:latin typeface="Times New Roman" pitchFamily="18" charset="0"/>
                    <a:cs typeface="Times New Roman" pitchFamily="18" charset="0"/>
                  </a:rPr>
                  <a:t>c)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400" b="1" i="1">
                            <a:solidFill>
                              <a:srgbClr val="0000FF"/>
                            </a:solidFill>
                            <a:latin typeface="Cambria Math"/>
                            <a:cs typeface="Arial" panose="020B0604020202020204" pitchFamily="34" charset="0"/>
                          </a:rPr>
                        </m:ctrlPr>
                      </m:sSupPr>
                      <m:e>
                        <m:r>
                          <a:rPr lang="en-US" sz="2400" b="1" i="1">
                            <a:solidFill>
                              <a:srgbClr val="0000FF"/>
                            </a:solidFill>
                            <a:latin typeface="Cambria Math"/>
                            <a:cs typeface="Arial" panose="020B0604020202020204" pitchFamily="34" charset="0"/>
                          </a:rPr>
                          <m:t>𝟔𝟎</m:t>
                        </m:r>
                      </m:e>
                      <m:sup>
                        <m:r>
                          <a:rPr lang="en-US" sz="2400" b="1" i="1">
                            <a:solidFill>
                              <a:srgbClr val="0000FF"/>
                            </a:solidFill>
                            <a:latin typeface="Cambria Math"/>
                            <a:cs typeface="Arial" panose="020B0604020202020204" pitchFamily="34" charset="0"/>
                          </a:rPr>
                          <m:t>𝟎</m:t>
                        </m:r>
                      </m:sup>
                    </m:sSup>
                    <m:r>
                      <a:rPr lang="en-US" sz="2400" b="1">
                        <a:solidFill>
                          <a:srgbClr val="0000FF"/>
                        </a:solidFill>
                        <a:latin typeface="Cambria Math"/>
                        <a:cs typeface="Arial" panose="020B0604020202020204" pitchFamily="34" charset="0"/>
                      </a:rPr>
                      <m:t>     </m:t>
                    </m:r>
                    <m:r>
                      <a:rPr lang="en-US" sz="2400" b="1" i="0" smtClean="0">
                        <a:solidFill>
                          <a:srgbClr val="0000FF"/>
                        </a:solidFill>
                        <a:latin typeface="Cambria Math"/>
                        <a:cs typeface="Arial" panose="020B0604020202020204" pitchFamily="34" charset="0"/>
                      </a:rPr>
                      <m:t>     </m:t>
                    </m:r>
                    <m:r>
                      <a:rPr lang="en-US" sz="2400" b="1">
                        <a:solidFill>
                          <a:srgbClr val="0000FF"/>
                        </a:solidFill>
                        <a:latin typeface="Cambria Math"/>
                        <a:cs typeface="Arial" panose="020B0604020202020204" pitchFamily="34" charset="0"/>
                      </a:rPr>
                      <m:t>𝐝</m:t>
                    </m:r>
                    <m:r>
                      <a:rPr lang="en-US" sz="2400" b="1">
                        <a:solidFill>
                          <a:srgbClr val="0000FF"/>
                        </a:solidFill>
                        <a:latin typeface="Cambria Math"/>
                        <a:cs typeface="Arial" panose="020B0604020202020204" pitchFamily="34" charset="0"/>
                      </a:rPr>
                      <m:t>)</m:t>
                    </m:r>
                    <m:sSup>
                      <m:sSupPr>
                        <m:ctrlPr>
                          <a:rPr lang="en-US" sz="2400" b="1" i="1">
                            <a:solidFill>
                              <a:srgbClr val="0000FF"/>
                            </a:solidFill>
                            <a:latin typeface="Cambria Math"/>
                            <a:cs typeface="Arial" panose="020B0604020202020204" pitchFamily="34" charset="0"/>
                          </a:rPr>
                        </m:ctrlPr>
                      </m:sSupPr>
                      <m:e>
                        <m:r>
                          <a:rPr lang="en-US" sz="2400" b="1" i="1">
                            <a:solidFill>
                              <a:srgbClr val="0000FF"/>
                            </a:solidFill>
                            <a:latin typeface="Cambria Math"/>
                            <a:cs typeface="Arial" panose="020B0604020202020204" pitchFamily="34" charset="0"/>
                          </a:rPr>
                          <m:t>𝟑𝟎</m:t>
                        </m:r>
                      </m:e>
                      <m:sup>
                        <m:r>
                          <a:rPr lang="en-US" sz="2400" b="1" i="1">
                            <a:solidFill>
                              <a:srgbClr val="0000FF"/>
                            </a:solidFill>
                            <a:latin typeface="Cambria Math"/>
                            <a:cs typeface="Arial" panose="020B0604020202020204" pitchFamily="34" charset="0"/>
                          </a:rPr>
                          <m:t>𝟎</m:t>
                        </m:r>
                      </m:sup>
                    </m:sSup>
                  </m:oMath>
                </a14:m>
                <a:endParaRPr lang="en-US" sz="2400" b="1" dirty="0">
                  <a:solidFill>
                    <a:srgbClr val="0000FF"/>
                  </a:solidFill>
                  <a:latin typeface="Times New Roman" pitchFamily="18" charset="0"/>
                  <a:cs typeface="Times New Roman" pitchFamily="18" charset="0"/>
                </a:endParaRPr>
              </a:p>
              <a:p>
                <a:pPr algn="ctr"/>
                <a:endParaRPr lang="en-US" sz="2400" b="1" dirty="0" smtClean="0">
                  <a:solidFill>
                    <a:srgbClr val="0000FF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2" name="TextBox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29200" y="2619047"/>
                <a:ext cx="2895600" cy="2324995"/>
              </a:xfrm>
              <a:prstGeom prst="rect">
                <a:avLst/>
              </a:prstGeom>
              <a:blipFill rotWithShape="1">
                <a:blip r:embed="rId6"/>
                <a:stretch>
                  <a:fillRect l="-3158" t="-2100" r="-84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/>
              <p:cNvSpPr txBox="1"/>
              <p:nvPr/>
            </p:nvSpPr>
            <p:spPr>
              <a:xfrm>
                <a:off x="4267200" y="426667"/>
                <a:ext cx="2590800" cy="182562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1" i="1" dirty="0" smtClean="0">
                          <a:solidFill>
                            <a:srgbClr val="0000FF"/>
                          </a:solidFill>
                          <a:latin typeface="Cambria Math"/>
                          <a:cs typeface="Arial" panose="020B0604020202020204" pitchFamily="34" charset="0"/>
                        </a:rPr>
                        <m:t>𝒔</m:t>
                      </m:r>
                      <m:r>
                        <a:rPr lang="en-US" sz="2800" b="1" i="1" dirty="0" smtClean="0">
                          <a:solidFill>
                            <a:srgbClr val="0000FF"/>
                          </a:solidFill>
                          <a:latin typeface="Cambria Math"/>
                          <a:cs typeface="Arial" panose="020B0604020202020204" pitchFamily="34" charset="0"/>
                        </a:rPr>
                        <m:t>đ </m:t>
                      </m:r>
                      <m:r>
                        <a:rPr lang="en-US" sz="2800" b="1" i="1" dirty="0" smtClean="0">
                          <a:solidFill>
                            <a:srgbClr val="0000FF"/>
                          </a:solidFill>
                          <a:latin typeface="Cambria Math"/>
                          <a:cs typeface="Arial" panose="020B0604020202020204" pitchFamily="34" charset="0"/>
                        </a:rPr>
                        <m:t>𝒄𝒖𝒏𝒈</m:t>
                      </m:r>
                      <m:r>
                        <a:rPr lang="en-US" sz="2800" b="1" i="1" dirty="0" smtClean="0">
                          <a:solidFill>
                            <a:srgbClr val="0000FF"/>
                          </a:solidFill>
                          <a:latin typeface="Cambria Math"/>
                          <a:cs typeface="Arial" panose="020B0604020202020204" pitchFamily="34" charset="0"/>
                        </a:rPr>
                        <m:t> </m:t>
                      </m:r>
                      <m:r>
                        <a:rPr lang="en-US" sz="2800" b="1" i="1" dirty="0" smtClean="0">
                          <a:solidFill>
                            <a:srgbClr val="0000FF"/>
                          </a:solidFill>
                          <a:latin typeface="Cambria Math"/>
                          <a:cs typeface="Arial" panose="020B0604020202020204" pitchFamily="34" charset="0"/>
                        </a:rPr>
                        <m:t>𝒏𝒉</m:t>
                      </m:r>
                      <m:r>
                        <a:rPr lang="en-US" sz="2800" b="1" i="1" dirty="0" smtClean="0">
                          <a:solidFill>
                            <a:srgbClr val="0000FF"/>
                          </a:solidFill>
                          <a:latin typeface="Cambria Math"/>
                          <a:cs typeface="Arial" panose="020B0604020202020204" pitchFamily="34" charset="0"/>
                        </a:rPr>
                        <m:t>ỏ</m:t>
                      </m:r>
                    </m:oMath>
                  </m:oMathPara>
                </a14:m>
                <a:endParaRPr lang="en-US" sz="2800" b="1" i="1" dirty="0" smtClean="0">
                  <a:solidFill>
                    <a:srgbClr val="0000FF"/>
                  </a:solidFill>
                  <a:latin typeface="Times New Roman" pitchFamily="18" charset="0"/>
                  <a:cs typeface="Times New Roman" pitchFamily="18" charset="0"/>
                </a:endParaRPr>
              </a:p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1" i="1" dirty="0" smtClean="0">
                          <a:solidFill>
                            <a:srgbClr val="0000FF"/>
                          </a:solidFill>
                          <a:latin typeface="Cambria Math"/>
                          <a:cs typeface="Arial" panose="020B0604020202020204" pitchFamily="34" charset="0"/>
                        </a:rPr>
                        <m:t>𝑨𝑪</m:t>
                      </m:r>
                      <m:r>
                        <a:rPr lang="en-US" sz="2800" b="1" i="1" dirty="0" smtClean="0">
                          <a:solidFill>
                            <a:srgbClr val="0000FF"/>
                          </a:solidFill>
                          <a:latin typeface="Cambria Math"/>
                          <a:cs typeface="Arial" panose="020B0604020202020204" pitchFamily="34" charset="0"/>
                        </a:rPr>
                        <m:t> </m:t>
                      </m:r>
                      <m:r>
                        <a:rPr lang="en-US" sz="2800" b="1" i="1" dirty="0" smtClean="0">
                          <a:solidFill>
                            <a:srgbClr val="0000FF"/>
                          </a:solidFill>
                          <a:latin typeface="Cambria Math"/>
                          <a:cs typeface="Arial" panose="020B0604020202020204" pitchFamily="34" charset="0"/>
                        </a:rPr>
                        <m:t>𝒃</m:t>
                      </m:r>
                      <m:r>
                        <a:rPr lang="en-US" sz="2800" b="1" i="1" dirty="0" smtClean="0">
                          <a:solidFill>
                            <a:srgbClr val="0000FF"/>
                          </a:solidFill>
                          <a:latin typeface="Cambria Math"/>
                          <a:cs typeface="Arial" panose="020B0604020202020204" pitchFamily="34" charset="0"/>
                        </a:rPr>
                        <m:t>ằ</m:t>
                      </m:r>
                      <m:r>
                        <a:rPr lang="en-US" sz="2800" b="1" i="1" dirty="0" smtClean="0">
                          <a:solidFill>
                            <a:srgbClr val="0000FF"/>
                          </a:solidFill>
                          <a:latin typeface="Cambria Math"/>
                          <a:cs typeface="Arial" panose="020B0604020202020204" pitchFamily="34" charset="0"/>
                        </a:rPr>
                        <m:t>𝒏𝒈</m:t>
                      </m:r>
                      <m:r>
                        <a:rPr lang="en-US" sz="2800" b="1" i="1" dirty="0" smtClean="0">
                          <a:solidFill>
                            <a:srgbClr val="0000FF"/>
                          </a:solidFill>
                          <a:latin typeface="Cambria Math"/>
                          <a:cs typeface="Arial" panose="020B0604020202020204" pitchFamily="34" charset="0"/>
                        </a:rPr>
                        <m:t> </m:t>
                      </m:r>
                      <m:sSup>
                        <m:sSupPr>
                          <m:ctrlPr>
                            <a:rPr lang="en-US" sz="2800" b="1" i="1" dirty="0">
                              <a:solidFill>
                                <a:srgbClr val="0000FF"/>
                              </a:solidFill>
                              <a:latin typeface="Cambria Math"/>
                              <a:cs typeface="Arial" panose="020B0604020202020204" pitchFamily="34" charset="0"/>
                            </a:rPr>
                          </m:ctrlPr>
                        </m:sSupPr>
                        <m:e>
                          <m:r>
                            <a:rPr lang="en-US" sz="2800" b="1" i="1" dirty="0">
                              <a:solidFill>
                                <a:srgbClr val="0000FF"/>
                              </a:solidFill>
                              <a:latin typeface="Cambria Math"/>
                              <a:cs typeface="Arial" panose="020B0604020202020204" pitchFamily="34" charset="0"/>
                            </a:rPr>
                            <m:t>𝟏𝟐𝟎</m:t>
                          </m:r>
                        </m:e>
                        <m:sup>
                          <m:r>
                            <a:rPr lang="en-US" sz="2800" b="1" i="1" dirty="0">
                              <a:solidFill>
                                <a:srgbClr val="0000FF"/>
                              </a:solidFill>
                              <a:latin typeface="Cambria Math"/>
                              <a:cs typeface="Arial" panose="020B0604020202020204" pitchFamily="34" charset="0"/>
                            </a:rPr>
                            <m:t>𝟎</m:t>
                          </m:r>
                        </m:sup>
                      </m:sSup>
                    </m:oMath>
                  </m:oMathPara>
                </a14:m>
                <a:endParaRPr lang="en-US" sz="2800" b="1" dirty="0" smtClean="0">
                  <a:solidFill>
                    <a:srgbClr val="0000FF"/>
                  </a:solidFill>
                  <a:latin typeface="Times New Roman" pitchFamily="18" charset="0"/>
                  <a:cs typeface="Times New Roman" pitchFamily="18" charset="0"/>
                </a:endParaRPr>
              </a:p>
              <a:p>
                <a:pPr lvl="0" algn="ctr"/>
                <a:r>
                  <a:rPr lang="en-US" sz="2800" b="1" dirty="0" err="1">
                    <a:solidFill>
                      <a:srgbClr val="0000FF"/>
                    </a:solidFill>
                    <a:latin typeface="Times New Roman" pitchFamily="18" charset="0"/>
                    <a:cs typeface="Times New Roman" pitchFamily="18" charset="0"/>
                  </a:rPr>
                  <a:t>Đáp</a:t>
                </a:r>
                <a:r>
                  <a:rPr lang="en-US" sz="2800" b="1" dirty="0">
                    <a:solidFill>
                      <a:srgbClr val="0000FF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800" b="1" dirty="0" err="1">
                    <a:solidFill>
                      <a:srgbClr val="0000FF"/>
                    </a:solidFill>
                    <a:latin typeface="Times New Roman" pitchFamily="18" charset="0"/>
                    <a:cs typeface="Times New Roman" pitchFamily="18" charset="0"/>
                  </a:rPr>
                  <a:t>án</a:t>
                </a:r>
                <a:r>
                  <a:rPr lang="en-US" sz="2800" b="1" dirty="0">
                    <a:solidFill>
                      <a:srgbClr val="0000FF"/>
                    </a:solidFill>
                    <a:latin typeface="Times New Roman" pitchFamily="18" charset="0"/>
                    <a:cs typeface="Times New Roman" pitchFamily="18" charset="0"/>
                  </a:rPr>
                  <a:t>: </a:t>
                </a:r>
                <a:r>
                  <a:rPr lang="en-US" sz="2800" b="1" dirty="0" smtClean="0">
                    <a:solidFill>
                      <a:srgbClr val="0000FF"/>
                    </a:solidFill>
                    <a:latin typeface="Times New Roman" pitchFamily="18" charset="0"/>
                    <a:cs typeface="Times New Roman" pitchFamily="18" charset="0"/>
                  </a:rPr>
                  <a:t>b</a:t>
                </a:r>
                <a:endParaRPr lang="en-US" sz="2800" b="1" dirty="0">
                  <a:solidFill>
                    <a:srgbClr val="0000FF"/>
                  </a:solidFill>
                  <a:latin typeface="Times New Roman" pitchFamily="18" charset="0"/>
                  <a:cs typeface="Times New Roman" pitchFamily="18" charset="0"/>
                </a:endParaRPr>
              </a:p>
              <a:p>
                <a:pPr algn="ctr"/>
                <a:endParaRPr lang="en-US" sz="2800" b="1" dirty="0">
                  <a:solidFill>
                    <a:srgbClr val="0000FF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6" name="TextBox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67200" y="426667"/>
                <a:ext cx="2590800" cy="1825628"/>
              </a:xfrm>
              <a:prstGeom prst="rect">
                <a:avLst/>
              </a:prstGeom>
              <a:blipFill rotWithShape="1"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26" name="Picture 2" descr="C:\Users\ADMIN\Desktop\Tai nguyen thiet ke tro choi\Bảng gỗ\1a.png">
            <a:hlinkClick r:id="rId8" action="ppaction://hlinksldjump"/>
          </p:cNvPr>
          <p:cNvPicPr>
            <a:picLocks noChangeAspect="1" noChangeArrowheads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7431" y="11877"/>
            <a:ext cx="1680369" cy="791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5787" y="2571750"/>
            <a:ext cx="1990725" cy="2343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987815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ADMIN\Desktop\Picture1aa (2)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55498"/>
            <a:ext cx="8242300" cy="45928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ADMIN\Desktop\white-board-wooden-frame-50a0x500 (2)a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0" y="2349638"/>
            <a:ext cx="5181600" cy="28114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ADMIN\Desktop\Tai nguyen thiet ke tro choi\Bảng gỗ\bf84005075c14b36ce9c5ef0290567c1-wood-boards-vector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9854" l="0" r="100000">
                        <a14:foregroundMark x1="69962" y1="65828" x2="71356" y2="87130"/>
                        <a14:backgroundMark x1="8250" y1="7445" x2="24875" y2="12847"/>
                        <a14:backgroundMark x1="36125" y1="3212" x2="14625" y2="21752"/>
                        <a14:backgroundMark x1="45750" y1="14745" x2="59750" y2="21460"/>
                        <a14:backgroundMark x1="52500" y1="9927" x2="45000" y2="21898"/>
                        <a14:backgroundMark x1="59875" y1="21460" x2="32125" y2="25547"/>
                        <a14:backgroundMark x1="62000" y1="3650" x2="87750" y2="9489"/>
                        <a14:backgroundMark x1="65625" y1="3504" x2="87375" y2="2350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2400" y="-599437"/>
            <a:ext cx="3276600" cy="28055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/>
              <p:cNvSpPr txBox="1"/>
              <p:nvPr/>
            </p:nvSpPr>
            <p:spPr>
              <a:xfrm>
                <a:off x="5465762" y="2587362"/>
                <a:ext cx="2497137" cy="233596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400" b="1" dirty="0" smtClean="0">
                    <a:solidFill>
                      <a:srgbClr val="0000FF"/>
                    </a:solidFill>
                    <a:latin typeface="Times New Roman" pitchFamily="18" charset="0"/>
                    <a:cs typeface="Times New Roman" pitchFamily="18" charset="0"/>
                  </a:rPr>
                  <a:t>3) Cho </a:t>
                </a:r>
                <a:r>
                  <a:rPr lang="en-US" sz="2400" b="1" dirty="0" err="1" smtClean="0">
                    <a:solidFill>
                      <a:srgbClr val="0000FF"/>
                    </a:solidFill>
                    <a:latin typeface="Times New Roman" pitchFamily="18" charset="0"/>
                    <a:cs typeface="Times New Roman" pitchFamily="18" charset="0"/>
                  </a:rPr>
                  <a:t>hình</a:t>
                </a:r>
                <a:r>
                  <a:rPr lang="en-US" sz="2400" b="1" dirty="0" smtClean="0">
                    <a:solidFill>
                      <a:srgbClr val="0000FF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400" b="1" dirty="0" err="1" smtClean="0">
                    <a:solidFill>
                      <a:srgbClr val="0000FF"/>
                    </a:solidFill>
                    <a:latin typeface="Times New Roman" pitchFamily="18" charset="0"/>
                    <a:cs typeface="Times New Roman" pitchFamily="18" charset="0"/>
                  </a:rPr>
                  <a:t>vẽ</a:t>
                </a:r>
                <a:r>
                  <a:rPr lang="en-US" sz="2400" b="1" dirty="0" smtClean="0">
                    <a:solidFill>
                      <a:srgbClr val="0000FF"/>
                    </a:solidFill>
                    <a:latin typeface="Times New Roman" pitchFamily="18" charset="0"/>
                    <a:cs typeface="Times New Roman" pitchFamily="18" charset="0"/>
                  </a:rPr>
                  <a:t> . </a:t>
                </a:r>
                <a:r>
                  <a:rPr lang="en-US" sz="2400" b="1" dirty="0" err="1" smtClean="0">
                    <a:solidFill>
                      <a:srgbClr val="0000FF"/>
                    </a:solidFill>
                    <a:latin typeface="Times New Roman" pitchFamily="18" charset="0"/>
                    <a:cs typeface="Times New Roman" pitchFamily="18" charset="0"/>
                  </a:rPr>
                  <a:t>Tính</a:t>
                </a:r>
                <a:r>
                  <a:rPr lang="en-US" sz="2400" b="1" dirty="0" smtClean="0">
                    <a:solidFill>
                      <a:srgbClr val="0000FF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sz="2400" b="1" i="1" smtClean="0">
                            <a:solidFill>
                              <a:srgbClr val="0000FF"/>
                            </a:solidFill>
                            <a:latin typeface="Cambria Math"/>
                            <a:cs typeface="Arial" panose="020B0604020202020204" pitchFamily="34" charset="0"/>
                          </a:rPr>
                        </m:ctrlPr>
                      </m:accPr>
                      <m:e>
                        <m:r>
                          <a:rPr lang="en-US" sz="2400" b="1" i="1" smtClean="0">
                            <a:solidFill>
                              <a:srgbClr val="0000FF"/>
                            </a:solidFill>
                            <a:latin typeface="Cambria Math"/>
                            <a:cs typeface="Arial" panose="020B0604020202020204" pitchFamily="34" charset="0"/>
                          </a:rPr>
                          <m:t>𝑷𝑪𝑸</m:t>
                        </m:r>
                      </m:e>
                    </m:acc>
                  </m:oMath>
                </a14:m>
                <a:endParaRPr lang="en-US" sz="2400" b="1" dirty="0" smtClean="0">
                  <a:solidFill>
                    <a:srgbClr val="0000FF"/>
                  </a:solidFill>
                  <a:latin typeface="Times New Roman" pitchFamily="18" charset="0"/>
                  <a:cs typeface="Times New Roman" pitchFamily="18" charset="0"/>
                </a:endParaRPr>
              </a:p>
              <a:p>
                <a:pPr lvl="0"/>
                <a:r>
                  <a:rPr lang="en-US" sz="2400" b="1" dirty="0">
                    <a:solidFill>
                      <a:srgbClr val="0000FF"/>
                    </a:solidFill>
                    <a:latin typeface="Times New Roman" pitchFamily="18" charset="0"/>
                    <a:cs typeface="Times New Roman" pitchFamily="18" charset="0"/>
                  </a:rPr>
                  <a:t>a)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400" b="1" i="1">
                            <a:solidFill>
                              <a:srgbClr val="0000FF"/>
                            </a:solidFill>
                            <a:latin typeface="Cambria Math"/>
                            <a:cs typeface="Arial" panose="020B0604020202020204" pitchFamily="34" charset="0"/>
                          </a:rPr>
                        </m:ctrlPr>
                      </m:sSupPr>
                      <m:e>
                        <m:r>
                          <a:rPr lang="en-US" sz="2400" b="1" i="1">
                            <a:solidFill>
                              <a:srgbClr val="0000FF"/>
                            </a:solidFill>
                            <a:latin typeface="Cambria Math"/>
                            <a:cs typeface="Arial" panose="020B0604020202020204" pitchFamily="34" charset="0"/>
                          </a:rPr>
                          <m:t>𝟏</m:t>
                        </m:r>
                        <m:r>
                          <a:rPr lang="en-US" sz="2400" b="1" i="1" smtClean="0">
                            <a:solidFill>
                              <a:srgbClr val="0000FF"/>
                            </a:solidFill>
                            <a:latin typeface="Cambria Math"/>
                            <a:cs typeface="Arial" panose="020B0604020202020204" pitchFamily="34" charset="0"/>
                          </a:rPr>
                          <m:t>𝟐</m:t>
                        </m:r>
                        <m:r>
                          <a:rPr lang="en-US" sz="2400" b="1" i="1">
                            <a:solidFill>
                              <a:srgbClr val="0000FF"/>
                            </a:solidFill>
                            <a:latin typeface="Cambria Math"/>
                            <a:cs typeface="Arial" panose="020B0604020202020204" pitchFamily="34" charset="0"/>
                          </a:rPr>
                          <m:t>𝟎</m:t>
                        </m:r>
                      </m:e>
                      <m:sup>
                        <m:r>
                          <a:rPr lang="en-US" sz="2400" b="1" i="1">
                            <a:solidFill>
                              <a:srgbClr val="0000FF"/>
                            </a:solidFill>
                            <a:latin typeface="Cambria Math"/>
                            <a:cs typeface="Arial" panose="020B0604020202020204" pitchFamily="34" charset="0"/>
                          </a:rPr>
                          <m:t>𝟎</m:t>
                        </m:r>
                      </m:sup>
                    </m:sSup>
                    <m:r>
                      <a:rPr lang="en-US" sz="2400" b="1">
                        <a:solidFill>
                          <a:srgbClr val="0000FF"/>
                        </a:solidFill>
                        <a:latin typeface="Cambria Math"/>
                        <a:cs typeface="Arial" panose="020B0604020202020204" pitchFamily="34" charset="0"/>
                      </a:rPr>
                      <m:t>   </m:t>
                    </m:r>
                    <m:r>
                      <a:rPr lang="en-US" sz="2400" b="1">
                        <a:solidFill>
                          <a:srgbClr val="0000FF"/>
                        </a:solidFill>
                        <a:latin typeface="Cambria Math"/>
                        <a:cs typeface="Arial" panose="020B0604020202020204" pitchFamily="34" charset="0"/>
                      </a:rPr>
                      <m:t>𝐛</m:t>
                    </m:r>
                    <m:r>
                      <a:rPr lang="en-US" sz="2400" b="1">
                        <a:solidFill>
                          <a:srgbClr val="0000FF"/>
                        </a:solidFill>
                        <a:latin typeface="Cambria Math"/>
                        <a:cs typeface="Arial" panose="020B0604020202020204" pitchFamily="34" charset="0"/>
                      </a:rPr>
                      <m:t>)</m:t>
                    </m:r>
                    <m:sSup>
                      <m:sSupPr>
                        <m:ctrlPr>
                          <a:rPr lang="en-US" sz="2400" b="1" i="1">
                            <a:solidFill>
                              <a:srgbClr val="0000FF"/>
                            </a:solidFill>
                            <a:latin typeface="Cambria Math"/>
                            <a:cs typeface="Arial" panose="020B0604020202020204" pitchFamily="34" charset="0"/>
                          </a:rPr>
                        </m:ctrlPr>
                      </m:sSupPr>
                      <m:e>
                        <m:r>
                          <a:rPr lang="en-US" sz="2400" b="1" i="1" smtClean="0">
                            <a:solidFill>
                              <a:srgbClr val="0000FF"/>
                            </a:solidFill>
                            <a:latin typeface="Cambria Math"/>
                            <a:cs typeface="Arial" panose="020B0604020202020204" pitchFamily="34" charset="0"/>
                          </a:rPr>
                          <m:t>𝟔</m:t>
                        </m:r>
                        <m:r>
                          <a:rPr lang="en-US" sz="2400" b="1" i="1">
                            <a:solidFill>
                              <a:srgbClr val="0000FF"/>
                            </a:solidFill>
                            <a:latin typeface="Cambria Math"/>
                            <a:cs typeface="Arial" panose="020B0604020202020204" pitchFamily="34" charset="0"/>
                          </a:rPr>
                          <m:t>𝟎</m:t>
                        </m:r>
                      </m:e>
                      <m:sup>
                        <m:r>
                          <a:rPr lang="en-US" sz="2400" b="1" i="1">
                            <a:solidFill>
                              <a:srgbClr val="0000FF"/>
                            </a:solidFill>
                            <a:latin typeface="Cambria Math"/>
                            <a:cs typeface="Arial" panose="020B0604020202020204" pitchFamily="34" charset="0"/>
                          </a:rPr>
                          <m:t>𝟎</m:t>
                        </m:r>
                      </m:sup>
                    </m:sSup>
                  </m:oMath>
                </a14:m>
                <a:endParaRPr lang="en-US" sz="2400" b="1" i="1" dirty="0">
                  <a:solidFill>
                    <a:srgbClr val="0000FF"/>
                  </a:solidFill>
                  <a:latin typeface="Times New Roman" pitchFamily="18" charset="0"/>
                  <a:cs typeface="Times New Roman" pitchFamily="18" charset="0"/>
                </a:endParaRPr>
              </a:p>
              <a:p>
                <a:pPr lvl="0"/>
                <a:r>
                  <a:rPr lang="en-US" sz="2400" b="1" dirty="0">
                    <a:solidFill>
                      <a:srgbClr val="0000FF"/>
                    </a:solidFill>
                    <a:latin typeface="Times New Roman" pitchFamily="18" charset="0"/>
                    <a:cs typeface="Times New Roman" pitchFamily="18" charset="0"/>
                  </a:rPr>
                  <a:t>c)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400" b="1" i="1">
                            <a:solidFill>
                              <a:srgbClr val="0000FF"/>
                            </a:solidFill>
                            <a:latin typeface="Cambria Math"/>
                            <a:cs typeface="Arial" panose="020B0604020202020204" pitchFamily="34" charset="0"/>
                          </a:rPr>
                        </m:ctrlPr>
                      </m:sSupPr>
                      <m:e>
                        <m:r>
                          <a:rPr lang="en-US" sz="2400" b="1" i="1" smtClean="0">
                            <a:solidFill>
                              <a:srgbClr val="0000FF"/>
                            </a:solidFill>
                            <a:latin typeface="Cambria Math"/>
                            <a:cs typeface="Arial" panose="020B0604020202020204" pitchFamily="34" charset="0"/>
                          </a:rPr>
                          <m:t>𝟑</m:t>
                        </m:r>
                        <m:r>
                          <a:rPr lang="en-US" sz="2400" b="1" i="1">
                            <a:solidFill>
                              <a:srgbClr val="0000FF"/>
                            </a:solidFill>
                            <a:latin typeface="Cambria Math"/>
                            <a:cs typeface="Arial" panose="020B0604020202020204" pitchFamily="34" charset="0"/>
                          </a:rPr>
                          <m:t>𝟎</m:t>
                        </m:r>
                      </m:e>
                      <m:sup>
                        <m:r>
                          <a:rPr lang="en-US" sz="2400" b="1" i="1">
                            <a:solidFill>
                              <a:srgbClr val="0000FF"/>
                            </a:solidFill>
                            <a:latin typeface="Cambria Math"/>
                            <a:cs typeface="Arial" panose="020B0604020202020204" pitchFamily="34" charset="0"/>
                          </a:rPr>
                          <m:t>𝟎</m:t>
                        </m:r>
                      </m:sup>
                    </m:sSup>
                    <m:r>
                      <a:rPr lang="en-US" sz="2400" b="1">
                        <a:solidFill>
                          <a:srgbClr val="0000FF"/>
                        </a:solidFill>
                        <a:latin typeface="Cambria Math"/>
                        <a:cs typeface="Arial" panose="020B0604020202020204" pitchFamily="34" charset="0"/>
                      </a:rPr>
                      <m:t>     </m:t>
                    </m:r>
                    <m:r>
                      <a:rPr lang="en-US" sz="2400" b="1">
                        <a:solidFill>
                          <a:srgbClr val="0000FF"/>
                        </a:solidFill>
                        <a:latin typeface="Cambria Math"/>
                        <a:cs typeface="Arial" panose="020B0604020202020204" pitchFamily="34" charset="0"/>
                      </a:rPr>
                      <m:t>𝐝</m:t>
                    </m:r>
                    <m:r>
                      <a:rPr lang="en-US" sz="2400" b="1">
                        <a:solidFill>
                          <a:srgbClr val="0000FF"/>
                        </a:solidFill>
                        <a:latin typeface="Cambria Math"/>
                        <a:cs typeface="Arial" panose="020B0604020202020204" pitchFamily="34" charset="0"/>
                      </a:rPr>
                      <m:t>)</m:t>
                    </m:r>
                    <m:sSup>
                      <m:sSupPr>
                        <m:ctrlPr>
                          <a:rPr lang="en-US" sz="2400" b="1" i="1">
                            <a:solidFill>
                              <a:srgbClr val="0000FF"/>
                            </a:solidFill>
                            <a:latin typeface="Cambria Math"/>
                            <a:cs typeface="Arial" panose="020B0604020202020204" pitchFamily="34" charset="0"/>
                          </a:rPr>
                        </m:ctrlPr>
                      </m:sSupPr>
                      <m:e>
                        <m:r>
                          <a:rPr lang="en-US" sz="2400" b="1" i="1" smtClean="0">
                            <a:solidFill>
                              <a:srgbClr val="0000FF"/>
                            </a:solidFill>
                            <a:latin typeface="Cambria Math"/>
                            <a:cs typeface="Arial" panose="020B0604020202020204" pitchFamily="34" charset="0"/>
                          </a:rPr>
                          <m:t>𝟐𝟒</m:t>
                        </m:r>
                        <m:r>
                          <a:rPr lang="en-US" sz="2400" b="1" i="1">
                            <a:solidFill>
                              <a:srgbClr val="0000FF"/>
                            </a:solidFill>
                            <a:latin typeface="Cambria Math"/>
                            <a:cs typeface="Arial" panose="020B0604020202020204" pitchFamily="34" charset="0"/>
                          </a:rPr>
                          <m:t>𝟎</m:t>
                        </m:r>
                      </m:e>
                      <m:sup>
                        <m:r>
                          <a:rPr lang="en-US" sz="2400" b="1" i="1">
                            <a:solidFill>
                              <a:srgbClr val="0000FF"/>
                            </a:solidFill>
                            <a:latin typeface="Cambria Math"/>
                            <a:cs typeface="Arial" panose="020B0604020202020204" pitchFamily="34" charset="0"/>
                          </a:rPr>
                          <m:t>𝟎</m:t>
                        </m:r>
                      </m:sup>
                    </m:sSup>
                  </m:oMath>
                </a14:m>
                <a:endParaRPr lang="en-US" sz="2400" b="1" dirty="0">
                  <a:solidFill>
                    <a:srgbClr val="0000FF"/>
                  </a:solidFill>
                  <a:latin typeface="Times New Roman" pitchFamily="18" charset="0"/>
                  <a:cs typeface="Times New Roman" pitchFamily="18" charset="0"/>
                </a:endParaRPr>
              </a:p>
              <a:p>
                <a:pPr lvl="0" algn="ctr"/>
                <a:endParaRPr lang="en-US" sz="2400" b="1" dirty="0">
                  <a:solidFill>
                    <a:srgbClr val="0000FF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pPr algn="ctr"/>
                <a:endParaRPr lang="en-US" sz="2400" b="1" dirty="0" smtClean="0">
                  <a:solidFill>
                    <a:srgbClr val="0000FF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2" name="TextBox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65762" y="2587362"/>
                <a:ext cx="2497137" cy="2335960"/>
              </a:xfrm>
              <a:prstGeom prst="rect">
                <a:avLst/>
              </a:prstGeom>
              <a:blipFill rotWithShape="1">
                <a:blip r:embed="rId6"/>
                <a:stretch>
                  <a:fillRect l="-3912" t="-208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/>
              <p:cNvSpPr txBox="1"/>
              <p:nvPr/>
            </p:nvSpPr>
            <p:spPr>
              <a:xfrm>
                <a:off x="4371181" y="522566"/>
                <a:ext cx="2303451" cy="96847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lvl="0"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̂"/>
                          <m:ctrlPr>
                            <a:rPr lang="en-US" sz="2800" b="1" i="1" dirty="0" smtClean="0">
                              <a:solidFill>
                                <a:srgbClr val="0000FF"/>
                              </a:solidFill>
                              <a:latin typeface="Cambria Math"/>
                              <a:cs typeface="Arial" panose="020B0604020202020204" pitchFamily="34" charset="0"/>
                            </a:rPr>
                          </m:ctrlPr>
                        </m:accPr>
                        <m:e>
                          <m:r>
                            <a:rPr lang="en-US" sz="2800" b="1" i="1" dirty="0" smtClean="0">
                              <a:solidFill>
                                <a:srgbClr val="0000FF"/>
                              </a:solidFill>
                              <a:latin typeface="Cambria Math"/>
                              <a:cs typeface="Arial" panose="020B0604020202020204" pitchFamily="34" charset="0"/>
                            </a:rPr>
                            <m:t>𝑷𝑪𝑸</m:t>
                          </m:r>
                        </m:e>
                      </m:acc>
                      <m:r>
                        <a:rPr lang="en-US" sz="2800" b="1" i="1" dirty="0">
                          <a:solidFill>
                            <a:srgbClr val="0000FF"/>
                          </a:solidFill>
                          <a:latin typeface="Cambria Math"/>
                          <a:cs typeface="Arial" panose="020B0604020202020204" pitchFamily="34" charset="0"/>
                        </a:rPr>
                        <m:t>=</m:t>
                      </m:r>
                      <m:sSup>
                        <m:sSupPr>
                          <m:ctrlPr>
                            <a:rPr lang="en-US" sz="2800" b="1" i="1" dirty="0">
                              <a:solidFill>
                                <a:srgbClr val="0000FF"/>
                              </a:solidFill>
                              <a:latin typeface="Cambria Math"/>
                              <a:cs typeface="Arial" panose="020B0604020202020204" pitchFamily="34" charset="0"/>
                            </a:rPr>
                          </m:ctrlPr>
                        </m:sSupPr>
                        <m:e>
                          <m:r>
                            <a:rPr lang="en-US" sz="2800" b="1" i="1" dirty="0">
                              <a:solidFill>
                                <a:srgbClr val="0000FF"/>
                              </a:solidFill>
                              <a:latin typeface="Cambria Math"/>
                              <a:cs typeface="Arial" panose="020B0604020202020204" pitchFamily="34" charset="0"/>
                            </a:rPr>
                            <m:t>𝟏𝟐𝟎</m:t>
                          </m:r>
                        </m:e>
                        <m:sup>
                          <m:r>
                            <a:rPr lang="en-US" sz="2800" b="1" i="1" dirty="0">
                              <a:solidFill>
                                <a:srgbClr val="0000FF"/>
                              </a:solidFill>
                              <a:latin typeface="Cambria Math"/>
                              <a:cs typeface="Arial" panose="020B0604020202020204" pitchFamily="34" charset="0"/>
                            </a:rPr>
                            <m:t>𝟎</m:t>
                          </m:r>
                        </m:sup>
                      </m:sSup>
                    </m:oMath>
                  </m:oMathPara>
                </a14:m>
                <a:endParaRPr lang="en-US" sz="2800" b="1" dirty="0">
                  <a:solidFill>
                    <a:srgbClr val="0000FF"/>
                  </a:solidFill>
                  <a:latin typeface="Times New Roman" pitchFamily="18" charset="0"/>
                  <a:cs typeface="Times New Roman" pitchFamily="18" charset="0"/>
                </a:endParaRPr>
              </a:p>
              <a:p>
                <a:pPr lvl="0" algn="ctr"/>
                <a:r>
                  <a:rPr lang="en-US" sz="2800" b="1" dirty="0" err="1">
                    <a:solidFill>
                      <a:srgbClr val="0000FF"/>
                    </a:solidFill>
                    <a:latin typeface="Times New Roman" pitchFamily="18" charset="0"/>
                    <a:cs typeface="Times New Roman" pitchFamily="18" charset="0"/>
                  </a:rPr>
                  <a:t>Đáp</a:t>
                </a:r>
                <a:r>
                  <a:rPr lang="en-US" sz="2800" b="1" dirty="0">
                    <a:solidFill>
                      <a:srgbClr val="0000FF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800" b="1" dirty="0" err="1">
                    <a:solidFill>
                      <a:srgbClr val="0000FF"/>
                    </a:solidFill>
                    <a:latin typeface="Times New Roman" pitchFamily="18" charset="0"/>
                    <a:cs typeface="Times New Roman" pitchFamily="18" charset="0"/>
                  </a:rPr>
                  <a:t>án</a:t>
                </a:r>
                <a:r>
                  <a:rPr lang="en-US" sz="2800" b="1" dirty="0">
                    <a:solidFill>
                      <a:srgbClr val="0000FF"/>
                    </a:solidFill>
                    <a:latin typeface="Times New Roman" pitchFamily="18" charset="0"/>
                    <a:cs typeface="Times New Roman" pitchFamily="18" charset="0"/>
                  </a:rPr>
                  <a:t>: a</a:t>
                </a:r>
              </a:p>
            </p:txBody>
          </p:sp>
        </mc:Choice>
        <mc:Fallback xmlns="">
          <p:sp>
            <p:nvSpPr>
              <p:cNvPr id="6" name="TextBox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71181" y="522566"/>
                <a:ext cx="2303451" cy="968470"/>
              </a:xfrm>
              <a:prstGeom prst="rect">
                <a:avLst/>
              </a:prstGeom>
              <a:blipFill rotWithShape="1">
                <a:blip r:embed="rId7"/>
                <a:stretch>
                  <a:fillRect b="-1698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26" name="Picture 2" descr="C:\Users\ADMIN\Desktop\Tai nguyen thiet ke tro choi\Bảng gỗ\1a.png">
            <a:hlinkClick r:id="rId8" action="ppaction://hlinksldjump"/>
          </p:cNvPr>
          <p:cNvPicPr>
            <a:picLocks noChangeAspect="1" noChangeArrowheads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7431" y="11877"/>
            <a:ext cx="1680369" cy="791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0400" y="2659967"/>
            <a:ext cx="2265362" cy="2190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987815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ADMIN\Desktop\Picture1aa (2)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55498"/>
            <a:ext cx="8242300" cy="45928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ADMIN\Desktop\white-board-wooden-frame-50a0x500 (2)a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4894" y="2349638"/>
            <a:ext cx="5181600" cy="28114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ADMIN\Desktop\Tai nguyen thiet ke tro choi\Bảng gỗ\bf84005075c14b36ce9c5ef0290567c1-wood-boards-vector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9854" l="0" r="100000">
                        <a14:foregroundMark x1="69962" y1="65828" x2="71356" y2="87130"/>
                        <a14:backgroundMark x1="8250" y1="7445" x2="24875" y2="12847"/>
                        <a14:backgroundMark x1="36125" y1="3212" x2="14625" y2="21752"/>
                        <a14:backgroundMark x1="45750" y1="14745" x2="59750" y2="21460"/>
                        <a14:backgroundMark x1="52500" y1="9927" x2="45000" y2="21898"/>
                        <a14:backgroundMark x1="59875" y1="21460" x2="32125" y2="25547"/>
                        <a14:backgroundMark x1="62000" y1="3650" x2="87750" y2="9489"/>
                        <a14:backgroundMark x1="65625" y1="3504" x2="87375" y2="2350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2400" y="-599437"/>
            <a:ext cx="3276600" cy="28055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C:\Users\ADMIN\Desktop\Tai nguyen thiet ke tro choi\Bảng gỗ\1a.png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7431" y="11877"/>
            <a:ext cx="1680369" cy="791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10"/>
              <p:cNvSpPr txBox="1"/>
              <p:nvPr/>
            </p:nvSpPr>
            <p:spPr>
              <a:xfrm>
                <a:off x="5638800" y="2647950"/>
                <a:ext cx="2286000" cy="19556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400" b="1" dirty="0" smtClean="0">
                    <a:solidFill>
                      <a:srgbClr val="0000FF"/>
                    </a:solidFill>
                    <a:latin typeface="Times New Roman" pitchFamily="18" charset="0"/>
                    <a:cs typeface="Times New Roman" pitchFamily="18" charset="0"/>
                  </a:rPr>
                  <a:t>4) Cho </a:t>
                </a:r>
                <a:r>
                  <a:rPr lang="en-US" sz="2400" b="1" dirty="0" err="1" smtClean="0">
                    <a:solidFill>
                      <a:srgbClr val="0000FF"/>
                    </a:solidFill>
                    <a:latin typeface="Times New Roman" pitchFamily="18" charset="0"/>
                    <a:cs typeface="Times New Roman" pitchFamily="18" charset="0"/>
                  </a:rPr>
                  <a:t>hình</a:t>
                </a:r>
                <a:r>
                  <a:rPr lang="en-US" sz="2400" b="1" dirty="0" smtClean="0">
                    <a:solidFill>
                      <a:srgbClr val="0000FF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400" b="1" dirty="0" err="1" smtClean="0">
                    <a:solidFill>
                      <a:srgbClr val="0000FF"/>
                    </a:solidFill>
                    <a:latin typeface="Times New Roman" pitchFamily="18" charset="0"/>
                    <a:cs typeface="Times New Roman" pitchFamily="18" charset="0"/>
                  </a:rPr>
                  <a:t>vẽ</a:t>
                </a:r>
                <a:r>
                  <a:rPr lang="en-US" sz="2400" b="1" dirty="0" smtClean="0">
                    <a:solidFill>
                      <a:srgbClr val="0000FF"/>
                    </a:solidFill>
                    <a:latin typeface="Times New Roman" pitchFamily="18" charset="0"/>
                    <a:cs typeface="Times New Roman" pitchFamily="18" charset="0"/>
                  </a:rPr>
                  <a:t>. </a:t>
                </a:r>
                <a:r>
                  <a:rPr lang="en-US" sz="2400" b="1" dirty="0" err="1" smtClean="0">
                    <a:solidFill>
                      <a:srgbClr val="0000FF"/>
                    </a:solidFill>
                    <a:latin typeface="Times New Roman" pitchFamily="18" charset="0"/>
                    <a:cs typeface="Times New Roman" pitchFamily="18" charset="0"/>
                  </a:rPr>
                  <a:t>Tính</a:t>
                </a:r>
                <a:r>
                  <a:rPr lang="en-US" sz="2400" b="1" dirty="0" smtClean="0">
                    <a:solidFill>
                      <a:srgbClr val="0000FF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400" b="1" dirty="0" err="1" smtClean="0">
                    <a:solidFill>
                      <a:srgbClr val="0000FF"/>
                    </a:solidFill>
                    <a:latin typeface="Times New Roman" pitchFamily="18" charset="0"/>
                    <a:cs typeface="Times New Roman" pitchFamily="18" charset="0"/>
                  </a:rPr>
                  <a:t>số</a:t>
                </a:r>
                <a:r>
                  <a:rPr lang="en-US" sz="2400" b="1" dirty="0" smtClean="0">
                    <a:solidFill>
                      <a:srgbClr val="0000FF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400" b="1" dirty="0" err="1" smtClean="0">
                    <a:solidFill>
                      <a:srgbClr val="0000FF"/>
                    </a:solidFill>
                    <a:latin typeface="Times New Roman" pitchFamily="18" charset="0"/>
                    <a:cs typeface="Times New Roman" pitchFamily="18" charset="0"/>
                  </a:rPr>
                  <a:t>đo</a:t>
                </a:r>
                <a:r>
                  <a:rPr lang="en-US" sz="2400" b="1" dirty="0" smtClean="0">
                    <a:solidFill>
                      <a:srgbClr val="0000FF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400" b="1" dirty="0" err="1" smtClean="0">
                    <a:solidFill>
                      <a:srgbClr val="0000FF"/>
                    </a:solidFill>
                    <a:latin typeface="Times New Roman" pitchFamily="18" charset="0"/>
                    <a:cs typeface="Times New Roman" pitchFamily="18" charset="0"/>
                  </a:rPr>
                  <a:t>cung</a:t>
                </a:r>
                <a:r>
                  <a:rPr lang="en-US" sz="2400" b="1" dirty="0" smtClean="0">
                    <a:solidFill>
                      <a:srgbClr val="0000FF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400" b="1" dirty="0" err="1" smtClean="0">
                    <a:solidFill>
                      <a:srgbClr val="0000FF"/>
                    </a:solidFill>
                    <a:latin typeface="Times New Roman" pitchFamily="18" charset="0"/>
                    <a:cs typeface="Times New Roman" pitchFamily="18" charset="0"/>
                  </a:rPr>
                  <a:t>nhỏ</a:t>
                </a:r>
                <a:r>
                  <a:rPr lang="en-US" sz="2400" b="1" dirty="0" smtClean="0">
                    <a:solidFill>
                      <a:srgbClr val="0000FF"/>
                    </a:solidFill>
                    <a:latin typeface="Times New Roman" pitchFamily="18" charset="0"/>
                    <a:cs typeface="Times New Roman" pitchFamily="18" charset="0"/>
                  </a:rPr>
                  <a:t> CD</a:t>
                </a:r>
              </a:p>
              <a:p>
                <a:r>
                  <a:rPr lang="en-US" sz="2400" b="1" dirty="0" smtClean="0">
                    <a:solidFill>
                      <a:srgbClr val="0000FF"/>
                    </a:solidFill>
                    <a:latin typeface="Times New Roman" pitchFamily="18" charset="0"/>
                    <a:cs typeface="Times New Roman" pitchFamily="18" charset="0"/>
                  </a:rPr>
                  <a:t>a)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400" b="1" i="1" smtClean="0">
                            <a:solidFill>
                              <a:srgbClr val="0000FF"/>
                            </a:solidFill>
                            <a:latin typeface="Cambria Math"/>
                            <a:cs typeface="Arial" panose="020B0604020202020204" pitchFamily="34" charset="0"/>
                          </a:rPr>
                        </m:ctrlPr>
                      </m:sSupPr>
                      <m:e>
                        <m:r>
                          <a:rPr lang="en-US" sz="2400" b="1" i="1" smtClean="0">
                            <a:solidFill>
                              <a:srgbClr val="0000FF"/>
                            </a:solidFill>
                            <a:latin typeface="Cambria Math"/>
                            <a:cs typeface="Arial" panose="020B0604020202020204" pitchFamily="34" charset="0"/>
                          </a:rPr>
                          <m:t>𝟐𝟓</m:t>
                        </m:r>
                      </m:e>
                      <m:sup>
                        <m:r>
                          <a:rPr lang="en-US" sz="2400" b="1" i="1" smtClean="0">
                            <a:solidFill>
                              <a:srgbClr val="0000FF"/>
                            </a:solidFill>
                            <a:latin typeface="Cambria Math"/>
                            <a:cs typeface="Arial" panose="020B0604020202020204" pitchFamily="34" charset="0"/>
                          </a:rPr>
                          <m:t>𝟎</m:t>
                        </m:r>
                      </m:sup>
                    </m:sSup>
                    <m:r>
                      <a:rPr lang="en-US" sz="2400" b="1" i="0" smtClean="0">
                        <a:solidFill>
                          <a:srgbClr val="0000FF"/>
                        </a:solidFill>
                        <a:latin typeface="Cambria Math"/>
                        <a:cs typeface="Arial" panose="020B0604020202020204" pitchFamily="34" charset="0"/>
                      </a:rPr>
                      <m:t>       </m:t>
                    </m:r>
                    <m:r>
                      <a:rPr lang="en-US" sz="2400" b="1" i="0" smtClean="0">
                        <a:solidFill>
                          <a:srgbClr val="0000FF"/>
                        </a:solidFill>
                        <a:latin typeface="Cambria Math"/>
                        <a:cs typeface="Arial" panose="020B0604020202020204" pitchFamily="34" charset="0"/>
                      </a:rPr>
                      <m:t>𝐛</m:t>
                    </m:r>
                    <m:r>
                      <a:rPr lang="en-US" sz="2400" b="1" i="0" smtClean="0">
                        <a:solidFill>
                          <a:srgbClr val="0000FF"/>
                        </a:solidFill>
                        <a:latin typeface="Cambria Math"/>
                        <a:cs typeface="Arial" panose="020B0604020202020204" pitchFamily="34" charset="0"/>
                      </a:rPr>
                      <m:t>)</m:t>
                    </m:r>
                    <m:sSup>
                      <m:sSupPr>
                        <m:ctrlPr>
                          <a:rPr lang="en-US" sz="2400" b="1" i="1" smtClean="0">
                            <a:solidFill>
                              <a:srgbClr val="0000FF"/>
                            </a:solidFill>
                            <a:latin typeface="Cambria Math"/>
                            <a:cs typeface="Arial" panose="020B0604020202020204" pitchFamily="34" charset="0"/>
                          </a:rPr>
                        </m:ctrlPr>
                      </m:sSupPr>
                      <m:e>
                        <m:r>
                          <a:rPr lang="en-US" sz="2400" b="1" i="1" smtClean="0">
                            <a:solidFill>
                              <a:srgbClr val="0000FF"/>
                            </a:solidFill>
                            <a:latin typeface="Cambria Math"/>
                            <a:cs typeface="Arial" panose="020B0604020202020204" pitchFamily="34" charset="0"/>
                          </a:rPr>
                          <m:t>𝟒𝟓</m:t>
                        </m:r>
                      </m:e>
                      <m:sup>
                        <m:r>
                          <a:rPr lang="en-US" sz="2400" b="1" i="1">
                            <a:solidFill>
                              <a:srgbClr val="0000FF"/>
                            </a:solidFill>
                            <a:latin typeface="Cambria Math"/>
                            <a:cs typeface="Arial" panose="020B0604020202020204" pitchFamily="34" charset="0"/>
                          </a:rPr>
                          <m:t>𝟎</m:t>
                        </m:r>
                      </m:sup>
                    </m:sSup>
                  </m:oMath>
                </a14:m>
                <a:endParaRPr lang="en-US" sz="2400" b="1" i="1" dirty="0" smtClean="0">
                  <a:solidFill>
                    <a:srgbClr val="0000FF"/>
                  </a:solidFill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en-US" sz="2400" b="1" dirty="0" smtClean="0">
                    <a:solidFill>
                      <a:srgbClr val="0000FF"/>
                    </a:solidFill>
                    <a:latin typeface="Times New Roman" pitchFamily="18" charset="0"/>
                    <a:cs typeface="Times New Roman" pitchFamily="18" charset="0"/>
                  </a:rPr>
                  <a:t>c)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400" b="1" i="1">
                            <a:solidFill>
                              <a:srgbClr val="0000FF"/>
                            </a:solidFill>
                            <a:latin typeface="Cambria Math"/>
                            <a:cs typeface="Arial" panose="020B0604020202020204" pitchFamily="34" charset="0"/>
                          </a:rPr>
                        </m:ctrlPr>
                      </m:sSupPr>
                      <m:e>
                        <m:r>
                          <a:rPr lang="en-US" sz="2400" b="1" i="1" smtClean="0">
                            <a:solidFill>
                              <a:srgbClr val="0000FF"/>
                            </a:solidFill>
                            <a:latin typeface="Cambria Math"/>
                            <a:cs typeface="Arial" panose="020B0604020202020204" pitchFamily="34" charset="0"/>
                          </a:rPr>
                          <m:t>𝟓</m:t>
                        </m:r>
                        <m:r>
                          <a:rPr lang="en-US" sz="2400" b="1" i="1">
                            <a:solidFill>
                              <a:srgbClr val="0000FF"/>
                            </a:solidFill>
                            <a:latin typeface="Cambria Math"/>
                            <a:cs typeface="Arial" panose="020B0604020202020204" pitchFamily="34" charset="0"/>
                          </a:rPr>
                          <m:t>𝟎</m:t>
                        </m:r>
                      </m:e>
                      <m:sup>
                        <m:r>
                          <a:rPr lang="en-US" sz="2400" b="1" i="1">
                            <a:solidFill>
                              <a:srgbClr val="0000FF"/>
                            </a:solidFill>
                            <a:latin typeface="Cambria Math"/>
                            <a:cs typeface="Arial" panose="020B0604020202020204" pitchFamily="34" charset="0"/>
                          </a:rPr>
                          <m:t>𝟎</m:t>
                        </m:r>
                      </m:sup>
                    </m:sSup>
                    <m:r>
                      <a:rPr lang="en-US" sz="2400" b="1" i="0" smtClean="0">
                        <a:solidFill>
                          <a:srgbClr val="0000FF"/>
                        </a:solidFill>
                        <a:latin typeface="Cambria Math"/>
                        <a:cs typeface="Arial" panose="020B0604020202020204" pitchFamily="34" charset="0"/>
                      </a:rPr>
                      <m:t>      </m:t>
                    </m:r>
                    <m:r>
                      <a:rPr lang="en-US" sz="2400" b="1" i="0" smtClean="0">
                        <a:solidFill>
                          <a:srgbClr val="0000FF"/>
                        </a:solidFill>
                        <a:latin typeface="Cambria Math"/>
                        <a:cs typeface="Arial" panose="020B0604020202020204" pitchFamily="34" charset="0"/>
                      </a:rPr>
                      <m:t>𝐝</m:t>
                    </m:r>
                    <m:r>
                      <a:rPr lang="en-US" sz="2400" b="1" i="0" smtClean="0">
                        <a:solidFill>
                          <a:srgbClr val="0000FF"/>
                        </a:solidFill>
                        <a:latin typeface="Cambria Math"/>
                        <a:cs typeface="Arial" panose="020B0604020202020204" pitchFamily="34" charset="0"/>
                      </a:rPr>
                      <m:t>)</m:t>
                    </m:r>
                    <m:sSup>
                      <m:sSupPr>
                        <m:ctrlPr>
                          <a:rPr lang="en-US" sz="2400" b="1" i="1">
                            <a:solidFill>
                              <a:srgbClr val="0000FF"/>
                            </a:solidFill>
                            <a:latin typeface="Cambria Math"/>
                            <a:cs typeface="Arial" panose="020B0604020202020204" pitchFamily="34" charset="0"/>
                          </a:rPr>
                        </m:ctrlPr>
                      </m:sSupPr>
                      <m:e>
                        <m:r>
                          <a:rPr lang="en-US" sz="2400" b="1" i="1" smtClean="0">
                            <a:solidFill>
                              <a:srgbClr val="0000FF"/>
                            </a:solidFill>
                            <a:latin typeface="Cambria Math"/>
                            <a:cs typeface="Arial" panose="020B0604020202020204" pitchFamily="34" charset="0"/>
                          </a:rPr>
                          <m:t>𝟑</m:t>
                        </m:r>
                        <m:r>
                          <a:rPr lang="en-US" sz="2400" b="1" i="1">
                            <a:solidFill>
                              <a:srgbClr val="0000FF"/>
                            </a:solidFill>
                            <a:latin typeface="Cambria Math"/>
                            <a:cs typeface="Arial" panose="020B0604020202020204" pitchFamily="34" charset="0"/>
                          </a:rPr>
                          <m:t>𝟎</m:t>
                        </m:r>
                      </m:e>
                      <m:sup>
                        <m:r>
                          <a:rPr lang="en-US" sz="2400" b="1" i="1">
                            <a:solidFill>
                              <a:srgbClr val="0000FF"/>
                            </a:solidFill>
                            <a:latin typeface="Cambria Math"/>
                            <a:cs typeface="Arial" panose="020B0604020202020204" pitchFamily="34" charset="0"/>
                          </a:rPr>
                          <m:t>𝟎</m:t>
                        </m:r>
                      </m:sup>
                    </m:sSup>
                  </m:oMath>
                </a14:m>
                <a:endParaRPr lang="en-US" sz="2400" b="1" dirty="0">
                  <a:solidFill>
                    <a:srgbClr val="0000FF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11" name="TextBox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38800" y="2647950"/>
                <a:ext cx="2286000" cy="1955664"/>
              </a:xfrm>
              <a:prstGeom prst="rect">
                <a:avLst/>
              </a:prstGeom>
              <a:blipFill rotWithShape="1">
                <a:blip r:embed="rId9"/>
                <a:stretch>
                  <a:fillRect l="-4000" t="-2492" r="-2933" b="-623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Box 11"/>
              <p:cNvSpPr txBox="1"/>
              <p:nvPr/>
            </p:nvSpPr>
            <p:spPr>
              <a:xfrm>
                <a:off x="4267200" y="426667"/>
                <a:ext cx="2590800" cy="182562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1" i="1" dirty="0" smtClean="0">
                          <a:solidFill>
                            <a:srgbClr val="0000FF"/>
                          </a:solidFill>
                          <a:latin typeface="Cambria Math"/>
                          <a:cs typeface="Arial" panose="020B0604020202020204" pitchFamily="34" charset="0"/>
                        </a:rPr>
                        <m:t>𝒔</m:t>
                      </m:r>
                      <m:r>
                        <a:rPr lang="en-US" sz="2800" b="1" i="1" dirty="0" smtClean="0">
                          <a:solidFill>
                            <a:srgbClr val="0000FF"/>
                          </a:solidFill>
                          <a:latin typeface="Cambria Math"/>
                          <a:cs typeface="Arial" panose="020B0604020202020204" pitchFamily="34" charset="0"/>
                        </a:rPr>
                        <m:t>đ </m:t>
                      </m:r>
                      <m:r>
                        <a:rPr lang="en-US" sz="2800" b="1" i="1" dirty="0" smtClean="0">
                          <a:solidFill>
                            <a:srgbClr val="0000FF"/>
                          </a:solidFill>
                          <a:latin typeface="Cambria Math"/>
                          <a:cs typeface="Arial" panose="020B0604020202020204" pitchFamily="34" charset="0"/>
                        </a:rPr>
                        <m:t>𝒄𝒖𝒏𝒈</m:t>
                      </m:r>
                      <m:r>
                        <a:rPr lang="en-US" sz="2800" b="1" i="1" dirty="0" smtClean="0">
                          <a:solidFill>
                            <a:srgbClr val="0000FF"/>
                          </a:solidFill>
                          <a:latin typeface="Cambria Math"/>
                          <a:cs typeface="Arial" panose="020B0604020202020204" pitchFamily="34" charset="0"/>
                        </a:rPr>
                        <m:t> </m:t>
                      </m:r>
                      <m:r>
                        <a:rPr lang="en-US" sz="2800" b="1" i="1" dirty="0" smtClean="0">
                          <a:solidFill>
                            <a:srgbClr val="0000FF"/>
                          </a:solidFill>
                          <a:latin typeface="Cambria Math"/>
                          <a:cs typeface="Arial" panose="020B0604020202020204" pitchFamily="34" charset="0"/>
                        </a:rPr>
                        <m:t>𝒏𝒉</m:t>
                      </m:r>
                      <m:r>
                        <a:rPr lang="en-US" sz="2800" b="1" i="1" dirty="0" smtClean="0">
                          <a:solidFill>
                            <a:srgbClr val="0000FF"/>
                          </a:solidFill>
                          <a:latin typeface="Cambria Math"/>
                          <a:cs typeface="Arial" panose="020B0604020202020204" pitchFamily="34" charset="0"/>
                        </a:rPr>
                        <m:t>ỏ</m:t>
                      </m:r>
                    </m:oMath>
                  </m:oMathPara>
                </a14:m>
                <a:endParaRPr lang="en-US" sz="2800" b="1" i="1" dirty="0" smtClean="0">
                  <a:solidFill>
                    <a:srgbClr val="0000FF"/>
                  </a:solidFill>
                  <a:latin typeface="Times New Roman" pitchFamily="18" charset="0"/>
                  <a:cs typeface="Times New Roman" pitchFamily="18" charset="0"/>
                </a:endParaRPr>
              </a:p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1" i="1" dirty="0" smtClean="0">
                          <a:solidFill>
                            <a:srgbClr val="0000FF"/>
                          </a:solidFill>
                          <a:latin typeface="Cambria Math"/>
                          <a:cs typeface="Arial" panose="020B0604020202020204" pitchFamily="34" charset="0"/>
                        </a:rPr>
                        <m:t>𝑪𝑫</m:t>
                      </m:r>
                      <m:r>
                        <a:rPr lang="en-US" sz="2800" b="1" i="1" dirty="0" smtClean="0">
                          <a:solidFill>
                            <a:srgbClr val="0000FF"/>
                          </a:solidFill>
                          <a:latin typeface="Cambria Math"/>
                          <a:cs typeface="Arial" panose="020B0604020202020204" pitchFamily="34" charset="0"/>
                        </a:rPr>
                        <m:t> </m:t>
                      </m:r>
                      <m:r>
                        <a:rPr lang="en-US" sz="2800" b="1" i="1" dirty="0" smtClean="0">
                          <a:solidFill>
                            <a:srgbClr val="0000FF"/>
                          </a:solidFill>
                          <a:latin typeface="Cambria Math"/>
                          <a:cs typeface="Arial" panose="020B0604020202020204" pitchFamily="34" charset="0"/>
                        </a:rPr>
                        <m:t>𝒃</m:t>
                      </m:r>
                      <m:r>
                        <a:rPr lang="en-US" sz="2800" b="1" i="1" dirty="0" smtClean="0">
                          <a:solidFill>
                            <a:srgbClr val="0000FF"/>
                          </a:solidFill>
                          <a:latin typeface="Cambria Math"/>
                          <a:cs typeface="Arial" panose="020B0604020202020204" pitchFamily="34" charset="0"/>
                        </a:rPr>
                        <m:t>ằ</m:t>
                      </m:r>
                      <m:r>
                        <a:rPr lang="en-US" sz="2800" b="1" i="1" dirty="0" smtClean="0">
                          <a:solidFill>
                            <a:srgbClr val="0000FF"/>
                          </a:solidFill>
                          <a:latin typeface="Cambria Math"/>
                          <a:cs typeface="Arial" panose="020B0604020202020204" pitchFamily="34" charset="0"/>
                        </a:rPr>
                        <m:t>𝒏𝒈</m:t>
                      </m:r>
                      <m:r>
                        <a:rPr lang="en-US" sz="2800" b="1" i="1" dirty="0" smtClean="0">
                          <a:solidFill>
                            <a:srgbClr val="0000FF"/>
                          </a:solidFill>
                          <a:latin typeface="Cambria Math"/>
                          <a:cs typeface="Arial" panose="020B0604020202020204" pitchFamily="34" charset="0"/>
                        </a:rPr>
                        <m:t> </m:t>
                      </m:r>
                      <m:sSup>
                        <m:sSupPr>
                          <m:ctrlPr>
                            <a:rPr lang="en-US" sz="2800" b="1" i="1" dirty="0">
                              <a:solidFill>
                                <a:srgbClr val="0000FF"/>
                              </a:solidFill>
                              <a:latin typeface="Cambria Math"/>
                              <a:cs typeface="Arial" panose="020B0604020202020204" pitchFamily="34" charset="0"/>
                            </a:rPr>
                          </m:ctrlPr>
                        </m:sSupPr>
                        <m:e>
                          <m:r>
                            <a:rPr lang="en-US" sz="2800" b="1" i="1" dirty="0" smtClean="0">
                              <a:solidFill>
                                <a:srgbClr val="0000FF"/>
                              </a:solidFill>
                              <a:latin typeface="Cambria Math"/>
                              <a:cs typeface="Arial" panose="020B0604020202020204" pitchFamily="34" charset="0"/>
                            </a:rPr>
                            <m:t>𝟑</m:t>
                          </m:r>
                          <m:r>
                            <a:rPr lang="en-US" sz="2800" b="1" i="1" dirty="0">
                              <a:solidFill>
                                <a:srgbClr val="0000FF"/>
                              </a:solidFill>
                              <a:latin typeface="Cambria Math"/>
                              <a:cs typeface="Arial" panose="020B0604020202020204" pitchFamily="34" charset="0"/>
                            </a:rPr>
                            <m:t>𝟎</m:t>
                          </m:r>
                        </m:e>
                        <m:sup>
                          <m:r>
                            <a:rPr lang="en-US" sz="2800" b="1" i="1" dirty="0">
                              <a:solidFill>
                                <a:srgbClr val="0000FF"/>
                              </a:solidFill>
                              <a:latin typeface="Cambria Math"/>
                              <a:cs typeface="Arial" panose="020B0604020202020204" pitchFamily="34" charset="0"/>
                            </a:rPr>
                            <m:t>𝟎</m:t>
                          </m:r>
                        </m:sup>
                      </m:sSup>
                    </m:oMath>
                  </m:oMathPara>
                </a14:m>
                <a:endParaRPr lang="en-US" sz="2800" b="1" dirty="0" smtClean="0">
                  <a:solidFill>
                    <a:srgbClr val="0000FF"/>
                  </a:solidFill>
                  <a:latin typeface="Times New Roman" pitchFamily="18" charset="0"/>
                  <a:cs typeface="Times New Roman" pitchFamily="18" charset="0"/>
                </a:endParaRPr>
              </a:p>
              <a:p>
                <a:pPr lvl="0" algn="ctr"/>
                <a:r>
                  <a:rPr lang="en-US" sz="2800" b="1" dirty="0" err="1">
                    <a:solidFill>
                      <a:srgbClr val="0000FF"/>
                    </a:solidFill>
                    <a:latin typeface="Times New Roman" pitchFamily="18" charset="0"/>
                    <a:cs typeface="Times New Roman" pitchFamily="18" charset="0"/>
                  </a:rPr>
                  <a:t>Đáp</a:t>
                </a:r>
                <a:r>
                  <a:rPr lang="en-US" sz="2800" b="1" dirty="0">
                    <a:solidFill>
                      <a:srgbClr val="0000FF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800" b="1" dirty="0" err="1">
                    <a:solidFill>
                      <a:srgbClr val="0000FF"/>
                    </a:solidFill>
                    <a:latin typeface="Times New Roman" pitchFamily="18" charset="0"/>
                    <a:cs typeface="Times New Roman" pitchFamily="18" charset="0"/>
                  </a:rPr>
                  <a:t>án</a:t>
                </a:r>
                <a:r>
                  <a:rPr lang="en-US" sz="2800" b="1" dirty="0">
                    <a:solidFill>
                      <a:srgbClr val="0000FF"/>
                    </a:solidFill>
                    <a:latin typeface="Times New Roman" pitchFamily="18" charset="0"/>
                    <a:cs typeface="Times New Roman" pitchFamily="18" charset="0"/>
                  </a:rPr>
                  <a:t>: d</a:t>
                </a:r>
              </a:p>
              <a:p>
                <a:pPr algn="ctr"/>
                <a:endParaRPr lang="en-US" sz="2800" b="1" dirty="0">
                  <a:solidFill>
                    <a:srgbClr val="0000FF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2" name="TextBox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67200" y="426667"/>
                <a:ext cx="2590800" cy="1825628"/>
              </a:xfrm>
              <a:prstGeom prst="rect">
                <a:avLst/>
              </a:prstGeom>
              <a:blipFill rotWithShape="1"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42983" y="2647950"/>
            <a:ext cx="2362200" cy="2057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987815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745</TotalTime>
  <Words>214</Words>
  <Application>Microsoft Office PowerPoint</Application>
  <PresentationFormat>On-screen Show (16:9)</PresentationFormat>
  <Paragraphs>28</Paragraphs>
  <Slides>6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</dc:creator>
  <cp:lastModifiedBy>Microsoft</cp:lastModifiedBy>
  <cp:revision>72</cp:revision>
  <dcterms:created xsi:type="dcterms:W3CDTF">2018-01-02T14:41:22Z</dcterms:created>
  <dcterms:modified xsi:type="dcterms:W3CDTF">2021-09-05T14:02:55Z</dcterms:modified>
</cp:coreProperties>
</file>