
<file path=[Content_Types].xml><?xml version="1.0" encoding="utf-8"?>
<Types xmlns="http://schemas.openxmlformats.org/package/2006/content-types">
  <Default Extension="png" ContentType="image/png"/>
  <Default Extension="bin" ContentType="application/vnd.openxmlformats-officedocument.oleObject"/>
  <Default Extension="mp3" ContentType="audio/unknown"/>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8" r:id="rId3"/>
    <p:sldId id="257" r:id="rId4"/>
    <p:sldId id="335" r:id="rId5"/>
    <p:sldId id="336" r:id="rId6"/>
    <p:sldId id="334" r:id="rId7"/>
    <p:sldId id="340" r:id="rId8"/>
    <p:sldId id="274" r:id="rId9"/>
    <p:sldId id="267" r:id="rId10"/>
    <p:sldId id="269" r:id="rId11"/>
    <p:sldId id="337" r:id="rId12"/>
    <p:sldId id="271" r:id="rId13"/>
    <p:sldId id="277" r:id="rId14"/>
    <p:sldId id="275" r:id="rId15"/>
    <p:sldId id="341" r:id="rId16"/>
    <p:sldId id="330" r:id="rId17"/>
    <p:sldId id="331" r:id="rId18"/>
    <p:sldId id="306" r:id="rId19"/>
    <p:sldId id="322" r:id="rId20"/>
    <p:sldId id="339" r:id="rId21"/>
    <p:sldId id="318" r:id="rId22"/>
    <p:sldId id="326" r:id="rId23"/>
    <p:sldId id="314" r:id="rId24"/>
    <p:sldId id="324" r:id="rId25"/>
    <p:sldId id="316" r:id="rId26"/>
    <p:sldId id="325" r:id="rId27"/>
    <p:sldId id="305" r:id="rId28"/>
  </p:sldIdLst>
  <p:sldSz cx="9144000" cy="6858000" type="screen4x3"/>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99FF"/>
    <a:srgbClr val="33CC33"/>
    <a:srgbClr val="660066"/>
    <a:srgbClr val="00FF00"/>
    <a:srgbClr val="FF3300"/>
    <a:srgbClr val="FFCCFF"/>
    <a:srgbClr val="FCF6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98" autoAdjust="0"/>
    <p:restoredTop sz="93060" autoAdjust="0"/>
  </p:normalViewPr>
  <p:slideViewPr>
    <p:cSldViewPr>
      <p:cViewPr>
        <p:scale>
          <a:sx n="70" d="100"/>
          <a:sy n="70" d="100"/>
        </p:scale>
        <p:origin x="-134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4" Type="http://schemas.openxmlformats.org/officeDocument/2006/relationships/image" Target="../media/image3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 Id="rId5" Type="http://schemas.openxmlformats.org/officeDocument/2006/relationships/image" Target="../media/image57.wmf"/><Relationship Id="rId4" Type="http://schemas.openxmlformats.org/officeDocument/2006/relationships/image" Target="../media/image5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1.wmf"/><Relationship Id="rId7" Type="http://schemas.openxmlformats.org/officeDocument/2006/relationships/image" Target="../media/image65.wmf"/><Relationship Id="rId2" Type="http://schemas.openxmlformats.org/officeDocument/2006/relationships/image" Target="../media/image57.wmf"/><Relationship Id="rId1" Type="http://schemas.openxmlformats.org/officeDocument/2006/relationships/image" Target="../media/image60.wmf"/><Relationship Id="rId6" Type="http://schemas.openxmlformats.org/officeDocument/2006/relationships/image" Target="../media/image64.wmf"/><Relationship Id="rId5" Type="http://schemas.openxmlformats.org/officeDocument/2006/relationships/image" Target="../media/image63.wmf"/><Relationship Id="rId4" Type="http://schemas.openxmlformats.org/officeDocument/2006/relationships/image" Target="../media/image6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image" Target="../media/image67.wmf"/><Relationship Id="rId6" Type="http://schemas.openxmlformats.org/officeDocument/2006/relationships/image" Target="../media/image74.wmf"/><Relationship Id="rId5" Type="http://schemas.openxmlformats.org/officeDocument/2006/relationships/image" Target="../media/image73.wmf"/><Relationship Id="rId4" Type="http://schemas.openxmlformats.org/officeDocument/2006/relationships/image" Target="../media/image7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33AC96-E914-4563-80AA-BE2401BA77D3}" type="datetimeFigureOut">
              <a:rPr lang="en-US" smtClean="0"/>
              <a:t>9/5/2021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C3CF5-7EEA-47D1-A403-8CD4A9AFB723}" type="slidenum">
              <a:rPr lang="en-US" smtClean="0"/>
              <a:t>‹#›</a:t>
            </a:fld>
            <a:endParaRPr lang="en-US"/>
          </a:p>
        </p:txBody>
      </p:sp>
    </p:spTree>
    <p:extLst>
      <p:ext uri="{BB962C8B-B14F-4D97-AF65-F5344CB8AC3E}">
        <p14:creationId xmlns:p14="http://schemas.microsoft.com/office/powerpoint/2010/main" val="824182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1C3CF5-7EEA-47D1-A403-8CD4A9AFB723}" type="slidenum">
              <a:rPr lang="en-US" smtClean="0"/>
              <a:t>13</a:t>
            </a:fld>
            <a:endParaRPr lang="en-US"/>
          </a:p>
        </p:txBody>
      </p:sp>
    </p:spTree>
    <p:extLst>
      <p:ext uri="{BB962C8B-B14F-4D97-AF65-F5344CB8AC3E}">
        <p14:creationId xmlns:p14="http://schemas.microsoft.com/office/powerpoint/2010/main" val="2188076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3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9095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3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43865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3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38631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3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3047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19547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3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13192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3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74277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3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77683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3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245409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3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37783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3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415420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2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095630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2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913469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2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53650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2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50138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07459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2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820396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2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25440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2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586292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2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057119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2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651095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735755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476043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298044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4447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1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2877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012065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892591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310377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410441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835220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31287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009114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86727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27867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351526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89089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268028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617766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49449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341170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7684776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580953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20329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469249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678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116172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9/5/2021</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94" r:id="rId2"/>
    <p:sldLayoutId id="2147483692" r:id="rId3"/>
    <p:sldLayoutId id="2147483691" r:id="rId4"/>
    <p:sldLayoutId id="2147483688" r:id="rId5"/>
    <p:sldLayoutId id="2147483687" r:id="rId6"/>
    <p:sldLayoutId id="2147483678" r:id="rId7"/>
    <p:sldLayoutId id="2147483677" r:id="rId8"/>
    <p:sldLayoutId id="2147483676" r:id="rId9"/>
    <p:sldLayoutId id="2147483650" r:id="rId10"/>
    <p:sldLayoutId id="2147483651" r:id="rId11"/>
    <p:sldLayoutId id="2147483652" r:id="rId12"/>
    <p:sldLayoutId id="2147483653" r:id="rId13"/>
    <p:sldLayoutId id="2147483654" r:id="rId14"/>
    <p:sldLayoutId id="2147483655" r:id="rId15"/>
    <p:sldLayoutId id="2147483706" r:id="rId16"/>
    <p:sldLayoutId id="2147483705" r:id="rId17"/>
    <p:sldLayoutId id="2147483704" r:id="rId18"/>
    <p:sldLayoutId id="2147483703" r:id="rId19"/>
    <p:sldLayoutId id="2147483702" r:id="rId20"/>
    <p:sldLayoutId id="2147483701" r:id="rId21"/>
    <p:sldLayoutId id="2147483700" r:id="rId22"/>
    <p:sldLayoutId id="2147483699" r:id="rId23"/>
    <p:sldLayoutId id="2147483698" r:id="rId24"/>
    <p:sldLayoutId id="2147483697" r:id="rId25"/>
    <p:sldLayoutId id="2147483696" r:id="rId26"/>
    <p:sldLayoutId id="2147483695" r:id="rId27"/>
    <p:sldLayoutId id="2147483693" r:id="rId28"/>
    <p:sldLayoutId id="2147483690" r:id="rId29"/>
    <p:sldLayoutId id="2147483689" r:id="rId30"/>
    <p:sldLayoutId id="2147483686" r:id="rId31"/>
    <p:sldLayoutId id="2147483685" r:id="rId32"/>
    <p:sldLayoutId id="2147483684" r:id="rId33"/>
    <p:sldLayoutId id="2147483683" r:id="rId34"/>
    <p:sldLayoutId id="2147483682" r:id="rId35"/>
    <p:sldLayoutId id="2147483681" r:id="rId36"/>
    <p:sldLayoutId id="2147483680" r:id="rId37"/>
    <p:sldLayoutId id="2147483679" r:id="rId38"/>
    <p:sldLayoutId id="2147483675" r:id="rId39"/>
    <p:sldLayoutId id="2147483674" r:id="rId40"/>
    <p:sldLayoutId id="2147483673" r:id="rId41"/>
    <p:sldLayoutId id="2147483672" r:id="rId42"/>
    <p:sldLayoutId id="2147483671" r:id="rId43"/>
    <p:sldLayoutId id="2147483670" r:id="rId44"/>
    <p:sldLayoutId id="2147483669" r:id="rId45"/>
    <p:sldLayoutId id="2147483668" r:id="rId46"/>
    <p:sldLayoutId id="2147483667" r:id="rId47"/>
    <p:sldLayoutId id="2147483666" r:id="rId48"/>
    <p:sldLayoutId id="2147483665" r:id="rId49"/>
    <p:sldLayoutId id="2147483664" r:id="rId50"/>
    <p:sldLayoutId id="2147483663" r:id="rId51"/>
    <p:sldLayoutId id="2147483662" r:id="rId52"/>
    <p:sldLayoutId id="2147483661" r:id="rId53"/>
    <p:sldLayoutId id="2147483660" r:id="rId54"/>
    <p:sldLayoutId id="2147483656" r:id="rId55"/>
    <p:sldLayoutId id="2147483657" r:id="rId56"/>
    <p:sldLayoutId id="2147483658" r:id="rId57"/>
    <p:sldLayoutId id="2147483659" r:id="rId5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15.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57.wmf"/><Relationship Id="rId3" Type="http://schemas.openxmlformats.org/officeDocument/2006/relationships/image" Target="../media/image49.png"/><Relationship Id="rId7" Type="http://schemas.openxmlformats.org/officeDocument/2006/relationships/image" Target="../media/image54.wmf"/><Relationship Id="rId12" Type="http://schemas.openxmlformats.org/officeDocument/2006/relationships/oleObject" Target="../embeddings/oleObject16.bin"/><Relationship Id="rId2" Type="http://schemas.openxmlformats.org/officeDocument/2006/relationships/slideLayout" Target="../slideLayouts/slideLayout15.xml"/><Relationship Id="rId16" Type="http://schemas.openxmlformats.org/officeDocument/2006/relationships/image" Target="../media/image52.jpeg"/><Relationship Id="rId1" Type="http://schemas.openxmlformats.org/officeDocument/2006/relationships/vmlDrawing" Target="../drawings/vmlDrawing4.vml"/><Relationship Id="rId6" Type="http://schemas.openxmlformats.org/officeDocument/2006/relationships/oleObject" Target="../embeddings/oleObject13.bin"/><Relationship Id="rId11" Type="http://schemas.openxmlformats.org/officeDocument/2006/relationships/image" Target="../media/image56.wmf"/><Relationship Id="rId5" Type="http://schemas.openxmlformats.org/officeDocument/2006/relationships/image" Target="../media/image53.wmf"/><Relationship Id="rId15" Type="http://schemas.openxmlformats.org/officeDocument/2006/relationships/image" Target="../media/image59.gi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55.wmf"/><Relationship Id="rId14" Type="http://schemas.openxmlformats.org/officeDocument/2006/relationships/image" Target="../media/image58.gif"/></Relationships>
</file>

<file path=ppt/slides/_rels/slide11.xml.rels><?xml version="1.0" encoding="UTF-8" standalone="yes"?>
<Relationships xmlns="http://schemas.openxmlformats.org/package/2006/relationships"><Relationship Id="rId8" Type="http://schemas.openxmlformats.org/officeDocument/2006/relationships/image" Target="../media/image58.gif"/><Relationship Id="rId13" Type="http://schemas.openxmlformats.org/officeDocument/2006/relationships/image" Target="../media/image62.wmf"/><Relationship Id="rId18" Type="http://schemas.openxmlformats.org/officeDocument/2006/relationships/image" Target="../media/image66.png"/><Relationship Id="rId3" Type="http://schemas.openxmlformats.org/officeDocument/2006/relationships/image" Target="../media/image49.png"/><Relationship Id="rId21" Type="http://schemas.openxmlformats.org/officeDocument/2006/relationships/image" Target="../media/image65.wmf"/><Relationship Id="rId7" Type="http://schemas.openxmlformats.org/officeDocument/2006/relationships/image" Target="../media/image57.wmf"/><Relationship Id="rId12" Type="http://schemas.openxmlformats.org/officeDocument/2006/relationships/oleObject" Target="../embeddings/oleObject20.bin"/><Relationship Id="rId17" Type="http://schemas.openxmlformats.org/officeDocument/2006/relationships/image" Target="../media/image64.wmf"/><Relationship Id="rId2" Type="http://schemas.openxmlformats.org/officeDocument/2006/relationships/slideLayout" Target="../slideLayouts/slideLayout15.xml"/><Relationship Id="rId16" Type="http://schemas.openxmlformats.org/officeDocument/2006/relationships/oleObject" Target="../embeddings/oleObject22.bin"/><Relationship Id="rId20" Type="http://schemas.openxmlformats.org/officeDocument/2006/relationships/oleObject" Target="../embeddings/oleObject23.bin"/><Relationship Id="rId1" Type="http://schemas.openxmlformats.org/officeDocument/2006/relationships/vmlDrawing" Target="../drawings/vmlDrawing5.vml"/><Relationship Id="rId6" Type="http://schemas.openxmlformats.org/officeDocument/2006/relationships/oleObject" Target="../embeddings/oleObject18.bin"/><Relationship Id="rId11" Type="http://schemas.openxmlformats.org/officeDocument/2006/relationships/image" Target="../media/image61.wmf"/><Relationship Id="rId5" Type="http://schemas.openxmlformats.org/officeDocument/2006/relationships/image" Target="../media/image60.wmf"/><Relationship Id="rId15" Type="http://schemas.openxmlformats.org/officeDocument/2006/relationships/image" Target="../media/image63.wmf"/><Relationship Id="rId10" Type="http://schemas.openxmlformats.org/officeDocument/2006/relationships/oleObject" Target="../embeddings/oleObject19.bin"/><Relationship Id="rId19" Type="http://schemas.microsoft.com/office/2007/relationships/hdphoto" Target="../media/hdphoto1.wdp"/><Relationship Id="rId4" Type="http://schemas.openxmlformats.org/officeDocument/2006/relationships/oleObject" Target="../embeddings/oleObject17.bin"/><Relationship Id="rId9" Type="http://schemas.openxmlformats.org/officeDocument/2006/relationships/image" Target="../media/image59.gif"/><Relationship Id="rId14" Type="http://schemas.openxmlformats.org/officeDocument/2006/relationships/oleObject" Target="../embeddings/oleObject21.bin"/></Relationships>
</file>

<file path=ppt/slides/_rels/slide1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69.gif"/><Relationship Id="rId2" Type="http://schemas.openxmlformats.org/officeDocument/2006/relationships/slideLayout" Target="../slideLayouts/slideLayout15.xml"/><Relationship Id="rId1" Type="http://schemas.openxmlformats.org/officeDocument/2006/relationships/vmlDrawing" Target="../drawings/vmlDrawing6.vml"/><Relationship Id="rId6" Type="http://schemas.openxmlformats.org/officeDocument/2006/relationships/image" Target="../media/image58.gif"/><Relationship Id="rId5" Type="http://schemas.openxmlformats.org/officeDocument/2006/relationships/image" Target="../media/image67.wmf"/><Relationship Id="rId4" Type="http://schemas.openxmlformats.org/officeDocument/2006/relationships/oleObject" Target="../embeddings/oleObject24.bin"/></Relationships>
</file>

<file path=ppt/slides/_rels/slide13.xml.rels><?xml version="1.0" encoding="UTF-8" standalone="yes"?>
<Relationships xmlns="http://schemas.openxmlformats.org/package/2006/relationships"><Relationship Id="rId8" Type="http://schemas.openxmlformats.org/officeDocument/2006/relationships/image" Target="../media/image70.wmf"/><Relationship Id="rId13" Type="http://schemas.openxmlformats.org/officeDocument/2006/relationships/image" Target="../media/image72.wmf"/><Relationship Id="rId18" Type="http://schemas.openxmlformats.org/officeDocument/2006/relationships/image" Target="../media/image58.gif"/><Relationship Id="rId3" Type="http://schemas.openxmlformats.org/officeDocument/2006/relationships/notesSlide" Target="../notesSlides/notesSlide1.xml"/><Relationship Id="rId7" Type="http://schemas.openxmlformats.org/officeDocument/2006/relationships/oleObject" Target="../embeddings/oleObject26.bin"/><Relationship Id="rId12" Type="http://schemas.openxmlformats.org/officeDocument/2006/relationships/oleObject" Target="../embeddings/oleObject28.bin"/><Relationship Id="rId17" Type="http://schemas.openxmlformats.org/officeDocument/2006/relationships/image" Target="../media/image74.wmf"/><Relationship Id="rId2" Type="http://schemas.openxmlformats.org/officeDocument/2006/relationships/slideLayout" Target="../slideLayouts/slideLayout15.xml"/><Relationship Id="rId16" Type="http://schemas.openxmlformats.org/officeDocument/2006/relationships/oleObject" Target="../embeddings/oleObject30.bin"/><Relationship Id="rId1" Type="http://schemas.openxmlformats.org/officeDocument/2006/relationships/vmlDrawing" Target="../drawings/vmlDrawing7.vml"/><Relationship Id="rId6" Type="http://schemas.openxmlformats.org/officeDocument/2006/relationships/image" Target="../media/image67.wmf"/><Relationship Id="rId11" Type="http://schemas.openxmlformats.org/officeDocument/2006/relationships/image" Target="../media/image71.wmf"/><Relationship Id="rId5" Type="http://schemas.openxmlformats.org/officeDocument/2006/relationships/oleObject" Target="../embeddings/oleObject25.bin"/><Relationship Id="rId15" Type="http://schemas.openxmlformats.org/officeDocument/2006/relationships/image" Target="../media/image73.wmf"/><Relationship Id="rId10" Type="http://schemas.openxmlformats.org/officeDocument/2006/relationships/oleObject" Target="../embeddings/oleObject27.bin"/><Relationship Id="rId19" Type="http://schemas.openxmlformats.org/officeDocument/2006/relationships/image" Target="../media/image14.png"/><Relationship Id="rId4" Type="http://schemas.openxmlformats.org/officeDocument/2006/relationships/image" Target="../media/image75.png"/><Relationship Id="rId9" Type="http://schemas.openxmlformats.org/officeDocument/2006/relationships/image" Target="../media/image76.gif"/><Relationship Id="rId14" Type="http://schemas.openxmlformats.org/officeDocument/2006/relationships/oleObject" Target="../embeddings/oleObject29.bin"/></Relationships>
</file>

<file path=ppt/slides/_rels/slide14.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image" Target="../media/image77.png"/><Relationship Id="rId1" Type="http://schemas.openxmlformats.org/officeDocument/2006/relationships/slideLayout" Target="../slideLayouts/slideLayout15.xml"/><Relationship Id="rId4" Type="http://schemas.openxmlformats.org/officeDocument/2006/relationships/image" Target="../media/image79.gif"/></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5.xml"/><Relationship Id="rId4" Type="http://schemas.openxmlformats.org/officeDocument/2006/relationships/image" Target="../media/image83.png"/></Relationships>
</file>

<file path=ppt/slides/_rels/slide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4.png"/><Relationship Id="rId1" Type="http://schemas.openxmlformats.org/officeDocument/2006/relationships/slideLayout" Target="../slideLayouts/slideLayout15.xml"/><Relationship Id="rId5" Type="http://schemas.openxmlformats.org/officeDocument/2006/relationships/image" Target="../media/image85.emf"/><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slideLayout" Target="../slideLayouts/slideLayout1.xml"/><Relationship Id="rId7" Type="http://schemas.openxmlformats.org/officeDocument/2006/relationships/image" Target="../media/image87.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hyperlink" Target="https://wheelofnames.com/vi/" TargetMode="External"/><Relationship Id="rId5" Type="http://schemas.openxmlformats.org/officeDocument/2006/relationships/slide" Target="slide19.xml"/><Relationship Id="rId10" Type="http://schemas.openxmlformats.org/officeDocument/2006/relationships/image" Target="../media/image90.gif"/><Relationship Id="rId4" Type="http://schemas.openxmlformats.org/officeDocument/2006/relationships/image" Target="../media/image86.emf"/><Relationship Id="rId9" Type="http://schemas.openxmlformats.org/officeDocument/2006/relationships/image" Target="../media/image89.png"/></Relationships>
</file>

<file path=ppt/slides/_rels/slide19.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6.jpeg"/><Relationship Id="rId18" Type="http://schemas.openxmlformats.org/officeDocument/2006/relationships/slide" Target="slide24.xml"/><Relationship Id="rId3" Type="http://schemas.openxmlformats.org/officeDocument/2006/relationships/audio" Target="../media/audio2.wav"/><Relationship Id="rId7" Type="http://schemas.openxmlformats.org/officeDocument/2006/relationships/image" Target="../media/image92.jpeg"/><Relationship Id="rId12" Type="http://schemas.openxmlformats.org/officeDocument/2006/relationships/image" Target="../media/image95.png"/><Relationship Id="rId17" Type="http://schemas.openxmlformats.org/officeDocument/2006/relationships/image" Target="../media/image98.png"/><Relationship Id="rId2" Type="http://schemas.openxmlformats.org/officeDocument/2006/relationships/audio" Target="../media/audio1.wav"/><Relationship Id="rId16" Type="http://schemas.openxmlformats.org/officeDocument/2006/relationships/slide" Target="slide26.xml"/><Relationship Id="rId1" Type="http://schemas.openxmlformats.org/officeDocument/2006/relationships/slideLayout" Target="../slideLayouts/slideLayout15.xml"/><Relationship Id="rId6" Type="http://schemas.openxmlformats.org/officeDocument/2006/relationships/image" Target="../media/image91.png"/><Relationship Id="rId11" Type="http://schemas.openxmlformats.org/officeDocument/2006/relationships/slide" Target="slide23.xml"/><Relationship Id="rId5" Type="http://schemas.openxmlformats.org/officeDocument/2006/relationships/audio" Target="../media/audio4.wav"/><Relationship Id="rId15" Type="http://schemas.openxmlformats.org/officeDocument/2006/relationships/image" Target="../media/image97.jpeg"/><Relationship Id="rId10" Type="http://schemas.openxmlformats.org/officeDocument/2006/relationships/slide" Target="slide18.xml"/><Relationship Id="rId4" Type="http://schemas.openxmlformats.org/officeDocument/2006/relationships/audio" Target="../media/audio3.wav"/><Relationship Id="rId9" Type="http://schemas.openxmlformats.org/officeDocument/2006/relationships/image" Target="../media/image94.gif"/><Relationship Id="rId14" Type="http://schemas.openxmlformats.org/officeDocument/2006/relationships/slide" Target="slide25.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2" Type="http://schemas.openxmlformats.org/officeDocument/2006/relationships/image" Target="../media/image99.png"/><Relationship Id="rId1" Type="http://schemas.openxmlformats.org/officeDocument/2006/relationships/slideLayout" Target="../slideLayouts/slideLayout15.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5" Type="http://schemas.openxmlformats.org/officeDocument/2006/relationships/image" Target="../media/image11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gif"/></Relationships>
</file>

<file path=ppt/slides/_rels/slide2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15.gif"/><Relationship Id="rId2" Type="http://schemas.openxmlformats.org/officeDocument/2006/relationships/image" Target="../media/image114.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17.jpeg"/><Relationship Id="rId7" Type="http://schemas.openxmlformats.org/officeDocument/2006/relationships/image" Target="../media/image120.jpeg"/><Relationship Id="rId2" Type="http://schemas.openxmlformats.org/officeDocument/2006/relationships/image" Target="../media/image116.png"/><Relationship Id="rId1" Type="http://schemas.openxmlformats.org/officeDocument/2006/relationships/slideLayout" Target="../slideLayouts/slideLayout15.xml"/><Relationship Id="rId6" Type="http://schemas.openxmlformats.org/officeDocument/2006/relationships/image" Target="../media/image119.gif"/><Relationship Id="rId5" Type="http://schemas.openxmlformats.org/officeDocument/2006/relationships/slide" Target="slide19.xml"/><Relationship Id="rId4" Type="http://schemas.openxmlformats.org/officeDocument/2006/relationships/image" Target="../media/image118.jpeg"/></Relationships>
</file>

<file path=ppt/slides/_rels/slide24.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image" Target="../media/image122.jpeg"/><Relationship Id="rId7" Type="http://schemas.openxmlformats.org/officeDocument/2006/relationships/image" Target="../media/image119.gif"/><Relationship Id="rId2" Type="http://schemas.openxmlformats.org/officeDocument/2006/relationships/slideLayout" Target="../slideLayouts/slideLayout15.xml"/><Relationship Id="rId1" Type="http://schemas.openxmlformats.org/officeDocument/2006/relationships/vmlDrawing" Target="../drawings/vmlDrawing8.vml"/><Relationship Id="rId6" Type="http://schemas.openxmlformats.org/officeDocument/2006/relationships/slide" Target="slide19.xml"/><Relationship Id="rId5" Type="http://schemas.openxmlformats.org/officeDocument/2006/relationships/image" Target="../media/image118.jpeg"/><Relationship Id="rId10" Type="http://schemas.openxmlformats.org/officeDocument/2006/relationships/image" Target="../media/image121.wmf"/><Relationship Id="rId4" Type="http://schemas.openxmlformats.org/officeDocument/2006/relationships/image" Target="../media/image117.jpeg"/><Relationship Id="rId9" Type="http://schemas.openxmlformats.org/officeDocument/2006/relationships/oleObject" Target="../embeddings/oleObject31.bin"/></Relationships>
</file>

<file path=ppt/slides/_rels/slide25.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4.jpeg"/><Relationship Id="rId7" Type="http://schemas.openxmlformats.org/officeDocument/2006/relationships/image" Target="../media/image119.gif"/><Relationship Id="rId2" Type="http://schemas.openxmlformats.org/officeDocument/2006/relationships/image" Target="../media/image123.png"/><Relationship Id="rId1" Type="http://schemas.openxmlformats.org/officeDocument/2006/relationships/slideLayout" Target="../slideLayouts/slideLayout15.xml"/><Relationship Id="rId6" Type="http://schemas.openxmlformats.org/officeDocument/2006/relationships/slide" Target="slide19.xml"/><Relationship Id="rId5" Type="http://schemas.openxmlformats.org/officeDocument/2006/relationships/image" Target="../media/image120.jpeg"/><Relationship Id="rId4" Type="http://schemas.openxmlformats.org/officeDocument/2006/relationships/image" Target="../media/image118.jpeg"/></Relationships>
</file>

<file path=ppt/slides/_rels/slide26.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7.jpeg"/><Relationship Id="rId7" Type="http://schemas.openxmlformats.org/officeDocument/2006/relationships/image" Target="../media/image119.gif"/><Relationship Id="rId2" Type="http://schemas.openxmlformats.org/officeDocument/2006/relationships/image" Target="../media/image126.png"/><Relationship Id="rId1" Type="http://schemas.openxmlformats.org/officeDocument/2006/relationships/slideLayout" Target="../slideLayouts/slideLayout15.xml"/><Relationship Id="rId6" Type="http://schemas.openxmlformats.org/officeDocument/2006/relationships/slide" Target="slide19.xml"/><Relationship Id="rId5" Type="http://schemas.openxmlformats.org/officeDocument/2006/relationships/image" Target="../media/image120.jpeg"/><Relationship Id="rId4" Type="http://schemas.openxmlformats.org/officeDocument/2006/relationships/image" Target="../media/image118.jpeg"/></Relationships>
</file>

<file path=ppt/slides/_rels/slide27.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39.png"/><Relationship Id="rId1" Type="http://schemas.openxmlformats.org/officeDocument/2006/relationships/slideLayout" Target="../slideLayouts/slideLayout15.xml"/><Relationship Id="rId4" Type="http://schemas.openxmlformats.org/officeDocument/2006/relationships/image" Target="../media/image130.emf"/></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 Id="rId6" Type="http://schemas.openxmlformats.org/officeDocument/2006/relationships/image" Target="../media/image17.gif"/><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21.png"/><Relationship Id="rId7" Type="http://schemas.openxmlformats.org/officeDocument/2006/relationships/image" Target="../media/image18.wmf"/><Relationship Id="rId12" Type="http://schemas.openxmlformats.org/officeDocument/2006/relationships/image" Target="../media/image24.pn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20.wmf"/><Relationship Id="rId5" Type="http://schemas.openxmlformats.org/officeDocument/2006/relationships/image" Target="../media/image23.png"/><Relationship Id="rId10" Type="http://schemas.openxmlformats.org/officeDocument/2006/relationships/oleObject" Target="../embeddings/oleObject3.bin"/><Relationship Id="rId4" Type="http://schemas.openxmlformats.org/officeDocument/2006/relationships/image" Target="../media/image22.png"/><Relationship Id="rId9" Type="http://schemas.openxmlformats.org/officeDocument/2006/relationships/image" Target="../media/image19.wmf"/></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15.xml"/><Relationship Id="rId7" Type="http://schemas.openxmlformats.org/officeDocument/2006/relationships/image" Target="../media/image2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gif"/></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15.xml"/><Relationship Id="rId7" Type="http://schemas.openxmlformats.org/officeDocument/2006/relationships/image" Target="../media/image3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39.png"/><Relationship Id="rId7" Type="http://schemas.openxmlformats.org/officeDocument/2006/relationships/image" Target="../media/image36.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38.emf"/><Relationship Id="rId5" Type="http://schemas.openxmlformats.org/officeDocument/2006/relationships/image" Target="../media/image35.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37.wmf"/></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44.emf"/><Relationship Id="rId2" Type="http://schemas.openxmlformats.org/officeDocument/2006/relationships/image" Target="../media/image40.jpeg"/><Relationship Id="rId1" Type="http://schemas.openxmlformats.org/officeDocument/2006/relationships/slideLayout" Target="../slideLayouts/slideLayout15.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47.wmf"/><Relationship Id="rId18" Type="http://schemas.openxmlformats.org/officeDocument/2006/relationships/image" Target="../media/image52.jpeg"/><Relationship Id="rId3" Type="http://schemas.openxmlformats.org/officeDocument/2006/relationships/image" Target="../media/image49.png"/><Relationship Id="rId7" Type="http://schemas.openxmlformats.org/officeDocument/2006/relationships/image" Target="../media/image50.png"/><Relationship Id="rId12" Type="http://schemas.openxmlformats.org/officeDocument/2006/relationships/oleObject" Target="../embeddings/oleObject10.bin"/><Relationship Id="rId17" Type="http://schemas.openxmlformats.org/officeDocument/2006/relationships/image" Target="../media/image51.gif"/><Relationship Id="rId2" Type="http://schemas.openxmlformats.org/officeDocument/2006/relationships/slideLayout" Target="../slideLayouts/slideLayout15.xml"/><Relationship Id="rId16" Type="http://schemas.openxmlformats.org/officeDocument/2006/relationships/image" Target="../media/image48.wmf"/><Relationship Id="rId1" Type="http://schemas.openxmlformats.org/officeDocument/2006/relationships/vmlDrawing" Target="../drawings/vmlDrawing3.vml"/><Relationship Id="rId6" Type="http://schemas.openxmlformats.org/officeDocument/2006/relationships/image" Target="../media/image44.emf"/><Relationship Id="rId11" Type="http://schemas.openxmlformats.org/officeDocument/2006/relationships/image" Target="../media/image46.wmf"/><Relationship Id="rId5" Type="http://schemas.openxmlformats.org/officeDocument/2006/relationships/image" Target="../media/image43.emf"/><Relationship Id="rId15" Type="http://schemas.openxmlformats.org/officeDocument/2006/relationships/oleObject" Target="../embeddings/oleObject11.bin"/><Relationship Id="rId10" Type="http://schemas.openxmlformats.org/officeDocument/2006/relationships/oleObject" Target="../embeddings/oleObject9.bin"/><Relationship Id="rId4" Type="http://schemas.openxmlformats.org/officeDocument/2006/relationships/image" Target="../media/image42.emf"/><Relationship Id="rId9" Type="http://schemas.openxmlformats.org/officeDocument/2006/relationships/image" Target="../media/image45.wmf"/><Relationship Id="rId1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03" t="3902" r="7950" b="4679"/>
          <a:stretch/>
        </p:blipFill>
        <p:spPr bwMode="auto">
          <a:xfrm rot="16200000">
            <a:off x="933887" y="-1314283"/>
            <a:ext cx="7148727" cy="9555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5"/>
          <p:cNvSpPr txBox="1">
            <a:spLocks noChangeArrowheads="1"/>
          </p:cNvSpPr>
          <p:nvPr/>
        </p:nvSpPr>
        <p:spPr bwMode="auto">
          <a:xfrm>
            <a:off x="726564" y="1250824"/>
            <a:ext cx="7851227" cy="4408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5" tIns="34283" rIns="68565" bIns="34283">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342900" indent="-342900" eaLnBrk="0" hangingPunct="0">
              <a:defRPr sz="3200">
                <a:solidFill>
                  <a:schemeClr val="tx1"/>
                </a:solidFill>
                <a:latin typeface="Arial" charset="0"/>
              </a:defRPr>
            </a:lvl1pPr>
            <a:lvl2pPr marL="742950" indent="-285750" eaLnBrk="0" hangingPunct="0">
              <a:defRPr sz="3200">
                <a:solidFill>
                  <a:schemeClr val="tx1"/>
                </a:solidFill>
                <a:latin typeface="Arial" charset="0"/>
              </a:defRPr>
            </a:lvl2pPr>
            <a:lvl3pPr marL="1143000" indent="-228600" eaLnBrk="0" hangingPunct="0">
              <a:defRPr sz="3200">
                <a:solidFill>
                  <a:schemeClr val="tx1"/>
                </a:solidFill>
                <a:latin typeface="Arial" charset="0"/>
              </a:defRPr>
            </a:lvl3pPr>
            <a:lvl4pPr marL="1600200" indent="-228600" eaLnBrk="0" hangingPunct="0">
              <a:defRPr sz="3200">
                <a:solidFill>
                  <a:schemeClr val="tx1"/>
                </a:solidFill>
                <a:latin typeface="Arial" charset="0"/>
              </a:defRPr>
            </a:lvl4pPr>
            <a:lvl5pPr marL="2057400" indent="-228600" eaLnBrk="0" hangingPunct="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ctr" eaLnBrk="1" hangingPunct="1">
              <a:spcBef>
                <a:spcPct val="20000"/>
              </a:spcBef>
              <a:buClr>
                <a:schemeClr val="hlink"/>
              </a:buClr>
              <a:buSzPct val="70000"/>
              <a:buFont typeface="Wingdings" pitchFamily="2" charset="2"/>
              <a:buNone/>
              <a:defRPr/>
            </a:pPr>
            <a:endParaRPr lang="en-US" altLang="en-US" sz="1800" b="1" dirty="0">
              <a:ln w="11430">
                <a:solidFill>
                  <a:srgbClr val="FF0000"/>
                </a:solidFill>
              </a:ln>
              <a:solidFill>
                <a:schemeClr val="bg1"/>
              </a:solidFill>
              <a:effectLst>
                <a:innerShdw blurRad="63500" dist="50800" dir="5400000">
                  <a:prstClr val="black">
                    <a:alpha val="50000"/>
                  </a:prstClr>
                </a:innerShdw>
              </a:effectLst>
              <a:latin typeface="Times New Roman" pitchFamily="18" charset="0"/>
              <a:cs typeface="Times New Roman" pitchFamily="18" charset="0"/>
            </a:endParaRPr>
          </a:p>
          <a:p>
            <a:pPr algn="ctr" eaLnBrk="1" hangingPunct="1">
              <a:spcBef>
                <a:spcPct val="20000"/>
              </a:spcBef>
              <a:buClr>
                <a:schemeClr val="hlink"/>
              </a:buClr>
              <a:buSzPct val="70000"/>
              <a:buFont typeface="Wingdings" pitchFamily="2" charset="2"/>
              <a:buNone/>
              <a:defRPr/>
            </a:pPr>
            <a:endParaRPr lang="vi-VN" altLang="en-US" sz="4400" b="1" cap="all" dirty="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endParaRPr>
          </a:p>
          <a:p>
            <a:pPr algn="ctr" eaLnBrk="1" hangingPunct="1">
              <a:spcBef>
                <a:spcPct val="20000"/>
              </a:spcBef>
              <a:buClr>
                <a:schemeClr val="hlink"/>
              </a:buClr>
              <a:buSzPct val="70000"/>
              <a:buFont typeface="Wingdings" pitchFamily="2" charset="2"/>
              <a:buNone/>
              <a:defRPr/>
            </a:pPr>
            <a:r>
              <a:rPr lang="vi-VN" altLang="en-US" sz="4400" b="1" cap="all" dirty="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rPr>
              <a:t>Tiết</a:t>
            </a:r>
          </a:p>
          <a:p>
            <a:pPr algn="ctr" eaLnBrk="1" hangingPunct="1">
              <a:spcBef>
                <a:spcPct val="20000"/>
              </a:spcBef>
              <a:buClr>
                <a:schemeClr val="hlink"/>
              </a:buClr>
              <a:buSzPct val="70000"/>
              <a:buFont typeface="Wingdings" pitchFamily="2" charset="2"/>
              <a:buNone/>
              <a:defRPr/>
            </a:pPr>
            <a:r>
              <a:rPr lang="en-US" altLang="en-US" sz="4400" b="1" cap="all" dirty="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rPr>
              <a:t>MÔN HÌNH HỌC LỚP….</a:t>
            </a:r>
            <a:endParaRPr lang="en-US" altLang="en-US" sz="5400" b="1" cap="all" dirty="0">
              <a:ln w="9000" cmpd="sng">
                <a:solidFill>
                  <a:srgbClr val="FF00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endParaRPr>
          </a:p>
          <a:p>
            <a:pPr algn="ctr" eaLnBrk="1" hangingPunct="1">
              <a:spcBef>
                <a:spcPct val="20000"/>
              </a:spcBef>
              <a:buClr>
                <a:schemeClr val="hlink"/>
              </a:buClr>
              <a:buSzPct val="70000"/>
              <a:buFont typeface="Wingdings" pitchFamily="2" charset="2"/>
              <a:buNone/>
              <a:defRPr/>
            </a:pPr>
            <a:endParaRPr lang="en-US" altLang="en-US" sz="1600" b="1" i="1" u="sng" dirty="0">
              <a:ln w="11430">
                <a:solidFill>
                  <a:srgbClr val="FF0000"/>
                </a:solidFill>
              </a:ln>
              <a:solidFill>
                <a:schemeClr val="bg1"/>
              </a:solidFill>
              <a:effectLst>
                <a:innerShdw blurRad="63500" dist="50800" dir="5400000">
                  <a:prstClr val="black">
                    <a:alpha val="50000"/>
                  </a:prstClr>
                </a:innerShdw>
              </a:effectLst>
              <a:latin typeface="Times New Roman" panose="02020603050405020304" pitchFamily="18" charset="0"/>
              <a:ea typeface="Arial Unicode MS" pitchFamily="34" charset="-128"/>
              <a:cs typeface="Times New Roman" panose="02020603050405020304" pitchFamily="18" charset="0"/>
            </a:endParaRPr>
          </a:p>
          <a:p>
            <a:pPr algn="ctr" eaLnBrk="1" hangingPunct="1">
              <a:spcBef>
                <a:spcPct val="20000"/>
              </a:spcBef>
              <a:buClr>
                <a:schemeClr val="hlink"/>
              </a:buClr>
              <a:buSzPct val="70000"/>
              <a:buFont typeface="Wingdings" pitchFamily="2" charset="2"/>
              <a:buNone/>
              <a:defRPr/>
            </a:pPr>
            <a:endParaRPr lang="en-US" altLang="en-US" sz="1600" b="1" i="1" u="sng" dirty="0">
              <a:ln w="11430">
                <a:solidFill>
                  <a:srgbClr val="FF0000"/>
                </a:solidFill>
              </a:ln>
              <a:solidFill>
                <a:schemeClr val="bg1"/>
              </a:solidFill>
              <a:effectLst>
                <a:innerShdw blurRad="63500" dist="50800" dir="5400000">
                  <a:prstClr val="black">
                    <a:alpha val="50000"/>
                  </a:prstClr>
                </a:innerShdw>
              </a:effectLst>
              <a:latin typeface="Times New Roman" panose="02020603050405020304" pitchFamily="18" charset="0"/>
              <a:ea typeface="Arial Unicode MS" pitchFamily="34" charset="-128"/>
              <a:cs typeface="Times New Roman" panose="02020603050405020304" pitchFamily="18" charset="0"/>
            </a:endParaRPr>
          </a:p>
          <a:p>
            <a:pPr algn="ctr" eaLnBrk="1" hangingPunct="1">
              <a:spcBef>
                <a:spcPct val="20000"/>
              </a:spcBef>
              <a:buClr>
                <a:schemeClr val="hlink"/>
              </a:buClr>
              <a:buSzPct val="70000"/>
              <a:buFont typeface="Wingdings" pitchFamily="2" charset="2"/>
              <a:buNone/>
              <a:defRPr/>
            </a:pPr>
            <a:endParaRPr lang="en-US" altLang="en-US" sz="1600" b="1" i="1" u="sng" dirty="0">
              <a:ln w="11430">
                <a:solidFill>
                  <a:srgbClr val="FF0000"/>
                </a:solidFill>
              </a:ln>
              <a:solidFill>
                <a:schemeClr val="bg1"/>
              </a:solidFill>
              <a:effectLst>
                <a:innerShdw blurRad="63500" dist="50800" dir="5400000">
                  <a:prstClr val="black">
                    <a:alpha val="50000"/>
                  </a:prstClr>
                </a:innerShdw>
              </a:effectLst>
              <a:latin typeface="Times New Roman" panose="02020603050405020304" pitchFamily="18" charset="0"/>
              <a:ea typeface="Arial Unicode MS" pitchFamily="34" charset="-128"/>
              <a:cs typeface="Times New Roman" panose="02020603050405020304" pitchFamily="18" charset="0"/>
            </a:endParaRPr>
          </a:p>
          <a:p>
            <a:pPr eaLnBrk="1" hangingPunct="1">
              <a:spcBef>
                <a:spcPct val="20000"/>
              </a:spcBef>
              <a:buClr>
                <a:schemeClr val="hlink"/>
              </a:buClr>
              <a:buSzPct val="70000"/>
              <a:buFont typeface="Wingdings" pitchFamily="2" charset="2"/>
              <a:buNone/>
              <a:defRPr/>
            </a:pPr>
            <a:r>
              <a:rPr lang="en-US" altLang="en-US" sz="2800" b="1" dirty="0">
                <a:ln w="11430">
                  <a:solidFill>
                    <a:srgbClr val="FF0000"/>
                  </a:solidFill>
                </a:ln>
                <a:solidFill>
                  <a:schemeClr val="bg1"/>
                </a:solidFill>
                <a:effectLst>
                  <a:innerShdw blurRad="63500" dist="50800" dir="5400000">
                    <a:prstClr val="black">
                      <a:alpha val="50000"/>
                    </a:prstClr>
                  </a:innerShdw>
                </a:effectLst>
                <a:latin typeface="Times New Roman" panose="02020603050405020304" pitchFamily="18" charset="0"/>
                <a:cs typeface="Times New Roman" panose="02020603050405020304" pitchFamily="18" charset="0"/>
              </a:rPr>
              <a:t>                 </a:t>
            </a:r>
          </a:p>
          <a:p>
            <a:pPr eaLnBrk="1" hangingPunct="1">
              <a:spcBef>
                <a:spcPct val="20000"/>
              </a:spcBef>
              <a:buClr>
                <a:schemeClr val="hlink"/>
              </a:buClr>
              <a:buSzPct val="70000"/>
              <a:buFont typeface="Wingdings" pitchFamily="2" charset="2"/>
              <a:buNone/>
              <a:defRPr/>
            </a:pPr>
            <a:endParaRPr lang="en-US" altLang="en-US" sz="1200" b="1" dirty="0">
              <a:ln w="11430">
                <a:solidFill>
                  <a:srgbClr val="FF0000"/>
                </a:solidFill>
              </a:ln>
              <a:solidFill>
                <a:schemeClr val="bg1"/>
              </a:solidFill>
              <a:effectLst>
                <a:innerShdw blurRad="63500" dist="50800" dir="5400000">
                  <a:prstClr val="black">
                    <a:alpha val="50000"/>
                  </a:prstClr>
                </a:innerShdw>
              </a:effectLst>
              <a:latin typeface="Times New Roman" panose="02020603050405020304" pitchFamily="18" charset="0"/>
              <a:cs typeface="Times New Roman" panose="02020603050405020304" pitchFamily="18" charset="0"/>
            </a:endParaRPr>
          </a:p>
        </p:txBody>
      </p:sp>
      <p:pic>
        <p:nvPicPr>
          <p:cNvPr id="5" name="Picture 6"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5330" y="6760369"/>
            <a:ext cx="5537596" cy="97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7" descr="Box"/>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381221" y="5650900"/>
            <a:ext cx="556431" cy="477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6"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44"/>
            <a:ext cx="5870222" cy="67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865144" y="4451748"/>
            <a:ext cx="4557712" cy="59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8"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247533" y="2307189"/>
            <a:ext cx="4557713" cy="59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Rectangle 9"/>
          <p:cNvSpPr/>
          <p:nvPr/>
        </p:nvSpPr>
        <p:spPr>
          <a:xfrm>
            <a:off x="3658209" y="6150627"/>
            <a:ext cx="2353820" cy="377012"/>
          </a:xfrm>
          <a:prstGeom prst="rect">
            <a:avLst/>
          </a:prstGeom>
        </p:spPr>
        <p:txBody>
          <a:bodyPr wrap="none" lIns="68565" tIns="34283" rIns="68565" bIns="34283">
            <a:spAutoFit/>
          </a:bodyPr>
          <a:lstStyle/>
          <a:p>
            <a:pPr algn="ctr">
              <a:spcBef>
                <a:spcPct val="20000"/>
              </a:spcBef>
              <a:buClr>
                <a:schemeClr val="hlink"/>
              </a:buClr>
              <a:buSzPct val="70000"/>
              <a:defRPr/>
            </a:pPr>
            <a:r>
              <a:rPr lang="en-US" altLang="en-US" sz="2000" b="1" dirty="0" err="1">
                <a:ln w="9000" cmpd="sng">
                  <a:solidFill>
                    <a:srgbClr val="0000FF"/>
                  </a:solidFill>
                  <a:prstDash val="solid"/>
                </a:ln>
                <a:solidFill>
                  <a:srgbClr val="0000FF"/>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rPr>
              <a:t>Năm</a:t>
            </a:r>
            <a:r>
              <a:rPr lang="en-US" altLang="en-US" sz="2000" b="1" dirty="0">
                <a:ln w="9000" cmpd="sng">
                  <a:solidFill>
                    <a:srgbClr val="0000FF"/>
                  </a:solidFill>
                  <a:prstDash val="solid"/>
                </a:ln>
                <a:solidFill>
                  <a:srgbClr val="0000FF"/>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rPr>
              <a:t> </a:t>
            </a:r>
            <a:r>
              <a:rPr lang="en-US" altLang="en-US" sz="2000" b="1" err="1">
                <a:ln w="9000" cmpd="sng">
                  <a:solidFill>
                    <a:srgbClr val="0000FF"/>
                  </a:solidFill>
                  <a:prstDash val="solid"/>
                </a:ln>
                <a:solidFill>
                  <a:srgbClr val="0000FF"/>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rPr>
              <a:t>học</a:t>
            </a:r>
            <a:r>
              <a:rPr lang="en-US" altLang="en-US" sz="2000" b="1">
                <a:ln w="9000" cmpd="sng">
                  <a:solidFill>
                    <a:srgbClr val="0000FF"/>
                  </a:solidFill>
                  <a:prstDash val="solid"/>
                </a:ln>
                <a:solidFill>
                  <a:srgbClr val="0000FF"/>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rPr>
              <a:t> 2021- 2022</a:t>
            </a:r>
            <a:endParaRPr lang="en-US" altLang="en-US" sz="2000" b="1" dirty="0">
              <a:ln w="9000" cmpd="sng">
                <a:solidFill>
                  <a:srgbClr val="0000FF"/>
                </a:solidFill>
                <a:prstDash val="solid"/>
              </a:ln>
              <a:solidFill>
                <a:srgbClr val="0000FF"/>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endParaRPr>
          </a:p>
        </p:txBody>
      </p:sp>
      <p:sp>
        <p:nvSpPr>
          <p:cNvPr id="11" name="Rectangle 10"/>
          <p:cNvSpPr/>
          <p:nvPr/>
        </p:nvSpPr>
        <p:spPr>
          <a:xfrm>
            <a:off x="1505544" y="1656438"/>
            <a:ext cx="6307787" cy="500123"/>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en-US" altLang="en-US" sz="28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CHÀO MỪNG QUÝ THẦY CÔ VỀ DỰ</a:t>
            </a:r>
          </a:p>
        </p:txBody>
      </p:sp>
      <p:sp>
        <p:nvSpPr>
          <p:cNvPr id="12" name="Rectangle 11"/>
          <p:cNvSpPr/>
          <p:nvPr/>
        </p:nvSpPr>
        <p:spPr>
          <a:xfrm>
            <a:off x="1987801" y="4200322"/>
            <a:ext cx="5343262" cy="623233"/>
          </a:xfrm>
          <a:prstGeom prst="rect">
            <a:avLst/>
          </a:prstGeom>
        </p:spPr>
        <p:txBody>
          <a:bodyPr wrap="square" lIns="68565" tIns="34283" rIns="68565" bIns="34283">
            <a:spAutoFit/>
          </a:bodyPr>
          <a:lstStyle/>
          <a:p>
            <a:pPr algn="ctr">
              <a:spcBef>
                <a:spcPct val="20000"/>
              </a:spcBef>
              <a:buClr>
                <a:schemeClr val="hlink"/>
              </a:buClr>
              <a:buSzPct val="70000"/>
              <a:defRPr/>
            </a:pPr>
            <a:r>
              <a:rPr lang="en-US" altLang="en-US" sz="3600" b="1" dirty="0">
                <a:ln w="19050">
                  <a:solidFill>
                    <a:srgbClr val="660066"/>
                  </a:solidFill>
                </a:ln>
                <a:solidFill>
                  <a:schemeClr val="bg1"/>
                </a:solidFill>
                <a:effectLst>
                  <a:glow rad="228600">
                    <a:schemeClr val="accent4">
                      <a:satMod val="175000"/>
                      <a:alpha val="40000"/>
                    </a:schemeClr>
                  </a:glow>
                  <a:innerShdw blurRad="69850" dist="43180" dir="5400000">
                    <a:srgbClr val="000000">
                      <a:alpha val="65000"/>
                    </a:srgbClr>
                  </a:innerShdw>
                </a:effectLst>
                <a:latin typeface="Times New Roman" panose="02020603050405020304" pitchFamily="18" charset="0"/>
                <a:ea typeface="Arial Unicode MS" pitchFamily="34" charset="-128"/>
                <a:cs typeface="Times New Roman" panose="02020603050405020304" pitchFamily="18" charset="0"/>
              </a:rPr>
              <a:t>GV</a:t>
            </a:r>
            <a:r>
              <a:rPr lang="en-US" altLang="en-US" sz="3600" b="1" dirty="0">
                <a:ln w="19050">
                  <a:solidFill>
                    <a:srgbClr val="660066"/>
                  </a:solidFill>
                </a:ln>
                <a:solidFill>
                  <a:schemeClr val="bg1"/>
                </a:solidFill>
                <a:effectLst>
                  <a:glow rad="228600">
                    <a:schemeClr val="accent4">
                      <a:satMod val="175000"/>
                      <a:alpha val="40000"/>
                    </a:schemeClr>
                  </a:glow>
                  <a:innerShdw blurRad="69850" dist="43180" dir="5400000">
                    <a:srgbClr val="000000">
                      <a:alpha val="65000"/>
                    </a:srgbClr>
                  </a:innerShdw>
                </a:effectLst>
                <a:latin typeface="Times New Roman" panose="02020603050405020304" pitchFamily="18" charset="0"/>
                <a:cs typeface="Times New Roman" panose="02020603050405020304" pitchFamily="18" charset="0"/>
              </a:rPr>
              <a:t>: ………………..</a:t>
            </a:r>
          </a:p>
        </p:txBody>
      </p:sp>
      <p:sp>
        <p:nvSpPr>
          <p:cNvPr id="13" name="Rectangle 12"/>
          <p:cNvSpPr/>
          <p:nvPr/>
        </p:nvSpPr>
        <p:spPr>
          <a:xfrm>
            <a:off x="2152474" y="527247"/>
            <a:ext cx="4629326" cy="643347"/>
          </a:xfrm>
          <a:prstGeom prst="rect">
            <a:avLst/>
          </a:prstGeom>
        </p:spPr>
        <p:txBody>
          <a:bodyPr wrap="none" lIns="68565" tIns="34283" rIns="68565" bIns="34283">
            <a:prstTxWarp prst="textPlai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en-US" sz="2400" b="1" dirty="0">
                <a:ln w="11430">
                  <a:solidFill>
                    <a:srgbClr val="660066"/>
                  </a:solidFill>
                </a:ln>
                <a:solidFill>
                  <a:srgbClr val="660066"/>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PHÒNG GD &amp; ĐÀO TẠO HUYỆN…….</a:t>
            </a:r>
          </a:p>
          <a:p>
            <a:pPr algn="ctr"/>
            <a:r>
              <a:rPr lang="en-US" altLang="en-US" sz="2400" b="1" dirty="0">
                <a:ln w="11430">
                  <a:solidFill>
                    <a:srgbClr val="660066"/>
                  </a:solidFill>
                </a:ln>
                <a:solidFill>
                  <a:srgbClr val="660066"/>
                </a:soli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TRƯỜNG THCS …..</a:t>
            </a:r>
            <a:endParaRPr lang="en-US" sz="2400" b="1" dirty="0">
              <a:ln w="11430">
                <a:solidFill>
                  <a:srgbClr val="660066"/>
                </a:solidFill>
              </a:ln>
              <a:solidFill>
                <a:srgbClr val="660066"/>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7001277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063" t="3611" r="2700" b="4012"/>
          <a:stretch/>
        </p:blipFill>
        <p:spPr bwMode="auto">
          <a:xfrm>
            <a:off x="27636" y="3"/>
            <a:ext cx="916781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Object 15"/>
          <p:cNvGraphicFramePr>
            <a:graphicFrameLocks noChangeAspect="1"/>
          </p:cNvGraphicFramePr>
          <p:nvPr>
            <p:extLst>
              <p:ext uri="{D42A27DB-BD31-4B8C-83A1-F6EECF244321}">
                <p14:modId xmlns:p14="http://schemas.microsoft.com/office/powerpoint/2010/main" val="322016723"/>
              </p:ext>
            </p:extLst>
          </p:nvPr>
        </p:nvGraphicFramePr>
        <p:xfrm>
          <a:off x="2438400" y="1993153"/>
          <a:ext cx="1385734" cy="528108"/>
        </p:xfrm>
        <a:graphic>
          <a:graphicData uri="http://schemas.openxmlformats.org/presentationml/2006/ole">
            <mc:AlternateContent xmlns:mc="http://schemas.openxmlformats.org/markup-compatibility/2006">
              <mc:Choice xmlns:v="urn:schemas-microsoft-com:vml" Requires="v">
                <p:oleObj spid="_x0000_s4143" name="Equation" r:id="rId4" imgW="533160" imgH="203040" progId="Equation.DSMT4">
                  <p:embed/>
                </p:oleObj>
              </mc:Choice>
              <mc:Fallback>
                <p:oleObj name="Equation" r:id="rId4" imgW="533160" imgH="203040" progId="Equation.DSMT4">
                  <p:embed/>
                  <p:pic>
                    <p:nvPicPr>
                      <p:cNvPr id="0" name=""/>
                      <p:cNvPicPr>
                        <a:picLocks noChangeAspect="1" noChangeArrowheads="1"/>
                      </p:cNvPicPr>
                      <p:nvPr/>
                    </p:nvPicPr>
                    <p:blipFill>
                      <a:blip r:embed="rId5"/>
                      <a:srcRect/>
                      <a:stretch>
                        <a:fillRect/>
                      </a:stretch>
                    </p:blipFill>
                    <p:spPr bwMode="auto">
                      <a:xfrm>
                        <a:off x="2438400" y="1993153"/>
                        <a:ext cx="1385734" cy="528108"/>
                      </a:xfrm>
                      <a:prstGeom prst="rect">
                        <a:avLst/>
                      </a:prstGeom>
                      <a:solidFill>
                        <a:schemeClr val="bg1"/>
                      </a:solidFill>
                      <a:ln w="38100" cmpd="sng">
                        <a:solidFill>
                          <a:srgbClr val="FFFF00"/>
                        </a:solidFill>
                        <a:miter lim="800000"/>
                        <a:headEnd/>
                        <a:tailEnd/>
                      </a:ln>
                      <a:effectLst/>
                    </p:spPr>
                  </p:pic>
                </p:oleObj>
              </mc:Fallback>
            </mc:AlternateContent>
          </a:graphicData>
        </a:graphic>
      </p:graphicFrame>
      <p:graphicFrame>
        <p:nvGraphicFramePr>
          <p:cNvPr id="6" name="Object 36"/>
          <p:cNvGraphicFramePr>
            <a:graphicFrameLocks noChangeAspect="1"/>
          </p:cNvGraphicFramePr>
          <p:nvPr>
            <p:extLst>
              <p:ext uri="{D42A27DB-BD31-4B8C-83A1-F6EECF244321}">
                <p14:modId xmlns:p14="http://schemas.microsoft.com/office/powerpoint/2010/main" val="524863085"/>
              </p:ext>
            </p:extLst>
          </p:nvPr>
        </p:nvGraphicFramePr>
        <p:xfrm>
          <a:off x="6139430" y="2814637"/>
          <a:ext cx="2476500" cy="842963"/>
        </p:xfrm>
        <a:graphic>
          <a:graphicData uri="http://schemas.openxmlformats.org/presentationml/2006/ole">
            <mc:AlternateContent xmlns:mc="http://schemas.openxmlformats.org/markup-compatibility/2006">
              <mc:Choice xmlns:v="urn:schemas-microsoft-com:vml" Requires="v">
                <p:oleObj spid="_x0000_s4144" name="Equation" r:id="rId6" imgW="1231560" imgH="419040" progId="Equation.DSMT4">
                  <p:embed/>
                </p:oleObj>
              </mc:Choice>
              <mc:Fallback>
                <p:oleObj name="Equation" r:id="rId6" imgW="1231560" imgH="419040" progId="Equation.DSMT4">
                  <p:embed/>
                  <p:pic>
                    <p:nvPicPr>
                      <p:cNvPr id="0" name=""/>
                      <p:cNvPicPr>
                        <a:picLocks noChangeAspect="1" noChangeArrowheads="1"/>
                      </p:cNvPicPr>
                      <p:nvPr/>
                    </p:nvPicPr>
                    <p:blipFill>
                      <a:blip r:embed="rId7"/>
                      <a:srcRect/>
                      <a:stretch>
                        <a:fillRect/>
                      </a:stretch>
                    </p:blipFill>
                    <p:spPr bwMode="auto">
                      <a:xfrm>
                        <a:off x="6139430" y="2814637"/>
                        <a:ext cx="2476500" cy="842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6"/>
          <p:cNvSpPr txBox="1">
            <a:spLocks noChangeArrowheads="1"/>
          </p:cNvSpPr>
          <p:nvPr/>
        </p:nvSpPr>
        <p:spPr bwMode="auto">
          <a:xfrm>
            <a:off x="291053" y="358526"/>
            <a:ext cx="409257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500" b="1" dirty="0">
                <a:solidFill>
                  <a:schemeClr val="bg1"/>
                </a:solidFill>
                <a:latin typeface="Times New Roman" panose="02020603050405020304" pitchFamily="18" charset="0"/>
                <a:cs typeface="Times New Roman" panose="02020603050405020304" pitchFamily="18" charset="0"/>
              </a:rPr>
              <a:t>1. </a:t>
            </a:r>
            <a:r>
              <a:rPr lang="en-US" altLang="en-US" sz="2500" b="1" dirty="0" err="1">
                <a:solidFill>
                  <a:schemeClr val="bg1"/>
                </a:solidFill>
                <a:latin typeface="Times New Roman" panose="02020603050405020304" pitchFamily="18" charset="0"/>
                <a:cs typeface="Times New Roman" panose="02020603050405020304" pitchFamily="18" charset="0"/>
              </a:rPr>
              <a:t>Công</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thức</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tính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diện</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tích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hình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tròn</a:t>
            </a:r>
            <a:r>
              <a:rPr lang="en-US" altLang="en-US" sz="2500" b="1" dirty="0">
                <a:solidFill>
                  <a:schemeClr val="bg1"/>
                </a:solidFill>
                <a:latin typeface="Times New Roman" panose="02020603050405020304" pitchFamily="18" charset="0"/>
                <a:cs typeface="Times New Roman" panose="02020603050405020304" pitchFamily="18" charset="0"/>
              </a:rPr>
              <a:t>.</a:t>
            </a:r>
            <a:r>
              <a:rPr lang="en-US" altLang="en-US" b="1" dirty="0">
                <a:solidFill>
                  <a:schemeClr val="bg1"/>
                </a:solidFill>
                <a:latin typeface="Times New Roman" panose="02020603050405020304" pitchFamily="18" charset="0"/>
                <a:cs typeface="Times New Roman" panose="02020603050405020304" pitchFamily="18" charset="0"/>
              </a:rPr>
              <a:t> </a:t>
            </a:r>
          </a:p>
        </p:txBody>
      </p:sp>
      <p:grpSp>
        <p:nvGrpSpPr>
          <p:cNvPr id="9" name="Group 14"/>
          <p:cNvGrpSpPr>
            <a:grpSpLocks/>
          </p:cNvGrpSpPr>
          <p:nvPr/>
        </p:nvGrpSpPr>
        <p:grpSpPr bwMode="auto">
          <a:xfrm>
            <a:off x="432595" y="1656472"/>
            <a:ext cx="1697038" cy="1682750"/>
            <a:chOff x="412" y="1493"/>
            <a:chExt cx="1069" cy="1060"/>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grpSpPr>
        <p:grpSp>
          <p:nvGrpSpPr>
            <p:cNvPr id="10" name="Group 12"/>
            <p:cNvGrpSpPr>
              <a:grpSpLocks/>
            </p:cNvGrpSpPr>
            <p:nvPr/>
          </p:nvGrpSpPr>
          <p:grpSpPr bwMode="auto">
            <a:xfrm>
              <a:off x="412" y="1493"/>
              <a:ext cx="1069" cy="1060"/>
              <a:chOff x="412" y="1664"/>
              <a:chExt cx="1069" cy="1060"/>
            </a:xfrm>
            <a:grpFill/>
          </p:grpSpPr>
          <p:sp>
            <p:nvSpPr>
              <p:cNvPr id="13" name="Oval 7"/>
              <p:cNvSpPr>
                <a:spLocks noChangeArrowheads="1"/>
              </p:cNvSpPr>
              <p:nvPr/>
            </p:nvSpPr>
            <p:spPr bwMode="auto">
              <a:xfrm>
                <a:off x="421" y="1664"/>
                <a:ext cx="1060" cy="1060"/>
              </a:xfrm>
              <a:prstGeom prst="ellipse">
                <a:avLst/>
              </a:prstGeom>
              <a:grp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latin typeface="Times New Roman" panose="02020603050405020304" pitchFamily="18" charset="0"/>
                  <a:cs typeface="Times New Roman" panose="02020603050405020304" pitchFamily="18" charset="0"/>
                </a:endParaRPr>
              </a:p>
            </p:txBody>
          </p:sp>
          <p:sp>
            <p:nvSpPr>
              <p:cNvPr id="14" name="Oval 8"/>
              <p:cNvSpPr>
                <a:spLocks noChangeArrowheads="1"/>
              </p:cNvSpPr>
              <p:nvPr/>
            </p:nvSpPr>
            <p:spPr bwMode="auto">
              <a:xfrm>
                <a:off x="932" y="2176"/>
                <a:ext cx="28" cy="28"/>
              </a:xfrm>
              <a:prstGeom prst="ellipse">
                <a:avLst/>
              </a:prstGeom>
              <a:grp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5" name="Line 9"/>
              <p:cNvSpPr>
                <a:spLocks noChangeShapeType="1"/>
              </p:cNvSpPr>
              <p:nvPr/>
            </p:nvSpPr>
            <p:spPr bwMode="auto">
              <a:xfrm>
                <a:off x="412" y="2186"/>
                <a:ext cx="521" cy="0"/>
              </a:xfrm>
              <a:prstGeom prst="line">
                <a:avLst/>
              </a:prstGeom>
              <a:grpFill/>
              <a:ln w="9525">
                <a:solidFill>
                  <a:srgbClr val="FF0066"/>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grpSp>
        <p:sp>
          <p:nvSpPr>
            <p:cNvPr id="11" name="Text Box 10"/>
            <p:cNvSpPr txBox="1">
              <a:spLocks noChangeArrowheads="1"/>
            </p:cNvSpPr>
            <p:nvPr/>
          </p:nvSpPr>
          <p:spPr bwMode="auto">
            <a:xfrm>
              <a:off x="791" y="2049"/>
              <a:ext cx="338" cy="25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Times New Roman" panose="02020603050405020304" pitchFamily="18" charset="0"/>
                  <a:cs typeface="Times New Roman" panose="02020603050405020304" pitchFamily="18" charset="0"/>
                </a:rPr>
                <a:t>O</a:t>
              </a:r>
            </a:p>
          </p:txBody>
        </p:sp>
        <p:sp>
          <p:nvSpPr>
            <p:cNvPr id="12" name="Text Box 11"/>
            <p:cNvSpPr txBox="1">
              <a:spLocks noChangeArrowheads="1"/>
            </p:cNvSpPr>
            <p:nvPr/>
          </p:nvSpPr>
          <p:spPr bwMode="auto">
            <a:xfrm>
              <a:off x="474" y="1769"/>
              <a:ext cx="348"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Times New Roman" panose="02020603050405020304" pitchFamily="18" charset="0"/>
                  <a:cs typeface="Times New Roman" panose="02020603050405020304" pitchFamily="18" charset="0"/>
                </a:rPr>
                <a:t>R</a:t>
              </a:r>
            </a:p>
          </p:txBody>
        </p:sp>
      </p:grpSp>
      <p:sp>
        <p:nvSpPr>
          <p:cNvPr id="16" name="Text Box 17"/>
          <p:cNvSpPr txBox="1">
            <a:spLocks noChangeArrowheads="1"/>
          </p:cNvSpPr>
          <p:nvPr/>
        </p:nvSpPr>
        <p:spPr bwMode="auto">
          <a:xfrm>
            <a:off x="4306513" y="475123"/>
            <a:ext cx="463391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dirty="0" err="1">
                <a:solidFill>
                  <a:srgbClr val="FFFF00"/>
                </a:solidFill>
                <a:latin typeface="Times New Roman" panose="02020603050405020304" pitchFamily="18" charset="0"/>
                <a:cs typeface="Times New Roman" panose="02020603050405020304" pitchFamily="18" charset="0"/>
              </a:rPr>
              <a:t>Bài</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tập</a:t>
            </a:r>
            <a:r>
              <a:rPr lang="en-US" altLang="en-US" sz="2400" b="1" u="sng" dirty="0">
                <a:solidFill>
                  <a:srgbClr val="FFFF00"/>
                </a:solidFill>
                <a:latin typeface="Times New Roman" panose="02020603050405020304" pitchFamily="18" charset="0"/>
                <a:cs typeface="Times New Roman" panose="02020603050405020304" pitchFamily="18" charset="0"/>
              </a:rPr>
              <a:t> 77 ( SGK – 98):</a:t>
            </a:r>
          </a:p>
          <a:p>
            <a:pPr>
              <a:spcBef>
                <a:spcPct val="50000"/>
              </a:spcBef>
            </a:pPr>
            <a:r>
              <a:rPr lang="en-US" altLang="en-US" sz="2400" b="1" dirty="0" err="1">
                <a:solidFill>
                  <a:srgbClr val="FFFF00"/>
                </a:solidFill>
                <a:latin typeface="Times New Roman" panose="02020603050405020304" pitchFamily="18" charset="0"/>
                <a:cs typeface="Times New Roman" panose="02020603050405020304" pitchFamily="18" charset="0"/>
              </a:rPr>
              <a:t>Tính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diện</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tích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hình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tròn</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nội</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tiếp</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một</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hình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vuông</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cạnh</a:t>
            </a:r>
            <a:r>
              <a:rPr lang="en-US" altLang="en-US" sz="2400" b="1" dirty="0">
                <a:solidFill>
                  <a:srgbClr val="FFFF00"/>
                </a:solidFill>
                <a:latin typeface="Times New Roman" panose="02020603050405020304" pitchFamily="18" charset="0"/>
                <a:cs typeface="Times New Roman" panose="02020603050405020304" pitchFamily="18" charset="0"/>
              </a:rPr>
              <a:t> 4cm.</a:t>
            </a:r>
          </a:p>
        </p:txBody>
      </p:sp>
      <p:sp>
        <p:nvSpPr>
          <p:cNvPr id="21" name="Text Box 26"/>
          <p:cNvSpPr txBox="1">
            <a:spLocks noChangeArrowheads="1"/>
          </p:cNvSpPr>
          <p:nvPr/>
        </p:nvSpPr>
        <p:spPr bwMode="auto">
          <a:xfrm>
            <a:off x="6681250" y="1886558"/>
            <a:ext cx="9830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u="sng" dirty="0" err="1">
                <a:solidFill>
                  <a:schemeClr val="bg1"/>
                </a:solidFill>
                <a:latin typeface="Times New Roman" panose="02020603050405020304" pitchFamily="18" charset="0"/>
                <a:cs typeface="Times New Roman" panose="02020603050405020304" pitchFamily="18" charset="0"/>
              </a:rPr>
              <a:t>Giải</a:t>
            </a:r>
            <a:endParaRPr lang="en-US" altLang="en-US" sz="2400" b="1" u="sng" dirty="0">
              <a:solidFill>
                <a:schemeClr val="bg1"/>
              </a:solidFill>
              <a:latin typeface="Times New Roman" panose="02020603050405020304" pitchFamily="18" charset="0"/>
              <a:cs typeface="Times New Roman" panose="02020603050405020304" pitchFamily="18" charset="0"/>
            </a:endParaRPr>
          </a:p>
        </p:txBody>
      </p:sp>
      <p:grpSp>
        <p:nvGrpSpPr>
          <p:cNvPr id="27" name="Group 44"/>
          <p:cNvGrpSpPr>
            <a:grpSpLocks/>
          </p:cNvGrpSpPr>
          <p:nvPr/>
        </p:nvGrpSpPr>
        <p:grpSpPr bwMode="auto">
          <a:xfrm>
            <a:off x="6071168" y="2384428"/>
            <a:ext cx="2613025" cy="461963"/>
            <a:chOff x="3930" y="2173"/>
            <a:chExt cx="1646" cy="291"/>
          </a:xfrm>
        </p:grpSpPr>
        <p:sp>
          <p:nvSpPr>
            <p:cNvPr id="28" name="Text Box 35"/>
            <p:cNvSpPr txBox="1">
              <a:spLocks noChangeArrowheads="1"/>
            </p:cNvSpPr>
            <p:nvPr/>
          </p:nvSpPr>
          <p:spPr bwMode="auto">
            <a:xfrm>
              <a:off x="3930" y="2173"/>
              <a:ext cx="164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dirty="0" err="1">
                  <a:solidFill>
                    <a:schemeClr val="bg1"/>
                  </a:solidFill>
                  <a:latin typeface="Times New Roman" panose="02020603050405020304" pitchFamily="18" charset="0"/>
                  <a:cs typeface="Times New Roman" panose="02020603050405020304" pitchFamily="18" charset="0"/>
                </a:rPr>
                <a:t>Vì</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mà</a:t>
              </a:r>
              <a:r>
                <a:rPr lang="en-US" altLang="en-US" sz="2400" dirty="0">
                  <a:solidFill>
                    <a:schemeClr val="bg1"/>
                  </a:solidFill>
                  <a:latin typeface="Times New Roman" panose="02020603050405020304" pitchFamily="18" charset="0"/>
                  <a:cs typeface="Times New Roman" panose="02020603050405020304" pitchFamily="18" charset="0"/>
                </a:rPr>
                <a:t>: </a:t>
              </a:r>
            </a:p>
          </p:txBody>
        </p:sp>
        <p:graphicFrame>
          <p:nvGraphicFramePr>
            <p:cNvPr id="29" name="Object 34"/>
            <p:cNvGraphicFramePr>
              <a:graphicFrameLocks noChangeAspect="1"/>
            </p:cNvGraphicFramePr>
            <p:nvPr>
              <p:extLst>
                <p:ext uri="{D42A27DB-BD31-4B8C-83A1-F6EECF244321}">
                  <p14:modId xmlns:p14="http://schemas.microsoft.com/office/powerpoint/2010/main" val="2248480983"/>
                </p:ext>
              </p:extLst>
            </p:nvPr>
          </p:nvGraphicFramePr>
          <p:xfrm>
            <a:off x="4220" y="2173"/>
            <a:ext cx="745" cy="247"/>
          </p:xfrm>
          <a:graphic>
            <a:graphicData uri="http://schemas.openxmlformats.org/presentationml/2006/ole">
              <mc:AlternateContent xmlns:mc="http://schemas.openxmlformats.org/markup-compatibility/2006">
                <mc:Choice xmlns:v="urn:schemas-microsoft-com:vml" Requires="v">
                  <p:oleObj spid="_x0000_s4145" name="Equation" r:id="rId8" imgW="558720" imgH="203040" progId="Equation.DSMT4">
                    <p:embed/>
                  </p:oleObj>
                </mc:Choice>
                <mc:Fallback>
                  <p:oleObj name="Equation" r:id="rId8" imgW="558720" imgH="203040" progId="Equation.DSMT4">
                    <p:embed/>
                    <p:pic>
                      <p:nvPicPr>
                        <p:cNvPr id="0" name=""/>
                        <p:cNvPicPr>
                          <a:picLocks noChangeAspect="1" noChangeArrowheads="1"/>
                        </p:cNvPicPr>
                        <p:nvPr/>
                      </p:nvPicPr>
                      <p:blipFill>
                        <a:blip r:embed="rId9"/>
                        <a:srcRect/>
                        <a:stretch>
                          <a:fillRect/>
                        </a:stretch>
                      </p:blipFill>
                      <p:spPr bwMode="auto">
                        <a:xfrm>
                          <a:off x="4220" y="2173"/>
                          <a:ext cx="745" cy="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7" name="Group 6"/>
          <p:cNvGrpSpPr/>
          <p:nvPr/>
        </p:nvGrpSpPr>
        <p:grpSpPr>
          <a:xfrm>
            <a:off x="4187497" y="1836107"/>
            <a:ext cx="1890857" cy="1874838"/>
            <a:chOff x="4470611" y="2032709"/>
            <a:chExt cx="1890857" cy="1874838"/>
          </a:xfrm>
        </p:grpSpPr>
        <p:sp>
          <p:nvSpPr>
            <p:cNvPr id="18" name="Oval 19"/>
            <p:cNvSpPr>
              <a:spLocks noChangeArrowheads="1"/>
            </p:cNvSpPr>
            <p:nvPr/>
          </p:nvSpPr>
          <p:spPr bwMode="auto">
            <a:xfrm>
              <a:off x="4803192" y="2404269"/>
              <a:ext cx="1189038" cy="1189037"/>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9525">
              <a:solidFill>
                <a:srgbClr val="FF0066"/>
              </a:solidFill>
              <a:round/>
              <a:headEnd/>
              <a:tailEnd/>
            </a:ln>
            <a:effec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30" name="Oval 38"/>
            <p:cNvSpPr>
              <a:spLocks noChangeArrowheads="1"/>
            </p:cNvSpPr>
            <p:nvPr/>
          </p:nvSpPr>
          <p:spPr bwMode="auto">
            <a:xfrm>
              <a:off x="5353261" y="2964572"/>
              <a:ext cx="88900" cy="8890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grpSp>
          <p:nvGrpSpPr>
            <p:cNvPr id="4" name="Group 3"/>
            <p:cNvGrpSpPr/>
            <p:nvPr/>
          </p:nvGrpSpPr>
          <p:grpSpPr>
            <a:xfrm>
              <a:off x="4470611" y="2032709"/>
              <a:ext cx="1890857" cy="1874838"/>
              <a:chOff x="4584700" y="2488322"/>
              <a:chExt cx="1890857" cy="1874838"/>
            </a:xfrm>
          </p:grpSpPr>
          <p:sp>
            <p:nvSpPr>
              <p:cNvPr id="17" name="Rectangle 20"/>
              <p:cNvSpPr>
                <a:spLocks noChangeArrowheads="1"/>
              </p:cNvSpPr>
              <p:nvPr/>
            </p:nvSpPr>
            <p:spPr bwMode="auto">
              <a:xfrm>
                <a:off x="4918075" y="2853447"/>
                <a:ext cx="1201738" cy="1206500"/>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grpSp>
            <p:nvGrpSpPr>
              <p:cNvPr id="3" name="Group 2"/>
              <p:cNvGrpSpPr/>
              <p:nvPr/>
            </p:nvGrpSpPr>
            <p:grpSpPr>
              <a:xfrm>
                <a:off x="4584700" y="2488322"/>
                <a:ext cx="1890857" cy="1874838"/>
                <a:chOff x="4584700" y="2488322"/>
                <a:chExt cx="1890857" cy="1874838"/>
              </a:xfrm>
            </p:grpSpPr>
            <p:sp>
              <p:nvSpPr>
                <p:cNvPr id="19" name="Text Box 21"/>
                <p:cNvSpPr txBox="1">
                  <a:spLocks noChangeArrowheads="1"/>
                </p:cNvSpPr>
                <p:nvPr/>
              </p:nvSpPr>
              <p:spPr bwMode="auto">
                <a:xfrm>
                  <a:off x="5219700" y="2488322"/>
                  <a:ext cx="7040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dirty="0">
                      <a:solidFill>
                        <a:srgbClr val="FFFF00"/>
                      </a:solidFill>
                      <a:latin typeface="Times New Roman" panose="02020603050405020304" pitchFamily="18" charset="0"/>
                      <a:cs typeface="Times New Roman" panose="02020603050405020304" pitchFamily="18" charset="0"/>
                    </a:rPr>
                    <a:t>4 cm</a:t>
                  </a:r>
                </a:p>
              </p:txBody>
            </p:sp>
            <p:sp>
              <p:nvSpPr>
                <p:cNvPr id="20" name="Line 22"/>
                <p:cNvSpPr>
                  <a:spLocks noChangeShapeType="1"/>
                </p:cNvSpPr>
                <p:nvPr/>
              </p:nvSpPr>
              <p:spPr bwMode="auto">
                <a:xfrm flipH="1">
                  <a:off x="4902200" y="3451935"/>
                  <a:ext cx="1219200" cy="0"/>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22" name="Text Box 27"/>
                <p:cNvSpPr txBox="1">
                  <a:spLocks noChangeArrowheads="1"/>
                </p:cNvSpPr>
                <p:nvPr/>
              </p:nvSpPr>
              <p:spPr bwMode="auto">
                <a:xfrm>
                  <a:off x="5510352" y="3451935"/>
                  <a:ext cx="40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00CC"/>
                      </a:solidFill>
                      <a:latin typeface="Times New Roman" panose="02020603050405020304" pitchFamily="18" charset="0"/>
                      <a:cs typeface="Times New Roman" panose="02020603050405020304" pitchFamily="18" charset="0"/>
                    </a:rPr>
                    <a:t>O</a:t>
                  </a:r>
                </a:p>
              </p:txBody>
            </p:sp>
            <p:sp>
              <p:nvSpPr>
                <p:cNvPr id="23" name="Text Box 28"/>
                <p:cNvSpPr txBox="1">
                  <a:spLocks noChangeArrowheads="1"/>
                </p:cNvSpPr>
                <p:nvPr/>
              </p:nvSpPr>
              <p:spPr bwMode="auto">
                <a:xfrm>
                  <a:off x="4584700" y="3966285"/>
                  <a:ext cx="40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solidFill>
                        <a:srgbClr val="FFFF00"/>
                      </a:solidFill>
                      <a:latin typeface="Times New Roman" panose="02020603050405020304" pitchFamily="18" charset="0"/>
                      <a:cs typeface="Times New Roman" panose="02020603050405020304" pitchFamily="18" charset="0"/>
                    </a:rPr>
                    <a:t>D</a:t>
                  </a:r>
                </a:p>
              </p:txBody>
            </p:sp>
            <p:sp>
              <p:nvSpPr>
                <p:cNvPr id="24" name="Text Box 29"/>
                <p:cNvSpPr txBox="1">
                  <a:spLocks noChangeArrowheads="1"/>
                </p:cNvSpPr>
                <p:nvPr/>
              </p:nvSpPr>
              <p:spPr bwMode="auto">
                <a:xfrm>
                  <a:off x="6013450" y="3945647"/>
                  <a:ext cx="40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rPr>
                    <a:t>C</a:t>
                  </a:r>
                </a:p>
              </p:txBody>
            </p:sp>
            <p:sp>
              <p:nvSpPr>
                <p:cNvPr id="25" name="Text Box 30"/>
                <p:cNvSpPr txBox="1">
                  <a:spLocks noChangeArrowheads="1"/>
                </p:cNvSpPr>
                <p:nvPr/>
              </p:nvSpPr>
              <p:spPr bwMode="auto">
                <a:xfrm>
                  <a:off x="6069157" y="2655009"/>
                  <a:ext cx="40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rPr>
                    <a:t>B</a:t>
                  </a:r>
                </a:p>
              </p:txBody>
            </p:sp>
            <p:sp>
              <p:nvSpPr>
                <p:cNvPr id="26" name="Text Box 31"/>
                <p:cNvSpPr txBox="1">
                  <a:spLocks noChangeArrowheads="1"/>
                </p:cNvSpPr>
                <p:nvPr/>
              </p:nvSpPr>
              <p:spPr bwMode="auto">
                <a:xfrm>
                  <a:off x="4605338" y="2624847"/>
                  <a:ext cx="40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a:solidFill>
                        <a:srgbClr val="FFFF00"/>
                      </a:solidFill>
                      <a:latin typeface="Times New Roman" panose="02020603050405020304" pitchFamily="18" charset="0"/>
                      <a:cs typeface="Times New Roman" panose="02020603050405020304" pitchFamily="18" charset="0"/>
                    </a:rPr>
                    <a:t>A</a:t>
                  </a:r>
                </a:p>
              </p:txBody>
            </p:sp>
            <p:sp>
              <p:nvSpPr>
                <p:cNvPr id="31" name="Text Box 39"/>
                <p:cNvSpPr txBox="1">
                  <a:spLocks noChangeArrowheads="1"/>
                </p:cNvSpPr>
                <p:nvPr/>
              </p:nvSpPr>
              <p:spPr bwMode="auto">
                <a:xfrm>
                  <a:off x="5378589" y="3055060"/>
                  <a:ext cx="3349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00CC"/>
                      </a:solidFill>
                      <a:latin typeface="Times New Roman" panose="02020603050405020304" pitchFamily="18" charset="0"/>
                      <a:cs typeface="Times New Roman" panose="02020603050405020304" pitchFamily="18" charset="0"/>
                    </a:rPr>
                    <a:t>d</a:t>
                  </a:r>
                </a:p>
              </p:txBody>
            </p:sp>
          </p:grpSp>
        </p:grpSp>
      </p:grpSp>
      <p:sp>
        <p:nvSpPr>
          <p:cNvPr id="32" name="Text Box 40"/>
          <p:cNvSpPr txBox="1">
            <a:spLocks noChangeArrowheads="1"/>
          </p:cNvSpPr>
          <p:nvPr/>
        </p:nvSpPr>
        <p:spPr bwMode="auto">
          <a:xfrm>
            <a:off x="4457052" y="3825669"/>
            <a:ext cx="465931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dirty="0" err="1">
                <a:solidFill>
                  <a:schemeClr val="bg1"/>
                </a:solidFill>
                <a:latin typeface="Times New Roman" panose="02020603050405020304" pitchFamily="18" charset="0"/>
                <a:cs typeface="Times New Roman" panose="02020603050405020304" pitchFamily="18" charset="0"/>
              </a:rPr>
              <a:t>Mặt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khác</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tâm</a:t>
            </a:r>
            <a:r>
              <a:rPr lang="en-US" altLang="en-US" sz="2400" dirty="0">
                <a:solidFill>
                  <a:schemeClr val="bg1"/>
                </a:solidFill>
                <a:latin typeface="Times New Roman" panose="02020603050405020304" pitchFamily="18" charset="0"/>
                <a:cs typeface="Times New Roman" panose="02020603050405020304" pitchFamily="18" charset="0"/>
              </a:rPr>
              <a:t> O </a:t>
            </a:r>
            <a:r>
              <a:rPr lang="en-US" altLang="en-US" sz="2400" dirty="0" err="1">
                <a:solidFill>
                  <a:schemeClr val="bg1"/>
                </a:solidFill>
                <a:latin typeface="Times New Roman" panose="02020603050405020304" pitchFamily="18" charset="0"/>
                <a:cs typeface="Times New Roman" panose="02020603050405020304" pitchFamily="18" charset="0"/>
              </a:rPr>
              <a:t>nội</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tiếp</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trong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vuông</a:t>
            </a:r>
            <a:r>
              <a:rPr lang="en-US" altLang="en-US" sz="2400" dirty="0">
                <a:solidFill>
                  <a:schemeClr val="bg1"/>
                </a:solidFill>
                <a:latin typeface="Times New Roman" panose="02020603050405020304" pitchFamily="18" charset="0"/>
                <a:cs typeface="Times New Roman" panose="02020603050405020304" pitchFamily="18" charset="0"/>
              </a:rPr>
              <a:t> ABCD </a:t>
            </a:r>
          </a:p>
          <a:p>
            <a:pPr>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=&gt; d = AB = 4cm</a:t>
            </a:r>
          </a:p>
        </p:txBody>
      </p:sp>
      <p:grpSp>
        <p:nvGrpSpPr>
          <p:cNvPr id="33" name="Group 45"/>
          <p:cNvGrpSpPr>
            <a:grpSpLocks/>
          </p:cNvGrpSpPr>
          <p:nvPr/>
        </p:nvGrpSpPr>
        <p:grpSpPr bwMode="auto">
          <a:xfrm>
            <a:off x="4504158" y="5292692"/>
            <a:ext cx="3596547" cy="1031306"/>
            <a:chOff x="2880" y="3284"/>
            <a:chExt cx="2183" cy="447"/>
          </a:xfrm>
        </p:grpSpPr>
        <p:sp>
          <p:nvSpPr>
            <p:cNvPr id="34" name="Text Box 41"/>
            <p:cNvSpPr txBox="1">
              <a:spLocks noChangeArrowheads="1"/>
            </p:cNvSpPr>
            <p:nvPr/>
          </p:nvSpPr>
          <p:spPr bwMode="auto">
            <a:xfrm>
              <a:off x="2880" y="3410"/>
              <a:ext cx="1774"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solidFill>
                    <a:schemeClr val="bg1"/>
                  </a:solidFill>
                  <a:latin typeface="Times New Roman" panose="02020603050405020304" pitchFamily="18" charset="0"/>
                  <a:cs typeface="Times New Roman" panose="02020603050405020304" pitchFamily="18" charset="0"/>
                </a:rPr>
                <a:t>=&gt; </a:t>
              </a:r>
            </a:p>
          </p:txBody>
        </p:sp>
        <p:graphicFrame>
          <p:nvGraphicFramePr>
            <p:cNvPr id="35" name="Object 42"/>
            <p:cNvGraphicFramePr>
              <a:graphicFrameLocks noChangeAspect="1"/>
            </p:cNvGraphicFramePr>
            <p:nvPr>
              <p:extLst>
                <p:ext uri="{D42A27DB-BD31-4B8C-83A1-F6EECF244321}">
                  <p14:modId xmlns:p14="http://schemas.microsoft.com/office/powerpoint/2010/main" val="1714363489"/>
                </p:ext>
              </p:extLst>
            </p:nvPr>
          </p:nvGraphicFramePr>
          <p:xfrm>
            <a:off x="3111" y="3284"/>
            <a:ext cx="1952" cy="447"/>
          </p:xfrm>
          <a:graphic>
            <a:graphicData uri="http://schemas.openxmlformats.org/presentationml/2006/ole">
              <mc:AlternateContent xmlns:mc="http://schemas.openxmlformats.org/markup-compatibility/2006">
                <mc:Choice xmlns:v="urn:schemas-microsoft-com:vml" Requires="v">
                  <p:oleObj spid="_x0000_s4146" name="Equation" r:id="rId10" imgW="1790640" imgH="419040" progId="Equation.DSMT4">
                    <p:embed/>
                  </p:oleObj>
                </mc:Choice>
                <mc:Fallback>
                  <p:oleObj name="Equation" r:id="rId10" imgW="1790640" imgH="419040" progId="Equation.DSMT4">
                    <p:embed/>
                    <p:pic>
                      <p:nvPicPr>
                        <p:cNvPr id="0" name=""/>
                        <p:cNvPicPr>
                          <a:picLocks noChangeAspect="1" noChangeArrowheads="1"/>
                        </p:cNvPicPr>
                        <p:nvPr/>
                      </p:nvPicPr>
                      <p:blipFill>
                        <a:blip r:embed="rId11"/>
                        <a:srcRect/>
                        <a:stretch>
                          <a:fillRect/>
                        </a:stretch>
                      </p:blipFill>
                      <p:spPr bwMode="auto">
                        <a:xfrm>
                          <a:off x="3111" y="3284"/>
                          <a:ext cx="1952" cy="447"/>
                        </a:xfrm>
                        <a:prstGeom prst="rect">
                          <a:avLst/>
                        </a:prstGeom>
                        <a:noFill/>
                        <a:ln>
                          <a:noFill/>
                        </a:ln>
                        <a:effectLst/>
                      </p:spPr>
                    </p:pic>
                  </p:oleObj>
                </mc:Fallback>
              </mc:AlternateContent>
            </a:graphicData>
          </a:graphic>
        </p:graphicFrame>
      </p:grpSp>
      <p:grpSp>
        <p:nvGrpSpPr>
          <p:cNvPr id="36" name="Group 49"/>
          <p:cNvGrpSpPr>
            <a:grpSpLocks/>
          </p:cNvGrpSpPr>
          <p:nvPr/>
        </p:nvGrpSpPr>
        <p:grpSpPr bwMode="auto">
          <a:xfrm>
            <a:off x="455435" y="3246353"/>
            <a:ext cx="3362325" cy="925512"/>
            <a:chOff x="384" y="2417"/>
            <a:chExt cx="2118" cy="583"/>
          </a:xfrm>
        </p:grpSpPr>
        <p:sp>
          <p:nvSpPr>
            <p:cNvPr id="37" name="Text Box 46"/>
            <p:cNvSpPr txBox="1">
              <a:spLocks noChangeArrowheads="1"/>
            </p:cNvSpPr>
            <p:nvPr/>
          </p:nvSpPr>
          <p:spPr bwMode="auto">
            <a:xfrm>
              <a:off x="384" y="2578"/>
              <a:ext cx="197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solidFill>
                    <a:schemeClr val="bg1"/>
                  </a:solidFill>
                  <a:latin typeface="Times New Roman" panose="02020603050405020304" pitchFamily="18" charset="0"/>
                  <a:cs typeface="Times New Roman" panose="02020603050405020304" pitchFamily="18" charset="0"/>
                </a:rPr>
                <a:t>  Ta cũng có:</a:t>
              </a:r>
            </a:p>
          </p:txBody>
        </p:sp>
        <p:graphicFrame>
          <p:nvGraphicFramePr>
            <p:cNvPr id="38" name="Object 47"/>
            <p:cNvGraphicFramePr>
              <a:graphicFrameLocks noChangeAspect="1"/>
            </p:cNvGraphicFramePr>
            <p:nvPr>
              <p:extLst>
                <p:ext uri="{D42A27DB-BD31-4B8C-83A1-F6EECF244321}">
                  <p14:modId xmlns:p14="http://schemas.microsoft.com/office/powerpoint/2010/main" val="2282626593"/>
                </p:ext>
              </p:extLst>
            </p:nvPr>
          </p:nvGraphicFramePr>
          <p:xfrm>
            <a:off x="1624" y="2417"/>
            <a:ext cx="878" cy="583"/>
          </p:xfrm>
          <a:graphic>
            <a:graphicData uri="http://schemas.openxmlformats.org/presentationml/2006/ole">
              <mc:AlternateContent xmlns:mc="http://schemas.openxmlformats.org/markup-compatibility/2006">
                <mc:Choice xmlns:v="urn:schemas-microsoft-com:vml" Requires="v">
                  <p:oleObj spid="_x0000_s4147" name="Equation" r:id="rId12" imgW="596880" imgH="419040" progId="Equation.DSMT4">
                    <p:embed/>
                  </p:oleObj>
                </mc:Choice>
                <mc:Fallback>
                  <p:oleObj name="Equation" r:id="rId12" imgW="596880" imgH="419040" progId="Equation.DSMT4">
                    <p:embed/>
                    <p:pic>
                      <p:nvPicPr>
                        <p:cNvPr id="0" name=""/>
                        <p:cNvPicPr>
                          <a:picLocks noChangeAspect="1" noChangeArrowheads="1"/>
                        </p:cNvPicPr>
                        <p:nvPr/>
                      </p:nvPicPr>
                      <p:blipFill>
                        <a:blip r:embed="rId13"/>
                        <a:srcRect/>
                        <a:stretch>
                          <a:fillRect/>
                        </a:stretch>
                      </p:blipFill>
                      <p:spPr bwMode="auto">
                        <a:xfrm>
                          <a:off x="1624" y="2417"/>
                          <a:ext cx="878" cy="583"/>
                        </a:xfrm>
                        <a:prstGeom prst="rect">
                          <a:avLst/>
                        </a:prstGeom>
                        <a:solidFill>
                          <a:schemeClr val="bg1"/>
                        </a:solidFill>
                        <a:ln w="28575" cmpd="sng">
                          <a:solidFill>
                            <a:srgbClr val="FF0066"/>
                          </a:solidFill>
                          <a:miter lim="800000"/>
                          <a:headEnd/>
                          <a:tailEnd/>
                        </a:ln>
                        <a:effectLst/>
                      </p:spPr>
                    </p:pic>
                  </p:oleObj>
                </mc:Fallback>
              </mc:AlternateContent>
            </a:graphicData>
          </a:graphic>
        </p:graphicFrame>
      </p:grpSp>
      <p:pic>
        <p:nvPicPr>
          <p:cNvPr id="10242" name="Picture 2" descr="hình nền động dây ngang đẹp 1 (70)"/>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rot="5400000">
            <a:off x="1147972" y="3154365"/>
            <a:ext cx="6096001" cy="549276"/>
          </a:xfrm>
          <a:prstGeom prst="rect">
            <a:avLst/>
          </a:prstGeom>
          <a:noFill/>
          <a:extLst>
            <a:ext uri="{909E8E84-426E-40DD-AFC4-6F175D3DCCD1}">
              <a14:hiddenFill xmlns:a14="http://schemas.microsoft.com/office/drawing/2010/main">
                <a:solidFill>
                  <a:srgbClr val="FFFFFF"/>
                </a:solidFill>
              </a14:hiddenFill>
            </a:ext>
          </a:extLst>
        </p:spPr>
      </p:pic>
      <p:pic>
        <p:nvPicPr>
          <p:cNvPr id="10259" name="Picture 19" descr="hình nền động dây ngang đẹp 1 (135)"/>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28587" y="6238008"/>
            <a:ext cx="1897063" cy="77239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9" descr="hình nền động dây ngang đẹp 1 (135)"/>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1768477" y="6236277"/>
            <a:ext cx="1801809" cy="77239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9" descr="hình nền động dây ngang đẹp 1 (135)"/>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3509169" y="6236277"/>
            <a:ext cx="1931987" cy="77239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9" descr="hình nền động dây ngang đẹp 1 (135)"/>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5441156" y="6224154"/>
            <a:ext cx="1958402" cy="77239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9" descr="hình nền động dây ngang đẹp 1 (135)"/>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7474236" y="6154881"/>
            <a:ext cx="1665286" cy="772392"/>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1" descr="4 lưy ý quan trọng giúp bạn tự học tiếng Nhật giao tiếp cơ bản hiệu quả"/>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020807" y="121697"/>
            <a:ext cx="1043968" cy="901160"/>
          </a:xfrm>
          <a:prstGeom prst="ellipse">
            <a:avLst/>
          </a:prstGeom>
          <a:noFill/>
          <a:extLst>
            <a:ext uri="{909E8E84-426E-40DD-AFC4-6F175D3DCCD1}">
              <a14:hiddenFill xmlns:a14="http://schemas.microsoft.com/office/drawing/2010/main">
                <a:solidFill>
                  <a:srgbClr val="FFFFFF"/>
                </a:solidFill>
              </a14:hiddenFill>
            </a:ext>
          </a:extLst>
        </p:spPr>
      </p:pic>
      <p:sp>
        <p:nvSpPr>
          <p:cNvPr id="50" name="Cloud Callout 49"/>
          <p:cNvSpPr/>
          <p:nvPr/>
        </p:nvSpPr>
        <p:spPr>
          <a:xfrm>
            <a:off x="-18574" y="4078204"/>
            <a:ext cx="5001591" cy="1509116"/>
          </a:xfrm>
          <a:prstGeom prst="cloudCallout">
            <a:avLst>
              <a:gd name="adj1" fmla="val -18799"/>
              <a:gd name="adj2" fmla="val -136869"/>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0000CC"/>
                </a:solidFill>
                <a:latin typeface="Times New Roman" panose="02020603050405020304" pitchFamily="18" charset="0"/>
                <a:cs typeface="Times New Roman" panose="02020603050405020304" pitchFamily="18" charset="0"/>
              </a:rPr>
              <a:t>Nêu cách tính diện tích hình tròn theo </a:t>
            </a:r>
            <a:r>
              <a:rPr lang="en-US" sz="2400" b="1" dirty="0" err="1">
                <a:solidFill>
                  <a:srgbClr val="0000CC"/>
                </a:solidFill>
                <a:latin typeface="Times New Roman" panose="02020603050405020304" pitchFamily="18" charset="0"/>
                <a:cs typeface="Times New Roman" panose="02020603050405020304" pitchFamily="18" charset="0"/>
              </a:rPr>
              <a:t>đường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kính</a:t>
            </a:r>
            <a:r>
              <a:rPr lang="vi-VN" sz="2400" b="1" dirty="0">
                <a:solidFill>
                  <a:srgbClr val="0000CC"/>
                </a:solidFill>
                <a:latin typeface="Times New Roman" panose="02020603050405020304" pitchFamily="18" charset="0"/>
                <a:cs typeface="Times New Roman" panose="02020603050405020304" pitchFamily="18" charset="0"/>
              </a:rPr>
              <a:t>?</a:t>
            </a:r>
            <a:endParaRPr lang="en-US" sz="24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776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childTnLst>
                          </p:cTn>
                        </p:par>
                        <p:par>
                          <p:cTn id="20" fill="hold">
                            <p:stCondLst>
                              <p:cond delay="500"/>
                            </p:stCondLst>
                            <p:childTnLst>
                              <p:par>
                                <p:cTn id="21" presetID="3" presetClass="entr" presetSubtype="1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linds(horizontal)">
                                      <p:cBhvr>
                                        <p:cTn id="23" dur="500"/>
                                        <p:tgtEl>
                                          <p:spTgt spid="27"/>
                                        </p:tgtEl>
                                      </p:cBhvr>
                                    </p:animEffect>
                                  </p:childTnLst>
                                </p:cTn>
                              </p:par>
                            </p:childTnLst>
                          </p:cTn>
                        </p:par>
                        <p:par>
                          <p:cTn id="24" fill="hold">
                            <p:stCondLst>
                              <p:cond delay="1000"/>
                            </p:stCondLst>
                            <p:childTnLst>
                              <p:par>
                                <p:cTn id="25" presetID="3"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par>
                          <p:cTn id="32" fill="hold">
                            <p:stCondLst>
                              <p:cond delay="2000"/>
                            </p:stCondLst>
                            <p:childTnLst>
                              <p:par>
                                <p:cTn id="33" presetID="3" presetClass="entr" presetSubtype="1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linds(horizontal)">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2" nodeType="click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1000"/>
                                        <p:tgtEl>
                                          <p:spTgt spid="50"/>
                                        </p:tgtEl>
                                      </p:cBhvr>
                                    </p:animEffect>
                                    <p:anim calcmode="lin" valueType="num">
                                      <p:cBhvr>
                                        <p:cTn id="41" dur="1000" fill="hold"/>
                                        <p:tgtEl>
                                          <p:spTgt spid="50"/>
                                        </p:tgtEl>
                                        <p:attrNameLst>
                                          <p:attrName>ppt_x</p:attrName>
                                        </p:attrNameLst>
                                      </p:cBhvr>
                                      <p:tavLst>
                                        <p:tav tm="0">
                                          <p:val>
                                            <p:strVal val="#ppt_x"/>
                                          </p:val>
                                        </p:tav>
                                        <p:tav tm="100000">
                                          <p:val>
                                            <p:strVal val="#ppt_x"/>
                                          </p:val>
                                        </p:tav>
                                      </p:tavLst>
                                    </p:anim>
                                    <p:anim calcmode="lin" valueType="num">
                                      <p:cBhvr>
                                        <p:cTn id="42"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xit" presetSubtype="0" fill="hold" grpId="1" nodeType="clickEffect">
                                  <p:stCondLst>
                                    <p:cond delay="0"/>
                                  </p:stCondLst>
                                  <p:childTnLst>
                                    <p:animEffect transition="out" filter="fade">
                                      <p:cBhvr>
                                        <p:cTn id="46" dur="1000"/>
                                        <p:tgtEl>
                                          <p:spTgt spid="50"/>
                                        </p:tgtEl>
                                      </p:cBhvr>
                                    </p:animEffect>
                                    <p:anim calcmode="lin" valueType="num">
                                      <p:cBhvr>
                                        <p:cTn id="47" dur="1000"/>
                                        <p:tgtEl>
                                          <p:spTgt spid="50"/>
                                        </p:tgtEl>
                                        <p:attrNameLst>
                                          <p:attrName>ppt_x</p:attrName>
                                        </p:attrNameLst>
                                      </p:cBhvr>
                                      <p:tavLst>
                                        <p:tav tm="0">
                                          <p:val>
                                            <p:strVal val="ppt_x"/>
                                          </p:val>
                                        </p:tav>
                                        <p:tav tm="100000">
                                          <p:val>
                                            <p:strVal val="ppt_x"/>
                                          </p:val>
                                        </p:tav>
                                      </p:tavLst>
                                    </p:anim>
                                    <p:anim calcmode="lin" valueType="num">
                                      <p:cBhvr>
                                        <p:cTn id="48" dur="1000"/>
                                        <p:tgtEl>
                                          <p:spTgt spid="50"/>
                                        </p:tgtEl>
                                        <p:attrNameLst>
                                          <p:attrName>ppt_y</p:attrName>
                                        </p:attrNameLst>
                                      </p:cBhvr>
                                      <p:tavLst>
                                        <p:tav tm="0">
                                          <p:val>
                                            <p:strVal val="ppt_y"/>
                                          </p:val>
                                        </p:tav>
                                        <p:tav tm="100000">
                                          <p:val>
                                            <p:strVal val="ppt_y+.1"/>
                                          </p:val>
                                        </p:tav>
                                      </p:tavLst>
                                    </p:anim>
                                    <p:set>
                                      <p:cBhvr>
                                        <p:cTn id="49" dur="1" fill="hold">
                                          <p:stCondLst>
                                            <p:cond delay="999"/>
                                          </p:stCondLst>
                                        </p:cTn>
                                        <p:tgtEl>
                                          <p:spTgt spid="5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blinds(horizontal)">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p:bldP spid="32" grpId="0"/>
      <p:bldP spid="50" grpId="1" animBg="1"/>
      <p:bldP spid="50"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3381" t="6017" r="3935" b="4804"/>
          <a:stretch/>
        </p:blipFill>
        <p:spPr bwMode="auto">
          <a:xfrm>
            <a:off x="44347" y="1"/>
            <a:ext cx="9144001"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Object 15"/>
          <p:cNvGraphicFramePr>
            <a:graphicFrameLocks noChangeAspect="1"/>
          </p:cNvGraphicFramePr>
          <p:nvPr>
            <p:extLst>
              <p:ext uri="{D42A27DB-BD31-4B8C-83A1-F6EECF244321}">
                <p14:modId xmlns:p14="http://schemas.microsoft.com/office/powerpoint/2010/main" val="530757051"/>
              </p:ext>
            </p:extLst>
          </p:nvPr>
        </p:nvGraphicFramePr>
        <p:xfrm>
          <a:off x="2286000" y="2091698"/>
          <a:ext cx="1382604" cy="514891"/>
        </p:xfrm>
        <a:graphic>
          <a:graphicData uri="http://schemas.openxmlformats.org/presentationml/2006/ole">
            <mc:AlternateContent xmlns:mc="http://schemas.openxmlformats.org/markup-compatibility/2006">
              <mc:Choice xmlns:v="urn:schemas-microsoft-com:vml" Requires="v">
                <p:oleObj spid="_x0000_s5185" name="Equation" r:id="rId4" imgW="545760" imgH="203040" progId="Equation.DSMT4">
                  <p:embed/>
                </p:oleObj>
              </mc:Choice>
              <mc:Fallback>
                <p:oleObj name="Equation" r:id="rId4" imgW="545760" imgH="203040" progId="Equation.DSMT4">
                  <p:embed/>
                  <p:pic>
                    <p:nvPicPr>
                      <p:cNvPr id="0" name=""/>
                      <p:cNvPicPr>
                        <a:picLocks noChangeAspect="1" noChangeArrowheads="1"/>
                      </p:cNvPicPr>
                      <p:nvPr/>
                    </p:nvPicPr>
                    <p:blipFill>
                      <a:blip r:embed="rId5"/>
                      <a:srcRect/>
                      <a:stretch>
                        <a:fillRect/>
                      </a:stretch>
                    </p:blipFill>
                    <p:spPr bwMode="auto">
                      <a:xfrm>
                        <a:off x="2286000" y="2091698"/>
                        <a:ext cx="1382604" cy="514891"/>
                      </a:xfrm>
                      <a:prstGeom prst="rect">
                        <a:avLst/>
                      </a:prstGeom>
                      <a:solidFill>
                        <a:schemeClr val="bg1"/>
                      </a:solidFill>
                      <a:ln w="38100" cmpd="sng">
                        <a:solidFill>
                          <a:srgbClr val="FFFF00"/>
                        </a:solidFill>
                        <a:miter lim="800000"/>
                        <a:headEnd/>
                        <a:tailEnd/>
                      </a:ln>
                      <a:effectLst/>
                    </p:spPr>
                  </p:pic>
                </p:oleObj>
              </mc:Fallback>
            </mc:AlternateContent>
          </a:graphicData>
        </a:graphic>
      </p:graphicFrame>
      <p:sp>
        <p:nvSpPr>
          <p:cNvPr id="8" name="Text Box 6"/>
          <p:cNvSpPr txBox="1">
            <a:spLocks noChangeArrowheads="1"/>
          </p:cNvSpPr>
          <p:nvPr/>
        </p:nvSpPr>
        <p:spPr bwMode="auto">
          <a:xfrm>
            <a:off x="311150" y="603960"/>
            <a:ext cx="409257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500" b="1" dirty="0">
                <a:solidFill>
                  <a:schemeClr val="bg1"/>
                </a:solidFill>
                <a:latin typeface="Times New Roman" panose="02020603050405020304" pitchFamily="18" charset="0"/>
                <a:cs typeface="Times New Roman" panose="02020603050405020304" pitchFamily="18" charset="0"/>
              </a:rPr>
              <a:t>1. </a:t>
            </a:r>
            <a:r>
              <a:rPr lang="en-US" altLang="en-US" sz="2500" b="1" dirty="0" err="1">
                <a:solidFill>
                  <a:schemeClr val="bg1"/>
                </a:solidFill>
                <a:latin typeface="Times New Roman" panose="02020603050405020304" pitchFamily="18" charset="0"/>
                <a:cs typeface="Times New Roman" panose="02020603050405020304" pitchFamily="18" charset="0"/>
              </a:rPr>
              <a:t>Công</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thức</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tính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diện</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tích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hình</a:t>
            </a:r>
            <a:r>
              <a:rPr lang="en-US" altLang="en-US" sz="2500" b="1" dirty="0">
                <a:solidFill>
                  <a:schemeClr val="bg1"/>
                </a:solidFill>
                <a:latin typeface="Times New Roman" panose="02020603050405020304" pitchFamily="18" charset="0"/>
                <a:cs typeface="Times New Roman" panose="02020603050405020304" pitchFamily="18" charset="0"/>
              </a:rPr>
              <a:t> </a:t>
            </a:r>
            <a:r>
              <a:rPr lang="en-US" altLang="en-US" sz="2500" b="1" dirty="0" err="1">
                <a:solidFill>
                  <a:schemeClr val="bg1"/>
                </a:solidFill>
                <a:latin typeface="Times New Roman" panose="02020603050405020304" pitchFamily="18" charset="0"/>
                <a:cs typeface="Times New Roman" panose="02020603050405020304" pitchFamily="18" charset="0"/>
              </a:rPr>
              <a:t>tròn</a:t>
            </a:r>
            <a:r>
              <a:rPr lang="en-US" altLang="en-US" sz="2500" b="1" dirty="0">
                <a:solidFill>
                  <a:schemeClr val="bg1"/>
                </a:solidFill>
                <a:latin typeface="Times New Roman" panose="02020603050405020304" pitchFamily="18" charset="0"/>
                <a:cs typeface="Times New Roman" panose="02020603050405020304" pitchFamily="18" charset="0"/>
              </a:rPr>
              <a:t>.</a:t>
            </a:r>
            <a:r>
              <a:rPr lang="en-US" altLang="en-US" b="1" dirty="0">
                <a:solidFill>
                  <a:schemeClr val="bg1"/>
                </a:solidFill>
                <a:latin typeface="Times New Roman" panose="02020603050405020304" pitchFamily="18" charset="0"/>
                <a:cs typeface="Times New Roman" panose="02020603050405020304" pitchFamily="18" charset="0"/>
              </a:rPr>
              <a:t> </a:t>
            </a:r>
          </a:p>
        </p:txBody>
      </p:sp>
      <p:grpSp>
        <p:nvGrpSpPr>
          <p:cNvPr id="9" name="Group 14"/>
          <p:cNvGrpSpPr>
            <a:grpSpLocks/>
          </p:cNvGrpSpPr>
          <p:nvPr/>
        </p:nvGrpSpPr>
        <p:grpSpPr bwMode="auto">
          <a:xfrm>
            <a:off x="383383" y="1685047"/>
            <a:ext cx="1697038" cy="1682750"/>
            <a:chOff x="412" y="1493"/>
            <a:chExt cx="1069" cy="1060"/>
          </a:xfr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grpSpPr>
        <p:grpSp>
          <p:nvGrpSpPr>
            <p:cNvPr id="10" name="Group 12"/>
            <p:cNvGrpSpPr>
              <a:grpSpLocks/>
            </p:cNvGrpSpPr>
            <p:nvPr/>
          </p:nvGrpSpPr>
          <p:grpSpPr bwMode="auto">
            <a:xfrm>
              <a:off x="412" y="1493"/>
              <a:ext cx="1069" cy="1060"/>
              <a:chOff x="412" y="1664"/>
              <a:chExt cx="1069" cy="1060"/>
            </a:xfrm>
            <a:grpFill/>
          </p:grpSpPr>
          <p:sp>
            <p:nvSpPr>
              <p:cNvPr id="13" name="Oval 7"/>
              <p:cNvSpPr>
                <a:spLocks noChangeArrowheads="1"/>
              </p:cNvSpPr>
              <p:nvPr/>
            </p:nvSpPr>
            <p:spPr bwMode="auto">
              <a:xfrm>
                <a:off x="421" y="1664"/>
                <a:ext cx="1060" cy="1060"/>
              </a:xfrm>
              <a:prstGeom prst="ellipse">
                <a:avLst/>
              </a:prstGeom>
              <a:grp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latin typeface="Times New Roman" panose="02020603050405020304" pitchFamily="18" charset="0"/>
                  <a:cs typeface="Times New Roman" panose="02020603050405020304" pitchFamily="18" charset="0"/>
                </a:endParaRPr>
              </a:p>
            </p:txBody>
          </p:sp>
          <p:sp>
            <p:nvSpPr>
              <p:cNvPr id="14" name="Oval 8"/>
              <p:cNvSpPr>
                <a:spLocks noChangeArrowheads="1"/>
              </p:cNvSpPr>
              <p:nvPr/>
            </p:nvSpPr>
            <p:spPr bwMode="auto">
              <a:xfrm>
                <a:off x="932" y="2176"/>
                <a:ext cx="28" cy="28"/>
              </a:xfrm>
              <a:prstGeom prst="ellipse">
                <a:avLst/>
              </a:prstGeom>
              <a:grp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5" name="Line 9"/>
              <p:cNvSpPr>
                <a:spLocks noChangeShapeType="1"/>
              </p:cNvSpPr>
              <p:nvPr/>
            </p:nvSpPr>
            <p:spPr bwMode="auto">
              <a:xfrm>
                <a:off x="412" y="2186"/>
                <a:ext cx="521" cy="0"/>
              </a:xfrm>
              <a:prstGeom prst="line">
                <a:avLst/>
              </a:prstGeom>
              <a:grpFill/>
              <a:ln w="9525">
                <a:solidFill>
                  <a:srgbClr val="FF0066"/>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grpSp>
        <p:sp>
          <p:nvSpPr>
            <p:cNvPr id="11" name="Text Box 10"/>
            <p:cNvSpPr txBox="1">
              <a:spLocks noChangeArrowheads="1"/>
            </p:cNvSpPr>
            <p:nvPr/>
          </p:nvSpPr>
          <p:spPr bwMode="auto">
            <a:xfrm>
              <a:off x="791" y="2049"/>
              <a:ext cx="338" cy="25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00CC"/>
                  </a:solidFill>
                  <a:latin typeface="Times New Roman" panose="02020603050405020304" pitchFamily="18" charset="0"/>
                  <a:cs typeface="Times New Roman" panose="02020603050405020304" pitchFamily="18" charset="0"/>
                </a:rPr>
                <a:t>O</a:t>
              </a:r>
            </a:p>
          </p:txBody>
        </p:sp>
        <p:sp>
          <p:nvSpPr>
            <p:cNvPr id="12" name="Text Box 11"/>
            <p:cNvSpPr txBox="1">
              <a:spLocks noChangeArrowheads="1"/>
            </p:cNvSpPr>
            <p:nvPr/>
          </p:nvSpPr>
          <p:spPr bwMode="auto">
            <a:xfrm>
              <a:off x="474" y="1769"/>
              <a:ext cx="348"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0000CC"/>
                  </a:solidFill>
                  <a:latin typeface="Times New Roman" panose="02020603050405020304" pitchFamily="18" charset="0"/>
                  <a:cs typeface="Times New Roman" panose="02020603050405020304" pitchFamily="18" charset="0"/>
                </a:rPr>
                <a:t>R</a:t>
              </a:r>
            </a:p>
          </p:txBody>
        </p:sp>
      </p:grpSp>
      <p:grpSp>
        <p:nvGrpSpPr>
          <p:cNvPr id="36" name="Group 49"/>
          <p:cNvGrpSpPr>
            <a:grpSpLocks/>
          </p:cNvGrpSpPr>
          <p:nvPr/>
        </p:nvGrpSpPr>
        <p:grpSpPr bwMode="auto">
          <a:xfrm>
            <a:off x="311150" y="3211415"/>
            <a:ext cx="3362325" cy="925512"/>
            <a:chOff x="384" y="2417"/>
            <a:chExt cx="2118" cy="583"/>
          </a:xfrm>
        </p:grpSpPr>
        <p:sp>
          <p:nvSpPr>
            <p:cNvPr id="37" name="Text Box 46"/>
            <p:cNvSpPr txBox="1">
              <a:spLocks noChangeArrowheads="1"/>
            </p:cNvSpPr>
            <p:nvPr/>
          </p:nvSpPr>
          <p:spPr bwMode="auto">
            <a:xfrm>
              <a:off x="384" y="2578"/>
              <a:ext cx="197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chemeClr val="bg1"/>
                  </a:solidFill>
                  <a:latin typeface="Times New Roman" panose="02020603050405020304" pitchFamily="18" charset="0"/>
                  <a:cs typeface="Times New Roman" panose="02020603050405020304" pitchFamily="18" charset="0"/>
                </a:rPr>
                <a:t>  Ta </a:t>
              </a:r>
              <a:r>
                <a:rPr lang="en-US" altLang="en-US" sz="2400" b="1" dirty="0" err="1">
                  <a:solidFill>
                    <a:schemeClr val="bg1"/>
                  </a:solidFill>
                  <a:latin typeface="Times New Roman" panose="02020603050405020304" pitchFamily="18" charset="0"/>
                  <a:cs typeface="Times New Roman" panose="02020603050405020304" pitchFamily="18" charset="0"/>
                </a:rPr>
                <a:t>cũng</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có</a:t>
              </a:r>
              <a:r>
                <a:rPr lang="en-US" altLang="en-US" sz="2400" b="1" dirty="0">
                  <a:solidFill>
                    <a:schemeClr val="bg1"/>
                  </a:solidFill>
                  <a:latin typeface="Times New Roman" panose="02020603050405020304" pitchFamily="18" charset="0"/>
                  <a:cs typeface="Times New Roman" panose="02020603050405020304" pitchFamily="18" charset="0"/>
                </a:rPr>
                <a:t>:</a:t>
              </a:r>
            </a:p>
          </p:txBody>
        </p:sp>
        <p:graphicFrame>
          <p:nvGraphicFramePr>
            <p:cNvPr id="38" name="Object 47"/>
            <p:cNvGraphicFramePr>
              <a:graphicFrameLocks noChangeAspect="1"/>
            </p:cNvGraphicFramePr>
            <p:nvPr>
              <p:extLst>
                <p:ext uri="{D42A27DB-BD31-4B8C-83A1-F6EECF244321}">
                  <p14:modId xmlns:p14="http://schemas.microsoft.com/office/powerpoint/2010/main" val="193098737"/>
                </p:ext>
              </p:extLst>
            </p:nvPr>
          </p:nvGraphicFramePr>
          <p:xfrm>
            <a:off x="1624" y="2417"/>
            <a:ext cx="878" cy="583"/>
          </p:xfrm>
          <a:graphic>
            <a:graphicData uri="http://schemas.openxmlformats.org/presentationml/2006/ole">
              <mc:AlternateContent xmlns:mc="http://schemas.openxmlformats.org/markup-compatibility/2006">
                <mc:Choice xmlns:v="urn:schemas-microsoft-com:vml" Requires="v">
                  <p:oleObj spid="_x0000_s5186" name="Equation" r:id="rId6" imgW="596880" imgH="419040" progId="Equation.DSMT4">
                    <p:embed/>
                  </p:oleObj>
                </mc:Choice>
                <mc:Fallback>
                  <p:oleObj name="Equation" r:id="rId6" imgW="596880" imgH="419040" progId="Equation.DSMT4">
                    <p:embed/>
                    <p:pic>
                      <p:nvPicPr>
                        <p:cNvPr id="0" name=""/>
                        <p:cNvPicPr>
                          <a:picLocks noChangeAspect="1" noChangeArrowheads="1"/>
                        </p:cNvPicPr>
                        <p:nvPr/>
                      </p:nvPicPr>
                      <p:blipFill>
                        <a:blip r:embed="rId7"/>
                        <a:srcRect/>
                        <a:stretch>
                          <a:fillRect/>
                        </a:stretch>
                      </p:blipFill>
                      <p:spPr bwMode="auto">
                        <a:xfrm>
                          <a:off x="1624" y="2417"/>
                          <a:ext cx="878" cy="583"/>
                        </a:xfrm>
                        <a:prstGeom prst="rect">
                          <a:avLst/>
                        </a:prstGeom>
                        <a:solidFill>
                          <a:schemeClr val="bg1"/>
                        </a:solidFill>
                        <a:ln w="28575" cmpd="sng">
                          <a:solidFill>
                            <a:srgbClr val="FF0066"/>
                          </a:solidFill>
                          <a:miter lim="800000"/>
                          <a:headEnd/>
                          <a:tailEnd/>
                        </a:ln>
                        <a:effectLst/>
                      </p:spPr>
                    </p:pic>
                  </p:oleObj>
                </mc:Fallback>
              </mc:AlternateContent>
            </a:graphicData>
          </a:graphic>
        </p:graphicFrame>
      </p:grpSp>
      <p:pic>
        <p:nvPicPr>
          <p:cNvPr id="10242" name="Picture 2" descr="hình nền động dây ngang đẹp 1 (70)"/>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1156134" y="3034868"/>
            <a:ext cx="5857009" cy="549276"/>
          </a:xfrm>
          <a:prstGeom prst="rect">
            <a:avLst/>
          </a:prstGeom>
          <a:noFill/>
          <a:extLst>
            <a:ext uri="{909E8E84-426E-40DD-AFC4-6F175D3DCCD1}">
              <a14:hiddenFill xmlns:a14="http://schemas.microsoft.com/office/drawing/2010/main">
                <a:solidFill>
                  <a:srgbClr val="FFFFFF"/>
                </a:solidFill>
              </a14:hiddenFill>
            </a:ext>
          </a:extLst>
        </p:spPr>
      </p:pic>
      <p:pic>
        <p:nvPicPr>
          <p:cNvPr id="10259" name="Picture 19" descr="hình nền động dây ngang đẹp 1 (13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28587" y="6238008"/>
            <a:ext cx="1897063" cy="77239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9" descr="hình nền động dây ngang đẹp 1 (13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768477" y="6236277"/>
            <a:ext cx="1801809" cy="77239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19" descr="hình nền động dây ngang đẹp 1 (13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509169" y="6236277"/>
            <a:ext cx="1931987" cy="77239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9" descr="hình nền động dây ngang đẹp 1 (13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5441156" y="6224154"/>
            <a:ext cx="1958402" cy="77239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9" descr="hình nền động dây ngang đẹp 1 (13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7420771" y="6154881"/>
            <a:ext cx="1665286" cy="77239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4592131" y="546809"/>
            <a:ext cx="4087164" cy="2276476"/>
            <a:chOff x="4592131" y="962024"/>
            <a:chExt cx="4087164" cy="2276476"/>
          </a:xfrm>
        </p:grpSpPr>
        <p:grpSp>
          <p:nvGrpSpPr>
            <p:cNvPr id="43" name="Group 77"/>
            <p:cNvGrpSpPr>
              <a:grpSpLocks/>
            </p:cNvGrpSpPr>
            <p:nvPr/>
          </p:nvGrpSpPr>
          <p:grpSpPr bwMode="auto">
            <a:xfrm>
              <a:off x="6053570" y="1000125"/>
              <a:ext cx="2625725" cy="1025525"/>
              <a:chOff x="4389" y="2441"/>
              <a:chExt cx="1371" cy="646"/>
            </a:xfrm>
          </p:grpSpPr>
          <p:sp>
            <p:nvSpPr>
              <p:cNvPr id="44" name="Text Box 65"/>
              <p:cNvSpPr txBox="1">
                <a:spLocks noChangeArrowheads="1"/>
              </p:cNvSpPr>
              <p:nvPr/>
            </p:nvSpPr>
            <p:spPr bwMode="auto">
              <a:xfrm>
                <a:off x="4389" y="2441"/>
                <a:ext cx="1371" cy="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rPr>
                  <a:t>Ta </a:t>
                </a:r>
                <a:r>
                  <a:rPr lang="en-US" altLang="en-US" sz="2000" b="1" dirty="0" err="1">
                    <a:solidFill>
                      <a:srgbClr val="FFFF00"/>
                    </a:solidFill>
                    <a:latin typeface="Times New Roman" panose="02020603050405020304" pitchFamily="18" charset="0"/>
                    <a:cs typeface="Times New Roman" panose="02020603050405020304" pitchFamily="18" charset="0"/>
                  </a:rPr>
                  <a:t>lại</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có</a:t>
                </a:r>
                <a:r>
                  <a:rPr lang="en-US" altLang="en-US" sz="2000" b="1" dirty="0">
                    <a:solidFill>
                      <a:srgbClr val="FFFF00"/>
                    </a:solidFill>
                    <a:latin typeface="Times New Roman" panose="02020603050405020304" pitchFamily="18" charset="0"/>
                    <a:cs typeface="Times New Roman" panose="02020603050405020304" pitchFamily="18" charset="0"/>
                  </a:rPr>
                  <a:t>: C = 2</a:t>
                </a:r>
                <a:r>
                  <a:rPr lang="en-US" altLang="en-US" sz="2000" b="1" dirty="0">
                    <a:solidFill>
                      <a:srgbClr val="FFFF00"/>
                    </a:solidFill>
                    <a:latin typeface="Times New Roman" panose="02020603050405020304" pitchFamily="18" charset="0"/>
                    <a:cs typeface="Times New Roman" panose="02020603050405020304" pitchFamily="18" charset="0"/>
                    <a:sym typeface="Euclid Symbol" pitchFamily="18" charset="2"/>
                  </a:rPr>
                  <a:t>R </a:t>
                </a:r>
              </a:p>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sym typeface="Euclid Symbol" pitchFamily="18" charset="2"/>
                  </a:rPr>
                  <a:t>=&gt; R = </a:t>
                </a:r>
              </a:p>
            </p:txBody>
          </p:sp>
          <p:graphicFrame>
            <p:nvGraphicFramePr>
              <p:cNvPr id="45" name="Object 66"/>
              <p:cNvGraphicFramePr>
                <a:graphicFrameLocks noChangeAspect="1"/>
              </p:cNvGraphicFramePr>
              <p:nvPr>
                <p:extLst>
                  <p:ext uri="{D42A27DB-BD31-4B8C-83A1-F6EECF244321}">
                    <p14:modId xmlns:p14="http://schemas.microsoft.com/office/powerpoint/2010/main" val="561917100"/>
                  </p:ext>
                </p:extLst>
              </p:nvPr>
            </p:nvGraphicFramePr>
            <p:xfrm>
              <a:off x="4988" y="2592"/>
              <a:ext cx="363" cy="495"/>
            </p:xfrm>
            <a:graphic>
              <a:graphicData uri="http://schemas.openxmlformats.org/presentationml/2006/ole">
                <mc:AlternateContent xmlns:mc="http://schemas.openxmlformats.org/markup-compatibility/2006">
                  <mc:Choice xmlns:v="urn:schemas-microsoft-com:vml" Requires="v">
                    <p:oleObj spid="_x0000_s5187" name="Equation" r:id="rId10" imgW="241200" imgH="393480" progId="Equation.DSMT4">
                      <p:embed/>
                    </p:oleObj>
                  </mc:Choice>
                  <mc:Fallback>
                    <p:oleObj name="Equation" r:id="rId10" imgW="241200" imgH="393480" progId="Equation.DSMT4">
                      <p:embed/>
                      <p:pic>
                        <p:nvPicPr>
                          <p:cNvPr id="0" name=""/>
                          <p:cNvPicPr>
                            <a:picLocks noChangeAspect="1" noChangeArrowheads="1"/>
                          </p:cNvPicPr>
                          <p:nvPr/>
                        </p:nvPicPr>
                        <p:blipFill>
                          <a:blip r:embed="rId11"/>
                          <a:srcRect/>
                          <a:stretch>
                            <a:fillRect/>
                          </a:stretch>
                        </p:blipFill>
                        <p:spPr bwMode="auto">
                          <a:xfrm>
                            <a:off x="4988" y="2592"/>
                            <a:ext cx="363" cy="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0" name="Group 78"/>
            <p:cNvGrpSpPr>
              <a:grpSpLocks/>
            </p:cNvGrpSpPr>
            <p:nvPr/>
          </p:nvGrpSpPr>
          <p:grpSpPr bwMode="auto">
            <a:xfrm>
              <a:off x="4601006" y="1957388"/>
              <a:ext cx="2105024" cy="457200"/>
              <a:chOff x="4315" y="3089"/>
              <a:chExt cx="1326" cy="288"/>
            </a:xfrm>
          </p:grpSpPr>
          <p:sp>
            <p:nvSpPr>
              <p:cNvPr id="51" name="Text Box 69"/>
              <p:cNvSpPr txBox="1">
                <a:spLocks noChangeArrowheads="1"/>
              </p:cNvSpPr>
              <p:nvPr/>
            </p:nvSpPr>
            <p:spPr bwMode="auto">
              <a:xfrm>
                <a:off x="4315" y="3127"/>
                <a:ext cx="10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err="1">
                    <a:solidFill>
                      <a:srgbClr val="FFFF00"/>
                    </a:solidFill>
                    <a:latin typeface="Times New Roman" panose="02020603050405020304" pitchFamily="18" charset="0"/>
                    <a:cs typeface="Times New Roman" panose="02020603050405020304" pitchFamily="18" charset="0"/>
                  </a:rPr>
                  <a:t>Nên</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từ</a:t>
                </a:r>
                <a:endParaRPr lang="en-US" altLang="en-US" sz="2000" b="1" dirty="0">
                  <a:solidFill>
                    <a:srgbClr val="FFFF00"/>
                  </a:solidFill>
                  <a:latin typeface="Times New Roman" panose="02020603050405020304" pitchFamily="18" charset="0"/>
                  <a:cs typeface="Times New Roman" panose="02020603050405020304" pitchFamily="18" charset="0"/>
                </a:endParaRPr>
              </a:p>
            </p:txBody>
          </p:sp>
          <p:graphicFrame>
            <p:nvGraphicFramePr>
              <p:cNvPr id="52" name="Object 72"/>
              <p:cNvGraphicFramePr>
                <a:graphicFrameLocks noChangeAspect="1"/>
              </p:cNvGraphicFramePr>
              <p:nvPr>
                <p:extLst>
                  <p:ext uri="{D42A27DB-BD31-4B8C-83A1-F6EECF244321}">
                    <p14:modId xmlns:p14="http://schemas.microsoft.com/office/powerpoint/2010/main" val="3744988780"/>
                  </p:ext>
                </p:extLst>
              </p:nvPr>
            </p:nvGraphicFramePr>
            <p:xfrm>
              <a:off x="4851" y="3089"/>
              <a:ext cx="790" cy="267"/>
            </p:xfrm>
            <a:graphic>
              <a:graphicData uri="http://schemas.openxmlformats.org/presentationml/2006/ole">
                <mc:AlternateContent xmlns:mc="http://schemas.openxmlformats.org/markup-compatibility/2006">
                  <mc:Choice xmlns:v="urn:schemas-microsoft-com:vml" Requires="v">
                    <p:oleObj spid="_x0000_s5188" name="Equation" r:id="rId12" imgW="558720" imgH="203040" progId="Equation.DSMT4">
                      <p:embed/>
                    </p:oleObj>
                  </mc:Choice>
                  <mc:Fallback>
                    <p:oleObj name="Equation" r:id="rId12" imgW="558720" imgH="203040" progId="Equation.DSMT4">
                      <p:embed/>
                      <p:pic>
                        <p:nvPicPr>
                          <p:cNvPr id="0" name=""/>
                          <p:cNvPicPr>
                            <a:picLocks noChangeAspect="1" noChangeArrowheads="1"/>
                          </p:cNvPicPr>
                          <p:nvPr/>
                        </p:nvPicPr>
                        <p:blipFill>
                          <a:blip r:embed="rId13"/>
                          <a:srcRect/>
                          <a:stretch>
                            <a:fillRect/>
                          </a:stretch>
                        </p:blipFill>
                        <p:spPr bwMode="auto">
                          <a:xfrm>
                            <a:off x="4851" y="3089"/>
                            <a:ext cx="790"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3" name="Text Box 106"/>
            <p:cNvSpPr txBox="1">
              <a:spLocks noChangeArrowheads="1"/>
            </p:cNvSpPr>
            <p:nvPr/>
          </p:nvSpPr>
          <p:spPr bwMode="auto">
            <a:xfrm>
              <a:off x="4592131" y="962024"/>
              <a:ext cx="1466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err="1">
                  <a:solidFill>
                    <a:srgbClr val="FFFF00"/>
                  </a:solidFill>
                  <a:latin typeface="Times New Roman" panose="02020603050405020304" pitchFamily="18" charset="0"/>
                  <a:cs typeface="Times New Roman" panose="02020603050405020304" pitchFamily="18" charset="0"/>
                </a:rPr>
                <a:t>Mặt</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khác</a:t>
              </a:r>
              <a:r>
                <a:rPr lang="en-US" altLang="en-US" sz="2000" b="1" dirty="0">
                  <a:solidFill>
                    <a:srgbClr val="FFFF00"/>
                  </a:solidFill>
                  <a:latin typeface="Times New Roman" panose="02020603050405020304" pitchFamily="18" charset="0"/>
                  <a:cs typeface="Times New Roman" panose="02020603050405020304" pitchFamily="18" charset="0"/>
                </a:rPr>
                <a:t>: </a:t>
              </a:r>
            </a:p>
          </p:txBody>
        </p:sp>
        <p:graphicFrame>
          <p:nvGraphicFramePr>
            <p:cNvPr id="54" name="Object 109"/>
            <p:cNvGraphicFramePr>
              <a:graphicFrameLocks noChangeAspect="1"/>
            </p:cNvGraphicFramePr>
            <p:nvPr>
              <p:extLst>
                <p:ext uri="{D42A27DB-BD31-4B8C-83A1-F6EECF244321}">
                  <p14:modId xmlns:p14="http://schemas.microsoft.com/office/powerpoint/2010/main" val="2969298578"/>
                </p:ext>
              </p:extLst>
            </p:nvPr>
          </p:nvGraphicFramePr>
          <p:xfrm>
            <a:off x="4746625" y="2363788"/>
            <a:ext cx="2814638" cy="874712"/>
          </p:xfrm>
          <a:graphic>
            <a:graphicData uri="http://schemas.openxmlformats.org/presentationml/2006/ole">
              <mc:AlternateContent xmlns:mc="http://schemas.openxmlformats.org/markup-compatibility/2006">
                <mc:Choice xmlns:v="urn:schemas-microsoft-com:vml" Requires="v">
                  <p:oleObj spid="_x0000_s5189" name="Equation" r:id="rId14" imgW="1663560" imgH="419040" progId="Equation.DSMT4">
                    <p:embed/>
                  </p:oleObj>
                </mc:Choice>
                <mc:Fallback>
                  <p:oleObj name="Equation" r:id="rId14" imgW="1663560" imgH="419040" progId="Equation.DSMT4">
                    <p:embed/>
                    <p:pic>
                      <p:nvPicPr>
                        <p:cNvPr id="0" name=""/>
                        <p:cNvPicPr>
                          <a:picLocks noChangeAspect="1" noChangeArrowheads="1"/>
                        </p:cNvPicPr>
                        <p:nvPr/>
                      </p:nvPicPr>
                      <p:blipFill>
                        <a:blip r:embed="rId15"/>
                        <a:srcRect/>
                        <a:stretch>
                          <a:fillRect/>
                        </a:stretch>
                      </p:blipFill>
                      <p:spPr bwMode="auto">
                        <a:xfrm>
                          <a:off x="4746625" y="2363788"/>
                          <a:ext cx="2814638"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 name="Group 86"/>
          <p:cNvGrpSpPr>
            <a:grpSpLocks/>
          </p:cNvGrpSpPr>
          <p:nvPr/>
        </p:nvGrpSpPr>
        <p:grpSpPr bwMode="auto">
          <a:xfrm>
            <a:off x="457200" y="4490767"/>
            <a:ext cx="3336924" cy="987425"/>
            <a:chOff x="476" y="3252"/>
            <a:chExt cx="2102" cy="750"/>
          </a:xfrm>
        </p:grpSpPr>
        <p:sp>
          <p:nvSpPr>
            <p:cNvPr id="56" name="Text Box 80"/>
            <p:cNvSpPr txBox="1">
              <a:spLocks noChangeArrowheads="1"/>
            </p:cNvSpPr>
            <p:nvPr/>
          </p:nvSpPr>
          <p:spPr bwMode="auto">
            <a:xfrm>
              <a:off x="476" y="3392"/>
              <a:ext cx="695" cy="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chemeClr val="bg1"/>
                  </a:solidFill>
                  <a:latin typeface="Times New Roman" panose="02020603050405020304" pitchFamily="18" charset="0"/>
                  <a:cs typeface="Times New Roman" panose="02020603050405020304" pitchFamily="18" charset="0"/>
                </a:rPr>
                <a:t>    Hay</a:t>
              </a:r>
            </a:p>
          </p:txBody>
        </p:sp>
        <p:graphicFrame>
          <p:nvGraphicFramePr>
            <p:cNvPr id="57" name="Object 85"/>
            <p:cNvGraphicFramePr>
              <a:graphicFrameLocks noChangeAspect="1"/>
            </p:cNvGraphicFramePr>
            <p:nvPr>
              <p:extLst>
                <p:ext uri="{D42A27DB-BD31-4B8C-83A1-F6EECF244321}">
                  <p14:modId xmlns:p14="http://schemas.microsoft.com/office/powerpoint/2010/main" val="2093496566"/>
                </p:ext>
              </p:extLst>
            </p:nvPr>
          </p:nvGraphicFramePr>
          <p:xfrm>
            <a:off x="1591" y="3252"/>
            <a:ext cx="987" cy="750"/>
          </p:xfrm>
          <a:graphic>
            <a:graphicData uri="http://schemas.openxmlformats.org/presentationml/2006/ole">
              <mc:AlternateContent xmlns:mc="http://schemas.openxmlformats.org/markup-compatibility/2006">
                <mc:Choice xmlns:v="urn:schemas-microsoft-com:vml" Requires="v">
                  <p:oleObj spid="_x0000_s5190" name="Equation" r:id="rId16" imgW="482400" imgH="419040" progId="Equation.DSMT4">
                    <p:embed/>
                  </p:oleObj>
                </mc:Choice>
                <mc:Fallback>
                  <p:oleObj name="Equation" r:id="rId16" imgW="482400" imgH="419040" progId="Equation.DSMT4">
                    <p:embed/>
                    <p:pic>
                      <p:nvPicPr>
                        <p:cNvPr id="0" name=""/>
                        <p:cNvPicPr>
                          <a:picLocks noChangeAspect="1" noChangeArrowheads="1"/>
                        </p:cNvPicPr>
                        <p:nvPr/>
                      </p:nvPicPr>
                      <p:blipFill>
                        <a:blip r:embed="rId17"/>
                        <a:srcRect/>
                        <a:stretch>
                          <a:fillRect/>
                        </a:stretch>
                      </p:blipFill>
                      <p:spPr bwMode="auto">
                        <a:xfrm>
                          <a:off x="1591" y="3252"/>
                          <a:ext cx="987" cy="750"/>
                        </a:xfrm>
                        <a:prstGeom prst="rect">
                          <a:avLst/>
                        </a:prstGeom>
                        <a:solidFill>
                          <a:schemeClr val="bg1"/>
                        </a:solidFill>
                        <a:ln w="28575">
                          <a:solidFill>
                            <a:srgbClr val="00FF00"/>
                          </a:solidFill>
                          <a:miter lim="800000"/>
                          <a:headEnd/>
                          <a:tailEnd/>
                        </a:ln>
                        <a:effectLst/>
                      </p:spPr>
                    </p:pic>
                  </p:oleObj>
                </mc:Fallback>
              </mc:AlternateContent>
            </a:graphicData>
          </a:graphic>
        </p:graphicFrame>
      </p:grpSp>
      <p:sp>
        <p:nvSpPr>
          <p:cNvPr id="58" name="Cloud Callout 57"/>
          <p:cNvSpPr/>
          <p:nvPr/>
        </p:nvSpPr>
        <p:spPr>
          <a:xfrm>
            <a:off x="54648" y="4188730"/>
            <a:ext cx="4489184" cy="1749747"/>
          </a:xfrm>
          <a:prstGeom prst="cloudCallout">
            <a:avLst>
              <a:gd name="adj1" fmla="val -38114"/>
              <a:gd name="adj2" fmla="val -111640"/>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200" b="1" dirty="0">
                <a:solidFill>
                  <a:srgbClr val="0000CC"/>
                </a:solidFill>
                <a:latin typeface="Times New Roman" panose="02020603050405020304" pitchFamily="18" charset="0"/>
                <a:cs typeface="Times New Roman" panose="02020603050405020304" pitchFamily="18" charset="0"/>
              </a:rPr>
              <a:t>Nêu cách tính diện tích hình tròn theo chu vi đường tròn?</a:t>
            </a:r>
            <a:endParaRPr lang="en-US" sz="2200" b="1" dirty="0">
              <a:solidFill>
                <a:srgbClr val="0000CC"/>
              </a:solidFill>
              <a:latin typeface="Times New Roman" panose="02020603050405020304" pitchFamily="18" charset="0"/>
              <a:cs typeface="Times New Roman" panose="02020603050405020304" pitchFamily="18" charset="0"/>
            </a:endParaRPr>
          </a:p>
        </p:txBody>
      </p:sp>
      <p:sp>
        <p:nvSpPr>
          <p:cNvPr id="61" name="Text Box 42"/>
          <p:cNvSpPr txBox="1">
            <a:spLocks noChangeArrowheads="1"/>
          </p:cNvSpPr>
          <p:nvPr/>
        </p:nvSpPr>
        <p:spPr bwMode="auto">
          <a:xfrm>
            <a:off x="4084637" y="563324"/>
            <a:ext cx="500141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altLang="en-US" sz="2400" b="1" dirty="0" err="1">
                <a:solidFill>
                  <a:srgbClr val="FFFF00"/>
                </a:solidFill>
                <a:latin typeface="Times New Roman" panose="02020603050405020304" pitchFamily="18" charset="0"/>
                <a:cs typeface="Times New Roman" panose="02020603050405020304" pitchFamily="18" charset="0"/>
              </a:rPr>
              <a:t>Bài</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tập</a:t>
            </a:r>
            <a:r>
              <a:rPr lang="en-US" altLang="en-US" sz="2400" b="1" dirty="0">
                <a:solidFill>
                  <a:srgbClr val="FFFF00"/>
                </a:solidFill>
                <a:latin typeface="Times New Roman" panose="02020603050405020304" pitchFamily="18" charset="0"/>
                <a:cs typeface="Times New Roman" panose="02020603050405020304" pitchFamily="18" charset="0"/>
              </a:rPr>
              <a:t> 78 (SGK – 98):</a:t>
            </a:r>
          </a:p>
          <a:p>
            <a:pPr algn="just"/>
            <a:r>
              <a:rPr lang="en-US" altLang="en-US" sz="2400" dirty="0" err="1">
                <a:solidFill>
                  <a:schemeClr val="bg1"/>
                </a:solidFill>
                <a:latin typeface="Times New Roman" panose="02020603050405020304" pitchFamily="18" charset="0"/>
                <a:cs typeface="Times New Roman" panose="02020603050405020304" pitchFamily="18" charset="0"/>
              </a:rPr>
              <a:t>Chân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một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đống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đổ</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trên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một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nền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phẳng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nằm</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ngang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là</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một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chu</a:t>
            </a:r>
            <a:r>
              <a:rPr lang="en-US" altLang="en-US" sz="2400" dirty="0">
                <a:solidFill>
                  <a:schemeClr val="bg1"/>
                </a:solidFill>
                <a:latin typeface="Times New Roman" panose="02020603050405020304" pitchFamily="18" charset="0"/>
                <a:cs typeface="Times New Roman" panose="02020603050405020304" pitchFamily="18" charset="0"/>
              </a:rPr>
              <a:t> vi 12m. </a:t>
            </a:r>
            <a:r>
              <a:rPr lang="en-US" altLang="en-US" sz="2400" dirty="0" err="1">
                <a:solidFill>
                  <a:schemeClr val="bg1"/>
                </a:solidFill>
                <a:latin typeface="Times New Roman" panose="02020603050405020304" pitchFamily="18" charset="0"/>
                <a:cs typeface="Times New Roman" panose="02020603050405020304" pitchFamily="18" charset="0"/>
              </a:rPr>
              <a:t>Hỏi</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chân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đống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chiếm</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một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diện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là</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bao</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nhiêu</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mét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vuông</a:t>
            </a:r>
            <a:r>
              <a:rPr lang="en-US" altLang="en-US" sz="2400" dirty="0">
                <a:solidFill>
                  <a:schemeClr val="bg1"/>
                </a:solidFill>
                <a:latin typeface="Times New Roman" panose="02020603050405020304" pitchFamily="18" charset="0"/>
                <a:cs typeface="Times New Roman" panose="02020603050405020304" pitchFamily="18" charset="0"/>
              </a:rPr>
              <a:t>?</a:t>
            </a:r>
          </a:p>
        </p:txBody>
      </p:sp>
      <p:grpSp>
        <p:nvGrpSpPr>
          <p:cNvPr id="42" name="Group 41"/>
          <p:cNvGrpSpPr/>
          <p:nvPr/>
        </p:nvGrpSpPr>
        <p:grpSpPr>
          <a:xfrm>
            <a:off x="4294857" y="2679886"/>
            <a:ext cx="1865557" cy="1748140"/>
            <a:chOff x="4294857" y="2679886"/>
            <a:chExt cx="1865557" cy="1748140"/>
          </a:xfrm>
        </p:grpSpPr>
        <p:pic>
          <p:nvPicPr>
            <p:cNvPr id="13320" name="Picture 8"/>
            <p:cNvPicPr>
              <a:picLocks noChangeAspect="1" noChangeArrowheads="1"/>
            </p:cNvPicPr>
            <p:nvPr/>
          </p:nvPicPr>
          <p:blipFill>
            <a:blip r:embed="rId18">
              <a:extLst>
                <a:ext uri="{BEBA8EAE-BF5A-486C-A8C5-ECC9F3942E4B}">
                  <a14:imgProps xmlns:a14="http://schemas.microsoft.com/office/drawing/2010/main">
                    <a14:imgLayer r:embed="rId19">
                      <a14:imgEffect>
                        <a14:backgroundRemoval t="0" b="94444" l="0" r="96456"/>
                      </a14:imgEffect>
                    </a14:imgLayer>
                  </a14:imgProps>
                </a:ext>
                <a:ext uri="{28A0092B-C50C-407E-A947-70E740481C1C}">
                  <a14:useLocalDpi xmlns:a14="http://schemas.microsoft.com/office/drawing/2010/main" val="0"/>
                </a:ext>
              </a:extLst>
            </a:blip>
            <a:srcRect/>
            <a:stretch>
              <a:fillRect/>
            </a:stretch>
          </p:blipFill>
          <p:spPr bwMode="auto">
            <a:xfrm>
              <a:off x="4294857" y="2679886"/>
              <a:ext cx="1865557" cy="1189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 name="Text Box 55"/>
            <p:cNvSpPr txBox="1">
              <a:spLocks noChangeArrowheads="1"/>
            </p:cNvSpPr>
            <p:nvPr/>
          </p:nvSpPr>
          <p:spPr bwMode="auto">
            <a:xfrm>
              <a:off x="4836752" y="3966361"/>
              <a:ext cx="7985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chemeClr val="bg1"/>
                  </a:solidFill>
                </a:rPr>
                <a:t>12m</a:t>
              </a:r>
            </a:p>
          </p:txBody>
        </p:sp>
        <p:cxnSp>
          <p:nvCxnSpPr>
            <p:cNvPr id="41" name="Straight Arrow Connector 40"/>
            <p:cNvCxnSpPr/>
            <p:nvPr/>
          </p:nvCxnSpPr>
          <p:spPr>
            <a:xfrm>
              <a:off x="4294857" y="3886200"/>
              <a:ext cx="1865557" cy="0"/>
            </a:xfrm>
            <a:prstGeom prst="straightConnector1">
              <a:avLst/>
            </a:prstGeom>
            <a:ln>
              <a:solidFill>
                <a:schemeClr val="bg1"/>
              </a:solidFill>
              <a:headEnd type="arrow"/>
              <a:tailEnd type="arrow"/>
            </a:ln>
          </p:spPr>
          <p:style>
            <a:lnRef idx="1">
              <a:schemeClr val="accent6"/>
            </a:lnRef>
            <a:fillRef idx="0">
              <a:schemeClr val="accent6"/>
            </a:fillRef>
            <a:effectRef idx="0">
              <a:schemeClr val="accent6"/>
            </a:effectRef>
            <a:fontRef idx="minor">
              <a:schemeClr val="tx1"/>
            </a:fontRef>
          </p:style>
        </p:cxnSp>
      </p:grpSp>
      <p:graphicFrame>
        <p:nvGraphicFramePr>
          <p:cNvPr id="63" name="Object 62"/>
          <p:cNvGraphicFramePr>
            <a:graphicFrameLocks noChangeAspect="1"/>
          </p:cNvGraphicFramePr>
          <p:nvPr>
            <p:extLst>
              <p:ext uri="{D42A27DB-BD31-4B8C-83A1-F6EECF244321}">
                <p14:modId xmlns:p14="http://schemas.microsoft.com/office/powerpoint/2010/main" val="1892613997"/>
              </p:ext>
            </p:extLst>
          </p:nvPr>
        </p:nvGraphicFramePr>
        <p:xfrm>
          <a:off x="5338763" y="5218113"/>
          <a:ext cx="2824162" cy="884237"/>
        </p:xfrm>
        <a:graphic>
          <a:graphicData uri="http://schemas.openxmlformats.org/presentationml/2006/ole">
            <mc:AlternateContent xmlns:mc="http://schemas.openxmlformats.org/markup-compatibility/2006">
              <mc:Choice xmlns:v="urn:schemas-microsoft-com:vml" Requires="v">
                <p:oleObj spid="_x0000_s5191" name="Equation" r:id="rId20" imgW="1650960" imgH="419040" progId="Equation.DSMT4">
                  <p:embed/>
                </p:oleObj>
              </mc:Choice>
              <mc:Fallback>
                <p:oleObj name="Equation" r:id="rId20" imgW="1650960" imgH="419040" progId="Equation.DSMT4">
                  <p:embed/>
                  <p:pic>
                    <p:nvPicPr>
                      <p:cNvPr id="0" name=""/>
                      <p:cNvPicPr>
                        <a:picLocks noChangeAspect="1" noChangeArrowheads="1"/>
                      </p:cNvPicPr>
                      <p:nvPr/>
                    </p:nvPicPr>
                    <p:blipFill>
                      <a:blip r:embed="rId21"/>
                      <a:srcRect/>
                      <a:stretch>
                        <a:fillRect/>
                      </a:stretch>
                    </p:blipFill>
                    <p:spPr bwMode="auto">
                      <a:xfrm>
                        <a:off x="5338763" y="5218113"/>
                        <a:ext cx="2824162" cy="884237"/>
                      </a:xfrm>
                      <a:prstGeom prst="rect">
                        <a:avLst/>
                      </a:prstGeom>
                      <a:noFill/>
                      <a:ln>
                        <a:noFill/>
                      </a:ln>
                      <a:effectLst/>
                    </p:spPr>
                  </p:pic>
                </p:oleObj>
              </mc:Fallback>
            </mc:AlternateContent>
          </a:graphicData>
        </a:graphic>
      </p:graphicFrame>
      <p:sp>
        <p:nvSpPr>
          <p:cNvPr id="64" name="Rectangle 63"/>
          <p:cNvSpPr/>
          <p:nvPr/>
        </p:nvSpPr>
        <p:spPr>
          <a:xfrm>
            <a:off x="4294856" y="4149717"/>
            <a:ext cx="5001544" cy="1200329"/>
          </a:xfrm>
          <a:prstGeom prst="rect">
            <a:avLst/>
          </a:prstGeom>
        </p:spPr>
        <p:txBody>
          <a:bodyPr wrap="square">
            <a:spAutoFit/>
          </a:bodyPr>
          <a:lstStyle/>
          <a:p>
            <a:pPr algn="ctr"/>
            <a:r>
              <a:rPr lang="vi-VN" altLang="en-US" sz="2400" b="1" u="sng" dirty="0">
                <a:solidFill>
                  <a:schemeClr val="bg1"/>
                </a:solidFill>
                <a:latin typeface="Times New Roman" panose="02020603050405020304" pitchFamily="18" charset="0"/>
                <a:cs typeface="Times New Roman" panose="02020603050405020304" pitchFamily="18" charset="0"/>
              </a:rPr>
              <a:t>Lời giải:</a:t>
            </a:r>
          </a:p>
          <a:p>
            <a:r>
              <a:rPr lang="vi-VN" altLang="en-US" sz="2400" dirty="0">
                <a:solidFill>
                  <a:schemeClr val="bg1"/>
                </a:solidFill>
                <a:latin typeface="Times New Roman" panose="02020603050405020304" pitchFamily="18" charset="0"/>
                <a:cs typeface="Times New Roman" panose="02020603050405020304" pitchFamily="18" charset="0"/>
              </a:rPr>
              <a:t>Diện tích của phần  </a:t>
            </a:r>
            <a:r>
              <a:rPr lang="en-US" altLang="en-US" sz="2400" dirty="0" err="1">
                <a:solidFill>
                  <a:schemeClr val="bg1"/>
                </a:solidFill>
                <a:latin typeface="Times New Roman" panose="02020603050405020304" pitchFamily="18" charset="0"/>
                <a:cs typeface="Times New Roman" panose="02020603050405020304" pitchFamily="18" charset="0"/>
              </a:rPr>
              <a:t>chân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đống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là</a:t>
            </a:r>
            <a:r>
              <a:rPr lang="vi-VN" altLang="en-US" sz="2400" b="1" dirty="0">
                <a:solidFill>
                  <a:schemeClr val="bg1"/>
                </a:solidFill>
                <a:latin typeface="Times New Roman" panose="02020603050405020304" pitchFamily="18" charset="0"/>
                <a:cs typeface="Times New Roman" panose="02020603050405020304" pitchFamily="18" charset="0"/>
              </a:rPr>
              <a:t>:</a:t>
            </a:r>
            <a:endParaRPr lang="en-US" sz="2400" b="1" dirty="0"/>
          </a:p>
        </p:txBody>
      </p:sp>
    </p:spTree>
    <p:extLst>
      <p:ext uri="{BB962C8B-B14F-4D97-AF65-F5344CB8AC3E}">
        <p14:creationId xmlns:p14="http://schemas.microsoft.com/office/powerpoint/2010/main" val="239860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2"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1" nodeType="clickEffect">
                                  <p:stCondLst>
                                    <p:cond delay="0"/>
                                  </p:stCondLst>
                                  <p:childTnLst>
                                    <p:animEffect transition="out" filter="fade">
                                      <p:cBhvr>
                                        <p:cTn id="13" dur="1000"/>
                                        <p:tgtEl>
                                          <p:spTgt spid="58"/>
                                        </p:tgtEl>
                                      </p:cBhvr>
                                    </p:animEffect>
                                    <p:anim calcmode="lin" valueType="num">
                                      <p:cBhvr>
                                        <p:cTn id="14" dur="1000"/>
                                        <p:tgtEl>
                                          <p:spTgt spid="58"/>
                                        </p:tgtEl>
                                        <p:attrNameLst>
                                          <p:attrName>ppt_x</p:attrName>
                                        </p:attrNameLst>
                                      </p:cBhvr>
                                      <p:tavLst>
                                        <p:tav tm="0">
                                          <p:val>
                                            <p:strVal val="ppt_x"/>
                                          </p:val>
                                        </p:tav>
                                        <p:tav tm="100000">
                                          <p:val>
                                            <p:strVal val="ppt_x"/>
                                          </p:val>
                                        </p:tav>
                                      </p:tavLst>
                                    </p:anim>
                                    <p:anim calcmode="lin" valueType="num">
                                      <p:cBhvr>
                                        <p:cTn id="15" dur="1000"/>
                                        <p:tgtEl>
                                          <p:spTgt spid="58"/>
                                        </p:tgtEl>
                                        <p:attrNameLst>
                                          <p:attrName>ppt_y</p:attrName>
                                        </p:attrNameLst>
                                      </p:cBhvr>
                                      <p:tavLst>
                                        <p:tav tm="0">
                                          <p:val>
                                            <p:strVal val="ppt_y"/>
                                          </p:val>
                                        </p:tav>
                                        <p:tav tm="100000">
                                          <p:val>
                                            <p:strVal val="ppt_y+.1"/>
                                          </p:val>
                                        </p:tav>
                                      </p:tavLst>
                                    </p:anim>
                                    <p:set>
                                      <p:cBhvr>
                                        <p:cTn id="16" dur="1" fill="hold">
                                          <p:stCondLst>
                                            <p:cond delay="999"/>
                                          </p:stCondLst>
                                        </p:cTn>
                                        <p:tgtEl>
                                          <p:spTgt spid="58"/>
                                        </p:tgtEl>
                                        <p:attrNameLst>
                                          <p:attrName>style.visibility</p:attrName>
                                        </p:attrNameLst>
                                      </p:cBhvr>
                                      <p:to>
                                        <p:strVal val="hidden"/>
                                      </p:to>
                                    </p:set>
                                  </p:childTnLst>
                                </p:cTn>
                              </p:par>
                              <p:par>
                                <p:cTn id="17" presetID="6" presetClass="entr" presetSubtype="16"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circle(in)">
                                      <p:cBhvr>
                                        <p:cTn id="19" dur="2000"/>
                                        <p:tgtEl>
                                          <p:spTgt spid="5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1000"/>
                                        <p:tgtEl>
                                          <p:spTgt spid="5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xit" presetSubtype="0" fill="hold" nodeType="clickEffect">
                                  <p:stCondLst>
                                    <p:cond delay="0"/>
                                  </p:stCondLst>
                                  <p:childTnLst>
                                    <p:animEffect transition="out" filter="fade">
                                      <p:cBhvr>
                                        <p:cTn id="35" dur="1000"/>
                                        <p:tgtEl>
                                          <p:spTgt spid="3"/>
                                        </p:tgtEl>
                                      </p:cBhvr>
                                    </p:animEffect>
                                    <p:anim calcmode="lin" valueType="num">
                                      <p:cBhvr>
                                        <p:cTn id="36" dur="1000"/>
                                        <p:tgtEl>
                                          <p:spTgt spid="3"/>
                                        </p:tgtEl>
                                        <p:attrNameLst>
                                          <p:attrName>ppt_x</p:attrName>
                                        </p:attrNameLst>
                                      </p:cBhvr>
                                      <p:tavLst>
                                        <p:tav tm="0">
                                          <p:val>
                                            <p:strVal val="ppt_x"/>
                                          </p:val>
                                        </p:tav>
                                        <p:tav tm="100000">
                                          <p:val>
                                            <p:strVal val="ppt_x"/>
                                          </p:val>
                                        </p:tav>
                                      </p:tavLst>
                                    </p:anim>
                                    <p:anim calcmode="lin" valueType="num">
                                      <p:cBhvr>
                                        <p:cTn id="37" dur="1000"/>
                                        <p:tgtEl>
                                          <p:spTgt spid="3"/>
                                        </p:tgtEl>
                                        <p:attrNameLst>
                                          <p:attrName>ppt_y</p:attrName>
                                        </p:attrNameLst>
                                      </p:cBhvr>
                                      <p:tavLst>
                                        <p:tav tm="0">
                                          <p:val>
                                            <p:strVal val="ppt_y"/>
                                          </p:val>
                                        </p:tav>
                                        <p:tav tm="100000">
                                          <p:val>
                                            <p:strVal val="ppt_y+.1"/>
                                          </p:val>
                                        </p:tav>
                                      </p:tavLst>
                                    </p:anim>
                                    <p:set>
                                      <p:cBhvr>
                                        <p:cTn id="38" dur="1" fill="hold">
                                          <p:stCondLst>
                                            <p:cond delay="999"/>
                                          </p:stCondLst>
                                        </p:cTn>
                                        <p:tgtEl>
                                          <p:spTgt spid="3"/>
                                        </p:tgtEl>
                                        <p:attrNameLst>
                                          <p:attrName>style.visibility</p:attrName>
                                        </p:attrNameLst>
                                      </p:cBhvr>
                                      <p:to>
                                        <p:strVal val="hidden"/>
                                      </p:to>
                                    </p:set>
                                  </p:childTnLst>
                                </p:cTn>
                              </p:par>
                            </p:childTnLst>
                          </p:cTn>
                        </p:par>
                        <p:par>
                          <p:cTn id="39" fill="hold">
                            <p:stCondLst>
                              <p:cond delay="1000"/>
                            </p:stCondLst>
                            <p:childTnLst>
                              <p:par>
                                <p:cTn id="40" presetID="22" presetClass="entr" presetSubtype="1" fill="hold" grpId="0" nodeType="after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up)">
                                      <p:cBhvr>
                                        <p:cTn id="42" dur="2000"/>
                                        <p:tgtEl>
                                          <p:spTgt spid="61"/>
                                        </p:tgtEl>
                                      </p:cBhvr>
                                    </p:animEffect>
                                  </p:childTnLst>
                                </p:cTn>
                              </p:par>
                              <p:par>
                                <p:cTn id="43" presetID="6" presetClass="entr" presetSubtype="16"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circle(in)">
                                      <p:cBhvr>
                                        <p:cTn id="45" dur="2000"/>
                                        <p:tgtEl>
                                          <p:spTgt spid="42"/>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8" grpId="2" animBg="1"/>
      <p:bldP spid="61" grpId="0"/>
      <p:bldP spid="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Top 35 hình nền powerpoint màu xanh đẹp nhất chủ đề thiên nhiên"/>
          <p:cNvSpPr>
            <a:spLocks noChangeAspect="1" noChangeArrowheads="1"/>
          </p:cNvSpPr>
          <p:nvPr/>
        </p:nvSpPr>
        <p:spPr bwMode="auto">
          <a:xfrm>
            <a:off x="117475" y="-413544"/>
            <a:ext cx="296863" cy="2968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Times New Roman" panose="02020603050405020304" pitchFamily="18" charset="0"/>
              <a:cs typeface="Times New Roman" panose="02020603050405020304" pitchFamily="18" charset="0"/>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5"/>
          <p:cNvSpPr>
            <a:spLocks noGrp="1"/>
          </p:cNvSpPr>
          <p:nvPr>
            <p:ph type="sldNum" sz="quarter" idx="12"/>
          </p:nvPr>
        </p:nvSpPr>
        <p:spPr>
          <a:xfrm>
            <a:off x="6515100" y="5968206"/>
            <a:ext cx="2133600" cy="476250"/>
          </a:xfrm>
        </p:spPr>
        <p:txBody>
          <a:bodyPr/>
          <a:lstStyle/>
          <a:p>
            <a:fld id="{921C2DA9-1571-42E4-9E55-788F815156B9}" type="slidenum">
              <a:rPr lang="en-US" altLang="en-US">
                <a:solidFill>
                  <a:schemeClr val="bg1"/>
                </a:solidFill>
                <a:latin typeface="Times New Roman" panose="02020603050405020304" pitchFamily="18" charset="0"/>
                <a:cs typeface="Times New Roman" panose="02020603050405020304" pitchFamily="18" charset="0"/>
              </a:rPr>
              <a:pPr/>
              <a:t>12</a:t>
            </a:fld>
            <a:endParaRPr lang="en-US" altLang="en-US">
              <a:solidFill>
                <a:schemeClr val="bg1"/>
              </a:solidFill>
              <a:latin typeface="Times New Roman" panose="02020603050405020304" pitchFamily="18" charset="0"/>
              <a:cs typeface="Times New Roman" panose="02020603050405020304" pitchFamily="18" charset="0"/>
            </a:endParaRPr>
          </a:p>
        </p:txBody>
      </p:sp>
      <p:graphicFrame>
        <p:nvGraphicFramePr>
          <p:cNvPr id="7" name="Object 5"/>
          <p:cNvGraphicFramePr>
            <a:graphicFrameLocks noChangeAspect="1"/>
          </p:cNvGraphicFramePr>
          <p:nvPr>
            <p:extLst>
              <p:ext uri="{D42A27DB-BD31-4B8C-83A1-F6EECF244321}">
                <p14:modId xmlns:p14="http://schemas.microsoft.com/office/powerpoint/2010/main" val="1639373796"/>
              </p:ext>
            </p:extLst>
          </p:nvPr>
        </p:nvGraphicFramePr>
        <p:xfrm>
          <a:off x="1752600" y="1306029"/>
          <a:ext cx="2449513" cy="788987"/>
        </p:xfrm>
        <a:graphic>
          <a:graphicData uri="http://schemas.openxmlformats.org/presentationml/2006/ole">
            <mc:AlternateContent xmlns:mc="http://schemas.openxmlformats.org/markup-compatibility/2006">
              <mc:Choice xmlns:v="urn:schemas-microsoft-com:vml" Requires="v">
                <p:oleObj spid="_x0000_s6156" name="Equation" r:id="rId4" imgW="1333440" imgH="419040" progId="Equation.DSMT4">
                  <p:embed/>
                </p:oleObj>
              </mc:Choice>
              <mc:Fallback>
                <p:oleObj name="Equation" r:id="rId4" imgW="1333440" imgH="41904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306029"/>
                        <a:ext cx="2449513" cy="788987"/>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38100">
                        <a:solidFill>
                          <a:srgbClr val="00FF00"/>
                        </a:solidFill>
                        <a:miter lim="800000"/>
                        <a:headEnd/>
                        <a:tailEnd/>
                      </a:ln>
                      <a:effectLst/>
                    </p:spPr>
                  </p:pic>
                </p:oleObj>
              </mc:Fallback>
            </mc:AlternateContent>
          </a:graphicData>
        </a:graphic>
      </p:graphicFrame>
      <p:sp>
        <p:nvSpPr>
          <p:cNvPr id="9" name="Text Box 7"/>
          <p:cNvSpPr txBox="1">
            <a:spLocks noChangeArrowheads="1"/>
          </p:cNvSpPr>
          <p:nvPr/>
        </p:nvSpPr>
        <p:spPr bwMode="auto">
          <a:xfrm>
            <a:off x="180111" y="187460"/>
            <a:ext cx="444903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u="sng" dirty="0">
                <a:solidFill>
                  <a:schemeClr val="bg1"/>
                </a:solidFill>
                <a:latin typeface="Times New Roman" panose="02020603050405020304" pitchFamily="18" charset="0"/>
                <a:cs typeface="Times New Roman" panose="02020603050405020304" pitchFamily="18" charset="0"/>
              </a:rPr>
              <a:t>1. </a:t>
            </a:r>
            <a:r>
              <a:rPr lang="en-US" altLang="en-US" sz="2400" b="1" u="sng" dirty="0" err="1">
                <a:solidFill>
                  <a:schemeClr val="bg1"/>
                </a:solidFill>
                <a:latin typeface="Times New Roman" panose="02020603050405020304" pitchFamily="18" charset="0"/>
                <a:cs typeface="Times New Roman" panose="02020603050405020304" pitchFamily="18" charset="0"/>
              </a:rPr>
              <a:t>Công</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thức</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tính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diện</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tích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hình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tròn</a:t>
            </a:r>
            <a:r>
              <a:rPr lang="en-US" altLang="en-US" sz="2400" b="1" u="sng" dirty="0">
                <a:solidFill>
                  <a:schemeClr val="bg1"/>
                </a:solidFill>
                <a:latin typeface="Times New Roman" panose="02020603050405020304" pitchFamily="18" charset="0"/>
                <a:cs typeface="Times New Roman" panose="02020603050405020304" pitchFamily="18" charset="0"/>
              </a:rPr>
              <a:t>.</a:t>
            </a:r>
            <a:r>
              <a:rPr lang="en-US" altLang="en-US" b="1" u="sng" dirty="0">
                <a:solidFill>
                  <a:schemeClr val="bg1"/>
                </a:solidFill>
                <a:latin typeface="Times New Roman" panose="02020603050405020304" pitchFamily="18" charset="0"/>
                <a:cs typeface="Times New Roman" panose="02020603050405020304" pitchFamily="18" charset="0"/>
              </a:rPr>
              <a:t> </a:t>
            </a:r>
          </a:p>
        </p:txBody>
      </p:sp>
      <p:grpSp>
        <p:nvGrpSpPr>
          <p:cNvPr id="10" name="Group 8"/>
          <p:cNvGrpSpPr>
            <a:grpSpLocks/>
          </p:cNvGrpSpPr>
          <p:nvPr/>
        </p:nvGrpSpPr>
        <p:grpSpPr bwMode="auto">
          <a:xfrm>
            <a:off x="115348" y="992187"/>
            <a:ext cx="1484851" cy="1502569"/>
            <a:chOff x="421" y="1493"/>
            <a:chExt cx="1060" cy="1060"/>
          </a:xfrm>
          <a:solidFill>
            <a:srgbClr val="FFFF00"/>
          </a:solidFill>
        </p:grpSpPr>
        <p:grpSp>
          <p:nvGrpSpPr>
            <p:cNvPr id="11" name="Group 9"/>
            <p:cNvGrpSpPr>
              <a:grpSpLocks/>
            </p:cNvGrpSpPr>
            <p:nvPr/>
          </p:nvGrpSpPr>
          <p:grpSpPr bwMode="auto">
            <a:xfrm>
              <a:off x="421" y="1493"/>
              <a:ext cx="1060" cy="1060"/>
              <a:chOff x="421" y="1664"/>
              <a:chExt cx="1060" cy="1060"/>
            </a:xfrm>
            <a:grpFill/>
          </p:grpSpPr>
          <p:sp>
            <p:nvSpPr>
              <p:cNvPr id="14" name="Oval 10"/>
              <p:cNvSpPr>
                <a:spLocks noChangeArrowheads="1"/>
              </p:cNvSpPr>
              <p:nvPr/>
            </p:nvSpPr>
            <p:spPr bwMode="auto">
              <a:xfrm>
                <a:off x="421" y="1664"/>
                <a:ext cx="1060" cy="1060"/>
              </a:xfrm>
              <a:prstGeom prst="ellipse">
                <a:avLst/>
              </a:prstGeom>
              <a:gradFill flip="none" rotWithShape="1">
                <a:gsLst>
                  <a:gs pos="0">
                    <a:schemeClr val="bg1"/>
                  </a:gs>
                  <a:gs pos="50000">
                    <a:srgbClr val="00FF00">
                      <a:tint val="44500"/>
                      <a:satMod val="160000"/>
                    </a:srgbClr>
                  </a:gs>
                  <a:gs pos="100000">
                    <a:srgbClr val="00FF00">
                      <a:tint val="23500"/>
                      <a:satMod val="160000"/>
                    </a:srgbClr>
                  </a:gs>
                </a:gsLst>
                <a:path path="circle">
                  <a:fillToRect l="50000" t="50000" r="50000" b="50000"/>
                </a:path>
                <a:tileRect/>
              </a:gradFill>
              <a:ln w="9525">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5" name="Oval 11"/>
              <p:cNvSpPr>
                <a:spLocks noChangeArrowheads="1"/>
              </p:cNvSpPr>
              <p:nvPr/>
            </p:nvSpPr>
            <p:spPr bwMode="auto">
              <a:xfrm>
                <a:off x="932" y="2176"/>
                <a:ext cx="28" cy="28"/>
              </a:xfrm>
              <a:prstGeom prst="ellipse">
                <a:avLst/>
              </a:prstGeom>
              <a:grp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6" name="Line 12"/>
              <p:cNvSpPr>
                <a:spLocks noChangeShapeType="1"/>
              </p:cNvSpPr>
              <p:nvPr/>
            </p:nvSpPr>
            <p:spPr bwMode="auto">
              <a:xfrm>
                <a:off x="447" y="2186"/>
                <a:ext cx="521" cy="0"/>
              </a:xfrm>
              <a:prstGeom prst="line">
                <a:avLst/>
              </a:prstGeom>
              <a:grpFill/>
              <a:ln w="9525">
                <a:solidFill>
                  <a:srgbClr val="FF0066"/>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grpSp>
        <p:sp>
          <p:nvSpPr>
            <p:cNvPr id="12" name="Text Box 13"/>
            <p:cNvSpPr txBox="1">
              <a:spLocks noChangeArrowheads="1"/>
            </p:cNvSpPr>
            <p:nvPr/>
          </p:nvSpPr>
          <p:spPr bwMode="auto">
            <a:xfrm>
              <a:off x="842" y="1995"/>
              <a:ext cx="337" cy="276"/>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solidFill>
                    <a:srgbClr val="FF3300"/>
                  </a:solidFill>
                  <a:latin typeface="Times New Roman" panose="02020603050405020304" pitchFamily="18" charset="0"/>
                  <a:cs typeface="Times New Roman" panose="02020603050405020304" pitchFamily="18" charset="0"/>
                </a:rPr>
                <a:t>O</a:t>
              </a:r>
            </a:p>
          </p:txBody>
        </p:sp>
        <p:sp>
          <p:nvSpPr>
            <p:cNvPr id="13" name="Text Box 14"/>
            <p:cNvSpPr txBox="1">
              <a:spLocks noChangeArrowheads="1"/>
            </p:cNvSpPr>
            <p:nvPr/>
          </p:nvSpPr>
          <p:spPr bwMode="auto">
            <a:xfrm>
              <a:off x="563" y="1718"/>
              <a:ext cx="348" cy="276"/>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rgbClr val="FF3300"/>
                  </a:solidFill>
                  <a:latin typeface="Times New Roman" panose="02020603050405020304" pitchFamily="18" charset="0"/>
                  <a:cs typeface="Times New Roman" panose="02020603050405020304" pitchFamily="18" charset="0"/>
                </a:rPr>
                <a:t>R</a:t>
              </a:r>
            </a:p>
          </p:txBody>
        </p:sp>
      </p:grpSp>
      <p:sp>
        <p:nvSpPr>
          <p:cNvPr id="17" name="Text Box 38"/>
          <p:cNvSpPr txBox="1">
            <a:spLocks noChangeArrowheads="1"/>
          </p:cNvSpPr>
          <p:nvPr/>
        </p:nvSpPr>
        <p:spPr bwMode="auto">
          <a:xfrm>
            <a:off x="58735" y="2515394"/>
            <a:ext cx="438324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u="sng" dirty="0">
                <a:solidFill>
                  <a:schemeClr val="bg1"/>
                </a:solidFill>
                <a:latin typeface="Times New Roman" panose="02020603050405020304" pitchFamily="18" charset="0"/>
                <a:cs typeface="Times New Roman" panose="02020603050405020304" pitchFamily="18" charset="0"/>
              </a:rPr>
              <a:t>2. </a:t>
            </a:r>
            <a:r>
              <a:rPr lang="en-US" altLang="en-US" sz="2400" b="1" u="sng" dirty="0" err="1">
                <a:solidFill>
                  <a:schemeClr val="bg1"/>
                </a:solidFill>
                <a:latin typeface="Times New Roman" panose="02020603050405020304" pitchFamily="18" charset="0"/>
                <a:cs typeface="Times New Roman" panose="02020603050405020304" pitchFamily="18" charset="0"/>
              </a:rPr>
              <a:t>Cách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tính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diện</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tích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hình</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quạt</a:t>
            </a:r>
            <a:r>
              <a:rPr lang="en-US" altLang="en-US" sz="2400" b="1" u="sng" dirty="0">
                <a:solidFill>
                  <a:schemeClr val="bg1"/>
                </a:solidFill>
                <a:latin typeface="Times New Roman" panose="02020603050405020304" pitchFamily="18" charset="0"/>
                <a:cs typeface="Times New Roman" panose="02020603050405020304" pitchFamily="18" charset="0"/>
              </a:rPr>
              <a:t> </a:t>
            </a:r>
            <a:r>
              <a:rPr lang="en-US" altLang="en-US" sz="2400" b="1" u="sng" dirty="0" err="1">
                <a:solidFill>
                  <a:schemeClr val="bg1"/>
                </a:solidFill>
                <a:latin typeface="Times New Roman" panose="02020603050405020304" pitchFamily="18" charset="0"/>
                <a:cs typeface="Times New Roman" panose="02020603050405020304" pitchFamily="18" charset="0"/>
              </a:rPr>
              <a:t>tròn</a:t>
            </a:r>
            <a:r>
              <a:rPr lang="en-US" altLang="en-US" sz="2400" b="1" u="sng" dirty="0">
                <a:solidFill>
                  <a:schemeClr val="bg1"/>
                </a:solidFill>
                <a:latin typeface="Times New Roman" panose="02020603050405020304" pitchFamily="18" charset="0"/>
                <a:cs typeface="Times New Roman" panose="02020603050405020304" pitchFamily="18" charset="0"/>
              </a:rPr>
              <a:t>.</a:t>
            </a:r>
          </a:p>
        </p:txBody>
      </p:sp>
      <p:sp>
        <p:nvSpPr>
          <p:cNvPr id="18" name="Oval 39"/>
          <p:cNvSpPr>
            <a:spLocks noChangeArrowheads="1"/>
          </p:cNvSpPr>
          <p:nvPr/>
        </p:nvSpPr>
        <p:spPr bwMode="auto">
          <a:xfrm>
            <a:off x="5592763" y="1797844"/>
            <a:ext cx="2147887" cy="2147887"/>
          </a:xfrm>
          <a:prstGeom prst="ellipse">
            <a:avLst/>
          </a:prstGeom>
          <a:gradFill flip="none" rotWithShape="1">
            <a:gsLst>
              <a:gs pos="0">
                <a:schemeClr val="bg1"/>
              </a:gs>
              <a:gs pos="73000">
                <a:srgbClr val="FF99FF">
                  <a:shade val="67500"/>
                  <a:satMod val="115000"/>
                </a:srgbClr>
              </a:gs>
              <a:gs pos="100000">
                <a:srgbClr val="FF99FF">
                  <a:shade val="100000"/>
                  <a:satMod val="115000"/>
                </a:srgbClr>
              </a:gs>
            </a:gsLst>
            <a:path path="circle">
              <a:fillToRect l="50000" t="50000" r="50000" b="50000"/>
            </a:path>
            <a:tileRect/>
          </a:gradFill>
          <a:ln w="9525">
            <a:solidFill>
              <a:schemeClr val="tx1"/>
            </a:solidFill>
            <a:round/>
            <a:headEnd/>
            <a:tailEnd/>
          </a:ln>
          <a:effec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9" name="AutoShape 41"/>
          <p:cNvSpPr>
            <a:spLocks noChangeArrowheads="1"/>
          </p:cNvSpPr>
          <p:nvPr/>
        </p:nvSpPr>
        <p:spPr bwMode="auto">
          <a:xfrm rot="18784407">
            <a:off x="5607050" y="1783556"/>
            <a:ext cx="2138363" cy="2163763"/>
          </a:xfrm>
          <a:custGeom>
            <a:avLst/>
            <a:gdLst>
              <a:gd name="G0" fmla="+- 10800 0 0"/>
              <a:gd name="G1" fmla="+- -8746845 0 0"/>
              <a:gd name="G2" fmla="+- 0 0 -8746845"/>
              <a:gd name="T0" fmla="*/ 0 256 1"/>
              <a:gd name="T1" fmla="*/ 180 256 1"/>
              <a:gd name="G3" fmla="+- -8746845 T0 T1"/>
              <a:gd name="T2" fmla="*/ 0 256 1"/>
              <a:gd name="T3" fmla="*/ 90 256 1"/>
              <a:gd name="G4" fmla="+- -8746845 T2 T3"/>
              <a:gd name="G5" fmla="*/ G4 2 1"/>
              <a:gd name="T4" fmla="*/ 90 256 1"/>
              <a:gd name="T5" fmla="*/ 0 256 1"/>
              <a:gd name="G6" fmla="+- -8746845 T4 T5"/>
              <a:gd name="G7" fmla="*/ G6 2 1"/>
              <a:gd name="G8" fmla="abs -87468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746845"/>
              <a:gd name="G21" fmla="sin G19 -8746845"/>
              <a:gd name="G22" fmla="+- G20 10800 0"/>
              <a:gd name="G23" fmla="+- G21 10800 0"/>
              <a:gd name="G24" fmla="+- 10800 0 G20"/>
              <a:gd name="G25" fmla="+- 10800 10800 0"/>
              <a:gd name="G26" fmla="?: G9 G17 G25"/>
              <a:gd name="G27" fmla="?: G9 0 21600"/>
              <a:gd name="G28" fmla="cos 10800 -8746845"/>
              <a:gd name="G29" fmla="sin 10800 -8746845"/>
              <a:gd name="G30" fmla="sin 10800 -8746845"/>
              <a:gd name="G31" fmla="+- G28 10800 0"/>
              <a:gd name="G32" fmla="+- G29 10800 0"/>
              <a:gd name="G33" fmla="+- G30 10800 0"/>
              <a:gd name="G34" fmla="?: G4 0 G31"/>
              <a:gd name="G35" fmla="?: -8746845 G34 0"/>
              <a:gd name="G36" fmla="?: G6 G35 G31"/>
              <a:gd name="G37" fmla="+- 21600 0 G36"/>
              <a:gd name="G38" fmla="?: G4 0 G33"/>
              <a:gd name="G39" fmla="?: -8746845 G38 G32"/>
              <a:gd name="G40" fmla="?: G6 G39 0"/>
              <a:gd name="G41" fmla="?: G4 G32 21600"/>
              <a:gd name="G42" fmla="?: G6 G41 G33"/>
              <a:gd name="T12" fmla="*/ 10800 w 21600"/>
              <a:gd name="T13" fmla="*/ 0 h 21600"/>
              <a:gd name="T14" fmla="*/ 3370 w 21600"/>
              <a:gd name="T15" fmla="*/ 2961 h 21600"/>
              <a:gd name="T16" fmla="*/ 10800 w 21600"/>
              <a:gd name="T17" fmla="*/ 0 h 21600"/>
              <a:gd name="T18" fmla="*/ 18230 w 21600"/>
              <a:gd name="T19" fmla="*/ 29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70" y="2961"/>
                </a:moveTo>
                <a:cubicBezTo>
                  <a:pt x="5376" y="1059"/>
                  <a:pt x="8035" y="-1"/>
                  <a:pt x="10800" y="0"/>
                </a:cubicBezTo>
                <a:cubicBezTo>
                  <a:pt x="13564" y="0"/>
                  <a:pt x="16223" y="1059"/>
                  <a:pt x="18229" y="2961"/>
                </a:cubicBezTo>
                <a:cubicBezTo>
                  <a:pt x="16223" y="1059"/>
                  <a:pt x="13564" y="-1"/>
                  <a:pt x="10799" y="0"/>
                </a:cubicBezTo>
                <a:cubicBezTo>
                  <a:pt x="8035" y="0"/>
                  <a:pt x="5376" y="1059"/>
                  <a:pt x="3370" y="2961"/>
                </a:cubicBezTo>
                <a:close/>
              </a:path>
            </a:pathLst>
          </a:custGeom>
          <a:solidFill>
            <a:schemeClr val="accent1"/>
          </a:solid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0" name="Line 42"/>
          <p:cNvSpPr>
            <a:spLocks noChangeShapeType="1"/>
          </p:cNvSpPr>
          <p:nvPr/>
        </p:nvSpPr>
        <p:spPr bwMode="auto">
          <a:xfrm>
            <a:off x="5608638" y="2885281"/>
            <a:ext cx="1044575"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1" name="AutoShape 43"/>
          <p:cNvSpPr>
            <a:spLocks noChangeArrowheads="1"/>
          </p:cNvSpPr>
          <p:nvPr/>
        </p:nvSpPr>
        <p:spPr bwMode="auto">
          <a:xfrm rot="2433384">
            <a:off x="5602288" y="1778794"/>
            <a:ext cx="2138362" cy="2163762"/>
          </a:xfrm>
          <a:custGeom>
            <a:avLst/>
            <a:gdLst>
              <a:gd name="G0" fmla="+- 10800 0 0"/>
              <a:gd name="G1" fmla="+- -9033754 0 0"/>
              <a:gd name="G2" fmla="+- 0 0 -9033754"/>
              <a:gd name="T0" fmla="*/ 0 256 1"/>
              <a:gd name="T1" fmla="*/ 180 256 1"/>
              <a:gd name="G3" fmla="+- -9033754 T0 T1"/>
              <a:gd name="T2" fmla="*/ 0 256 1"/>
              <a:gd name="T3" fmla="*/ 90 256 1"/>
              <a:gd name="G4" fmla="+- -9033754 T2 T3"/>
              <a:gd name="G5" fmla="*/ G4 2 1"/>
              <a:gd name="T4" fmla="*/ 90 256 1"/>
              <a:gd name="T5" fmla="*/ 0 256 1"/>
              <a:gd name="G6" fmla="+- -9033754 T4 T5"/>
              <a:gd name="G7" fmla="*/ G6 2 1"/>
              <a:gd name="G8" fmla="abs -903375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033754"/>
              <a:gd name="G21" fmla="sin G19 -9033754"/>
              <a:gd name="G22" fmla="+- G20 10800 0"/>
              <a:gd name="G23" fmla="+- G21 10800 0"/>
              <a:gd name="G24" fmla="+- 10800 0 G20"/>
              <a:gd name="G25" fmla="+- 10800 10800 0"/>
              <a:gd name="G26" fmla="?: G9 G17 G25"/>
              <a:gd name="G27" fmla="?: G9 0 21600"/>
              <a:gd name="G28" fmla="cos 10800 -9033754"/>
              <a:gd name="G29" fmla="sin 10800 -9033754"/>
              <a:gd name="G30" fmla="sin 10800 -9033754"/>
              <a:gd name="G31" fmla="+- G28 10800 0"/>
              <a:gd name="G32" fmla="+- G29 10800 0"/>
              <a:gd name="G33" fmla="+- G30 10800 0"/>
              <a:gd name="G34" fmla="?: G4 0 G31"/>
              <a:gd name="G35" fmla="?: -9033754 G34 0"/>
              <a:gd name="G36" fmla="?: G6 G35 G31"/>
              <a:gd name="G37" fmla="+- 21600 0 G36"/>
              <a:gd name="G38" fmla="?: G4 0 G33"/>
              <a:gd name="G39" fmla="?: -9033754 G38 G32"/>
              <a:gd name="G40" fmla="?: G6 G39 0"/>
              <a:gd name="G41" fmla="?: G4 G32 21600"/>
              <a:gd name="G42" fmla="?: G6 G41 G33"/>
              <a:gd name="T12" fmla="*/ 10800 w 21600"/>
              <a:gd name="T13" fmla="*/ 0 h 21600"/>
              <a:gd name="T14" fmla="*/ 2793 w 21600"/>
              <a:gd name="T15" fmla="*/ 3551 h 21600"/>
              <a:gd name="T16" fmla="*/ 10800 w 21600"/>
              <a:gd name="T17" fmla="*/ 0 h 21600"/>
              <a:gd name="T18" fmla="*/ 18807 w 21600"/>
              <a:gd name="T19" fmla="*/ 355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793" y="3551"/>
                </a:moveTo>
                <a:cubicBezTo>
                  <a:pt x="4841" y="1290"/>
                  <a:pt x="7749" y="-1"/>
                  <a:pt x="10800" y="0"/>
                </a:cubicBezTo>
                <a:cubicBezTo>
                  <a:pt x="13850" y="0"/>
                  <a:pt x="16758" y="1290"/>
                  <a:pt x="18806" y="3551"/>
                </a:cubicBezTo>
                <a:cubicBezTo>
                  <a:pt x="16758" y="1290"/>
                  <a:pt x="13850" y="-1"/>
                  <a:pt x="10799" y="0"/>
                </a:cubicBezTo>
                <a:cubicBezTo>
                  <a:pt x="7749" y="0"/>
                  <a:pt x="4841" y="1290"/>
                  <a:pt x="2793" y="3551"/>
                </a:cubicBezTo>
                <a:close/>
              </a:path>
            </a:pathLst>
          </a:custGeom>
          <a:solidFill>
            <a:schemeClr val="accent1"/>
          </a:solid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2" name="AutoShape 44"/>
          <p:cNvSpPr>
            <a:spLocks noChangeArrowheads="1"/>
          </p:cNvSpPr>
          <p:nvPr/>
        </p:nvSpPr>
        <p:spPr bwMode="auto">
          <a:xfrm rot="8202594">
            <a:off x="5611813" y="1788319"/>
            <a:ext cx="2138362" cy="2163762"/>
          </a:xfrm>
          <a:custGeom>
            <a:avLst/>
            <a:gdLst>
              <a:gd name="G0" fmla="+- 10800 0 0"/>
              <a:gd name="G1" fmla="+- -9164232 0 0"/>
              <a:gd name="G2" fmla="+- 0 0 -9164232"/>
              <a:gd name="T0" fmla="*/ 0 256 1"/>
              <a:gd name="T1" fmla="*/ 180 256 1"/>
              <a:gd name="G3" fmla="+- -9164232 T0 T1"/>
              <a:gd name="T2" fmla="*/ 0 256 1"/>
              <a:gd name="T3" fmla="*/ 90 256 1"/>
              <a:gd name="G4" fmla="+- -9164232 T2 T3"/>
              <a:gd name="G5" fmla="*/ G4 2 1"/>
              <a:gd name="T4" fmla="*/ 90 256 1"/>
              <a:gd name="T5" fmla="*/ 0 256 1"/>
              <a:gd name="G6" fmla="+- -9164232 T4 T5"/>
              <a:gd name="G7" fmla="*/ G6 2 1"/>
              <a:gd name="G8" fmla="abs -91642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164232"/>
              <a:gd name="G21" fmla="sin G19 -9164232"/>
              <a:gd name="G22" fmla="+- G20 10800 0"/>
              <a:gd name="G23" fmla="+- G21 10800 0"/>
              <a:gd name="G24" fmla="+- 10800 0 G20"/>
              <a:gd name="G25" fmla="+- 10800 10800 0"/>
              <a:gd name="G26" fmla="?: G9 G17 G25"/>
              <a:gd name="G27" fmla="?: G9 0 21600"/>
              <a:gd name="G28" fmla="cos 10800 -9164232"/>
              <a:gd name="G29" fmla="sin 10800 -9164232"/>
              <a:gd name="G30" fmla="sin 10800 -9164232"/>
              <a:gd name="G31" fmla="+- G28 10800 0"/>
              <a:gd name="G32" fmla="+- G29 10800 0"/>
              <a:gd name="G33" fmla="+- G30 10800 0"/>
              <a:gd name="G34" fmla="?: G4 0 G31"/>
              <a:gd name="G35" fmla="?: -9164232 G34 0"/>
              <a:gd name="G36" fmla="?: G6 G35 G31"/>
              <a:gd name="G37" fmla="+- 21600 0 G36"/>
              <a:gd name="G38" fmla="?: G4 0 G33"/>
              <a:gd name="G39" fmla="?: -9164232 G38 G32"/>
              <a:gd name="G40" fmla="?: G6 G39 0"/>
              <a:gd name="G41" fmla="?: G4 G32 21600"/>
              <a:gd name="G42" fmla="?: G6 G41 G33"/>
              <a:gd name="T12" fmla="*/ 10800 w 21600"/>
              <a:gd name="T13" fmla="*/ 0 h 21600"/>
              <a:gd name="T14" fmla="*/ 2546 w 21600"/>
              <a:gd name="T15" fmla="*/ 3834 h 21600"/>
              <a:gd name="T16" fmla="*/ 10800 w 21600"/>
              <a:gd name="T17" fmla="*/ 0 h 21600"/>
              <a:gd name="T18" fmla="*/ 19054 w 21600"/>
              <a:gd name="T19" fmla="*/ 383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546" y="3834"/>
                </a:moveTo>
                <a:cubicBezTo>
                  <a:pt x="4598" y="1402"/>
                  <a:pt x="7618" y="-1"/>
                  <a:pt x="10800" y="0"/>
                </a:cubicBezTo>
                <a:cubicBezTo>
                  <a:pt x="13981" y="0"/>
                  <a:pt x="17001" y="1402"/>
                  <a:pt x="19053" y="3834"/>
                </a:cubicBezTo>
                <a:cubicBezTo>
                  <a:pt x="17001" y="1402"/>
                  <a:pt x="13981" y="-1"/>
                  <a:pt x="10799" y="0"/>
                </a:cubicBezTo>
                <a:cubicBezTo>
                  <a:pt x="7618" y="0"/>
                  <a:pt x="4598" y="1402"/>
                  <a:pt x="2546" y="3834"/>
                </a:cubicBezTo>
                <a:close/>
              </a:path>
            </a:pathLst>
          </a:custGeom>
          <a:solidFill>
            <a:schemeClr val="accent1"/>
          </a:solid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3" name="AutoShape 45"/>
          <p:cNvSpPr>
            <a:spLocks noChangeArrowheads="1"/>
          </p:cNvSpPr>
          <p:nvPr/>
        </p:nvSpPr>
        <p:spPr bwMode="auto">
          <a:xfrm rot="13258927">
            <a:off x="5607050" y="1783556"/>
            <a:ext cx="2138363" cy="2163763"/>
          </a:xfrm>
          <a:custGeom>
            <a:avLst/>
            <a:gdLst>
              <a:gd name="G0" fmla="+- 10800 0 0"/>
              <a:gd name="G1" fmla="+- -9164232 0 0"/>
              <a:gd name="G2" fmla="+- 0 0 -9164232"/>
              <a:gd name="T0" fmla="*/ 0 256 1"/>
              <a:gd name="T1" fmla="*/ 180 256 1"/>
              <a:gd name="G3" fmla="+- -9164232 T0 T1"/>
              <a:gd name="T2" fmla="*/ 0 256 1"/>
              <a:gd name="T3" fmla="*/ 90 256 1"/>
              <a:gd name="G4" fmla="+- -9164232 T2 T3"/>
              <a:gd name="G5" fmla="*/ G4 2 1"/>
              <a:gd name="T4" fmla="*/ 90 256 1"/>
              <a:gd name="T5" fmla="*/ 0 256 1"/>
              <a:gd name="G6" fmla="+- -9164232 T4 T5"/>
              <a:gd name="G7" fmla="*/ G6 2 1"/>
              <a:gd name="G8" fmla="abs -91642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164232"/>
              <a:gd name="G21" fmla="sin G19 -9164232"/>
              <a:gd name="G22" fmla="+- G20 10800 0"/>
              <a:gd name="G23" fmla="+- G21 10800 0"/>
              <a:gd name="G24" fmla="+- 10800 0 G20"/>
              <a:gd name="G25" fmla="+- 10800 10800 0"/>
              <a:gd name="G26" fmla="?: G9 G17 G25"/>
              <a:gd name="G27" fmla="?: G9 0 21600"/>
              <a:gd name="G28" fmla="cos 10800 -9164232"/>
              <a:gd name="G29" fmla="sin 10800 -9164232"/>
              <a:gd name="G30" fmla="sin 10800 -9164232"/>
              <a:gd name="G31" fmla="+- G28 10800 0"/>
              <a:gd name="G32" fmla="+- G29 10800 0"/>
              <a:gd name="G33" fmla="+- G30 10800 0"/>
              <a:gd name="G34" fmla="?: G4 0 G31"/>
              <a:gd name="G35" fmla="?: -9164232 G34 0"/>
              <a:gd name="G36" fmla="?: G6 G35 G31"/>
              <a:gd name="G37" fmla="+- 21600 0 G36"/>
              <a:gd name="G38" fmla="?: G4 0 G33"/>
              <a:gd name="G39" fmla="?: -9164232 G38 G32"/>
              <a:gd name="G40" fmla="?: G6 G39 0"/>
              <a:gd name="G41" fmla="?: G4 G32 21600"/>
              <a:gd name="G42" fmla="?: G6 G41 G33"/>
              <a:gd name="T12" fmla="*/ 10800 w 21600"/>
              <a:gd name="T13" fmla="*/ 0 h 21600"/>
              <a:gd name="T14" fmla="*/ 2546 w 21600"/>
              <a:gd name="T15" fmla="*/ 3834 h 21600"/>
              <a:gd name="T16" fmla="*/ 10800 w 21600"/>
              <a:gd name="T17" fmla="*/ 0 h 21600"/>
              <a:gd name="T18" fmla="*/ 19054 w 21600"/>
              <a:gd name="T19" fmla="*/ 383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546" y="3834"/>
                </a:moveTo>
                <a:cubicBezTo>
                  <a:pt x="4598" y="1402"/>
                  <a:pt x="7618" y="-1"/>
                  <a:pt x="10800" y="0"/>
                </a:cubicBezTo>
                <a:cubicBezTo>
                  <a:pt x="13981" y="0"/>
                  <a:pt x="17001" y="1402"/>
                  <a:pt x="19053" y="3834"/>
                </a:cubicBezTo>
                <a:cubicBezTo>
                  <a:pt x="17001" y="1402"/>
                  <a:pt x="13981" y="-1"/>
                  <a:pt x="10799" y="0"/>
                </a:cubicBezTo>
                <a:cubicBezTo>
                  <a:pt x="7618" y="0"/>
                  <a:pt x="4598" y="1402"/>
                  <a:pt x="2546" y="3834"/>
                </a:cubicBezTo>
                <a:close/>
              </a:path>
            </a:pathLst>
          </a:custGeom>
          <a:solidFill>
            <a:schemeClr val="accent1"/>
          </a:solid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4" name="PubPieSlice"/>
          <p:cNvSpPr>
            <a:spLocks noEditPoints="1" noChangeArrowheads="1"/>
          </p:cNvSpPr>
          <p:nvPr/>
        </p:nvSpPr>
        <p:spPr bwMode="auto">
          <a:xfrm rot="10800000">
            <a:off x="5613400" y="1796256"/>
            <a:ext cx="2130425" cy="2159000"/>
          </a:xfrm>
          <a:custGeom>
            <a:avLst/>
            <a:gdLst>
              <a:gd name="G0" fmla="+- 0 0 0"/>
              <a:gd name="G1" fmla="sin 10800 -9129544"/>
              <a:gd name="G2" fmla="cos 10800 -9129544"/>
              <a:gd name="G3" fmla="sin 10800 7585953"/>
              <a:gd name="G4" fmla="cos 10800 7585953"/>
              <a:gd name="G5" fmla="+- G1 10800 0"/>
              <a:gd name="G6" fmla="+- G2 10800 0"/>
              <a:gd name="G7" fmla="+- G3 10800 0"/>
              <a:gd name="G8" fmla="+- G4 10800 0"/>
              <a:gd name="G9" fmla="+- 10800 0 0"/>
              <a:gd name="T0" fmla="*/ 2611 w 21600"/>
              <a:gd name="T1" fmla="*/ 3758 h 21600"/>
              <a:gd name="T2" fmla="*/ 10800 w 21600"/>
              <a:gd name="T3" fmla="*/ 10800 h 21600"/>
              <a:gd name="T4" fmla="*/ 6107 w 21600"/>
              <a:gd name="T5" fmla="*/ 20527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2611" y="3758"/>
                </a:moveTo>
                <a:cubicBezTo>
                  <a:pt x="926" y="5717"/>
                  <a:pt x="0" y="8215"/>
                  <a:pt x="0" y="10799"/>
                </a:cubicBezTo>
                <a:cubicBezTo>
                  <a:pt x="-1" y="14945"/>
                  <a:pt x="2373" y="18725"/>
                  <a:pt x="6106" y="20527"/>
                </a:cubicBezTo>
                <a:lnTo>
                  <a:pt x="10800" y="10800"/>
                </a:lnTo>
                <a:close/>
              </a:path>
            </a:pathLst>
          </a:custGeom>
          <a:solidFill>
            <a:srgbClr val="FFFFCC"/>
          </a:solidFill>
          <a:ln w="9525">
            <a:solidFill>
              <a:srgbClr val="000000"/>
            </a:solidFill>
            <a:miter lim="800000"/>
            <a:headEnd/>
            <a:tailEnd/>
          </a:ln>
          <a:effectLst/>
          <a:extLst>
            <a:ext uri="{AF507438-7753-43E0-B8FC-AC1667EBCBE1}">
              <a14:hiddenEffects xmlns:a14="http://schemas.microsoft.com/office/drawing/2010/main">
                <a:effectLst>
                  <a:outerShdw dist="107763" dir="2700000" algn="ctr" rotWithShape="0">
                    <a:srgbClr val="808080"/>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5" name="Text Box 46"/>
          <p:cNvSpPr txBox="1">
            <a:spLocks noChangeArrowheads="1"/>
          </p:cNvSpPr>
          <p:nvPr/>
        </p:nvSpPr>
        <p:spPr bwMode="auto">
          <a:xfrm>
            <a:off x="6451600" y="2915444"/>
            <a:ext cx="508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a:solidFill>
                  <a:srgbClr val="FF0000"/>
                </a:solidFill>
                <a:latin typeface="Times New Roman" panose="02020603050405020304" pitchFamily="18" charset="0"/>
                <a:cs typeface="Times New Roman" panose="02020603050405020304" pitchFamily="18" charset="0"/>
              </a:rPr>
              <a:t>O</a:t>
            </a:r>
          </a:p>
        </p:txBody>
      </p:sp>
      <p:sp>
        <p:nvSpPr>
          <p:cNvPr id="26" name="Text Box 47"/>
          <p:cNvSpPr txBox="1">
            <a:spLocks noChangeArrowheads="1"/>
          </p:cNvSpPr>
          <p:nvPr/>
        </p:nvSpPr>
        <p:spPr bwMode="auto">
          <a:xfrm>
            <a:off x="5754688" y="2515394"/>
            <a:ext cx="6524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rgbClr val="FF0000"/>
                </a:solidFill>
                <a:latin typeface="Times New Roman" panose="02020603050405020304" pitchFamily="18" charset="0"/>
                <a:cs typeface="Times New Roman" panose="02020603050405020304" pitchFamily="18" charset="0"/>
              </a:rPr>
              <a:t>R</a:t>
            </a:r>
          </a:p>
        </p:txBody>
      </p:sp>
      <p:sp>
        <p:nvSpPr>
          <p:cNvPr id="27" name="Line 50"/>
          <p:cNvSpPr>
            <a:spLocks noChangeShapeType="1"/>
          </p:cNvSpPr>
          <p:nvPr/>
        </p:nvSpPr>
        <p:spPr bwMode="auto">
          <a:xfrm>
            <a:off x="6710363" y="2886869"/>
            <a:ext cx="798512" cy="696912"/>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8" name="Line 49"/>
          <p:cNvSpPr>
            <a:spLocks noChangeShapeType="1"/>
          </p:cNvSpPr>
          <p:nvPr/>
        </p:nvSpPr>
        <p:spPr bwMode="auto">
          <a:xfrm flipV="1">
            <a:off x="6696075" y="1885156"/>
            <a:ext cx="436563" cy="944563"/>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9" name="AutoShape 51"/>
          <p:cNvSpPr>
            <a:spLocks noChangeArrowheads="1"/>
          </p:cNvSpPr>
          <p:nvPr/>
        </p:nvSpPr>
        <p:spPr bwMode="auto">
          <a:xfrm rot="4702936">
            <a:off x="5605463" y="1785143"/>
            <a:ext cx="2154238" cy="2163763"/>
          </a:xfrm>
          <a:custGeom>
            <a:avLst/>
            <a:gdLst>
              <a:gd name="G0" fmla="+- 10800 0 0"/>
              <a:gd name="G1" fmla="+- -9397893 0 0"/>
              <a:gd name="G2" fmla="+- 0 0 -9397893"/>
              <a:gd name="T0" fmla="*/ 0 256 1"/>
              <a:gd name="T1" fmla="*/ 180 256 1"/>
              <a:gd name="G3" fmla="+- -9397893 T0 T1"/>
              <a:gd name="T2" fmla="*/ 0 256 1"/>
              <a:gd name="T3" fmla="*/ 90 256 1"/>
              <a:gd name="G4" fmla="+- -9397893 T2 T3"/>
              <a:gd name="G5" fmla="*/ G4 2 1"/>
              <a:gd name="T4" fmla="*/ 90 256 1"/>
              <a:gd name="T5" fmla="*/ 0 256 1"/>
              <a:gd name="G6" fmla="+- -9397893 T4 T5"/>
              <a:gd name="G7" fmla="*/ G6 2 1"/>
              <a:gd name="G8" fmla="abs -939789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397893"/>
              <a:gd name="G21" fmla="sin G19 -9397893"/>
              <a:gd name="G22" fmla="+- G20 10800 0"/>
              <a:gd name="G23" fmla="+- G21 10800 0"/>
              <a:gd name="G24" fmla="+- 10800 0 G20"/>
              <a:gd name="G25" fmla="+- 10800 10800 0"/>
              <a:gd name="G26" fmla="?: G9 G17 G25"/>
              <a:gd name="G27" fmla="?: G9 0 21600"/>
              <a:gd name="G28" fmla="cos 10800 -9397893"/>
              <a:gd name="G29" fmla="sin 10800 -9397893"/>
              <a:gd name="G30" fmla="sin 10800 -9397893"/>
              <a:gd name="G31" fmla="+- G28 10800 0"/>
              <a:gd name="G32" fmla="+- G29 10800 0"/>
              <a:gd name="G33" fmla="+- G30 10800 0"/>
              <a:gd name="G34" fmla="?: G4 0 G31"/>
              <a:gd name="G35" fmla="?: -9397893 G34 0"/>
              <a:gd name="G36" fmla="?: G6 G35 G31"/>
              <a:gd name="G37" fmla="+- 21600 0 G36"/>
              <a:gd name="G38" fmla="?: G4 0 G33"/>
              <a:gd name="G39" fmla="?: -9397893 G38 G32"/>
              <a:gd name="G40" fmla="?: G6 G39 0"/>
              <a:gd name="G41" fmla="?: G4 G32 21600"/>
              <a:gd name="G42" fmla="?: G6 G41 G33"/>
              <a:gd name="T12" fmla="*/ 10800 w 21600"/>
              <a:gd name="T13" fmla="*/ 0 h 21600"/>
              <a:gd name="T14" fmla="*/ 2129 w 21600"/>
              <a:gd name="T15" fmla="*/ 4360 h 21600"/>
              <a:gd name="T16" fmla="*/ 10800 w 21600"/>
              <a:gd name="T17" fmla="*/ 0 h 21600"/>
              <a:gd name="T18" fmla="*/ 19471 w 21600"/>
              <a:gd name="T19" fmla="*/ 436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129" y="4360"/>
                </a:moveTo>
                <a:cubicBezTo>
                  <a:pt x="4166" y="1617"/>
                  <a:pt x="7382" y="-1"/>
                  <a:pt x="10800" y="0"/>
                </a:cubicBezTo>
                <a:cubicBezTo>
                  <a:pt x="14217" y="0"/>
                  <a:pt x="17433" y="1617"/>
                  <a:pt x="19470" y="4360"/>
                </a:cubicBezTo>
                <a:cubicBezTo>
                  <a:pt x="17433" y="1617"/>
                  <a:pt x="14217" y="-1"/>
                  <a:pt x="10799" y="0"/>
                </a:cubicBezTo>
                <a:cubicBezTo>
                  <a:pt x="7382" y="0"/>
                  <a:pt x="4166" y="1617"/>
                  <a:pt x="2129" y="4360"/>
                </a:cubicBezTo>
                <a:close/>
              </a:path>
            </a:pathLst>
          </a:custGeom>
          <a:solidFill>
            <a:schemeClr val="accent1"/>
          </a:solidFill>
          <a:ln w="28575">
            <a:solidFill>
              <a:srgbClr val="00B0F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0" name="Text Box 52"/>
          <p:cNvSpPr txBox="1">
            <a:spLocks noChangeArrowheads="1"/>
          </p:cNvSpPr>
          <p:nvPr/>
        </p:nvSpPr>
        <p:spPr bwMode="auto">
          <a:xfrm>
            <a:off x="4629150" y="3845719"/>
            <a:ext cx="228520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dirty="0">
                <a:solidFill>
                  <a:schemeClr val="bg1"/>
                </a:solidFill>
                <a:latin typeface="Times New Roman" panose="02020603050405020304" pitchFamily="18" charset="0"/>
                <a:cs typeface="Times New Roman" panose="02020603050405020304" pitchFamily="18" charset="0"/>
              </a:rPr>
              <a:t>2 </a:t>
            </a:r>
            <a:r>
              <a:rPr lang="en-US" altLang="en-US" sz="2400" b="1" dirty="0" err="1">
                <a:solidFill>
                  <a:schemeClr val="bg1"/>
                </a:solidFill>
                <a:latin typeface="Times New Roman" panose="02020603050405020304" pitchFamily="18" charset="0"/>
                <a:cs typeface="Times New Roman" panose="02020603050405020304" pitchFamily="18" charset="0"/>
              </a:rPr>
              <a:t>bán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kính</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31" name="Line 53"/>
          <p:cNvSpPr>
            <a:spLocks noChangeShapeType="1"/>
          </p:cNvSpPr>
          <p:nvPr/>
        </p:nvSpPr>
        <p:spPr bwMode="auto">
          <a:xfrm flipV="1">
            <a:off x="5346700" y="2494756"/>
            <a:ext cx="1481138" cy="1350963"/>
          </a:xfrm>
          <a:prstGeom prst="line">
            <a:avLst/>
          </a:prstGeom>
          <a:noFill/>
          <a:ln w="28575">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2" name="Line 54"/>
          <p:cNvSpPr>
            <a:spLocks noChangeShapeType="1"/>
          </p:cNvSpPr>
          <p:nvPr/>
        </p:nvSpPr>
        <p:spPr bwMode="auto">
          <a:xfrm flipV="1">
            <a:off x="5383213" y="3228181"/>
            <a:ext cx="1670050" cy="596900"/>
          </a:xfrm>
          <a:prstGeom prst="line">
            <a:avLst/>
          </a:prstGeom>
          <a:noFill/>
          <a:ln w="28575">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3" name="Text Box 55"/>
          <p:cNvSpPr txBox="1">
            <a:spLocks noChangeArrowheads="1"/>
          </p:cNvSpPr>
          <p:nvPr/>
        </p:nvSpPr>
        <p:spPr bwMode="auto">
          <a:xfrm>
            <a:off x="7364413" y="3758406"/>
            <a:ext cx="20843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dirty="0" err="1">
                <a:solidFill>
                  <a:schemeClr val="bg1"/>
                </a:solidFill>
                <a:latin typeface="Times New Roman" panose="02020603050405020304" pitchFamily="18" charset="0"/>
                <a:cs typeface="Times New Roman" panose="02020603050405020304" pitchFamily="18" charset="0"/>
              </a:rPr>
              <a:t>Cung</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tròn</a:t>
            </a:r>
            <a:endParaRPr lang="en-US" altLang="en-US" sz="2400" b="1" dirty="0">
              <a:solidFill>
                <a:schemeClr val="bg1"/>
              </a:solidFill>
              <a:latin typeface="Times New Roman" panose="02020603050405020304" pitchFamily="18" charset="0"/>
              <a:cs typeface="Times New Roman" panose="02020603050405020304" pitchFamily="18" charset="0"/>
            </a:endParaRPr>
          </a:p>
        </p:txBody>
      </p:sp>
      <p:sp>
        <p:nvSpPr>
          <p:cNvPr id="34" name="Line 56"/>
          <p:cNvSpPr>
            <a:spLocks noChangeShapeType="1"/>
          </p:cNvSpPr>
          <p:nvPr/>
        </p:nvSpPr>
        <p:spPr bwMode="auto">
          <a:xfrm flipH="1" flipV="1">
            <a:off x="7756525" y="3090069"/>
            <a:ext cx="290513" cy="739775"/>
          </a:xfrm>
          <a:prstGeom prst="line">
            <a:avLst/>
          </a:prstGeom>
          <a:noFill/>
          <a:ln w="28575">
            <a:solidFill>
              <a:srgbClr val="00FF00"/>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5" name="AutoShape 58"/>
          <p:cNvSpPr>
            <a:spLocks noChangeArrowheads="1"/>
          </p:cNvSpPr>
          <p:nvPr/>
        </p:nvSpPr>
        <p:spPr bwMode="auto">
          <a:xfrm rot="10800000">
            <a:off x="5835650" y="4737894"/>
            <a:ext cx="1905000" cy="987425"/>
          </a:xfrm>
          <a:prstGeom prst="wedgeEllipseCallout">
            <a:avLst>
              <a:gd name="adj1" fmla="val -22755"/>
              <a:gd name="adj2" fmla="val 231509"/>
            </a:avLst>
          </a:prstGeom>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path path="circle">
              <a:fillToRect l="50000" t="50000" r="50000" b="50000"/>
            </a:path>
            <a:tileRect/>
          </a:gradFill>
          <a:ln w="9525">
            <a:solidFill>
              <a:schemeClr val="tx1"/>
            </a:solidFill>
            <a:miter lim="800000"/>
            <a:headEnd/>
            <a:tailEnd/>
          </a:ln>
          <a:effectLst/>
        </p:spPr>
        <p:txBody>
          <a:bodyPr rot="10800000"/>
          <a:lstStyle/>
          <a:p>
            <a:pPr algn="ctr"/>
            <a:r>
              <a:rPr lang="en-US" altLang="en-US" sz="2000">
                <a:latin typeface="Times New Roman" panose="02020603050405020304" pitchFamily="18" charset="0"/>
                <a:cs typeface="Times New Roman" panose="02020603050405020304" pitchFamily="18" charset="0"/>
              </a:rPr>
              <a:t>Hình quạt tròn</a:t>
            </a:r>
          </a:p>
        </p:txBody>
      </p:sp>
      <p:sp>
        <p:nvSpPr>
          <p:cNvPr id="36" name="Oval 40"/>
          <p:cNvSpPr>
            <a:spLocks noChangeArrowheads="1"/>
          </p:cNvSpPr>
          <p:nvPr/>
        </p:nvSpPr>
        <p:spPr bwMode="auto">
          <a:xfrm>
            <a:off x="6638925" y="2829719"/>
            <a:ext cx="101600" cy="101600"/>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8" name="Text Box 60"/>
          <p:cNvSpPr txBox="1">
            <a:spLocks noChangeArrowheads="1"/>
          </p:cNvSpPr>
          <p:nvPr/>
        </p:nvSpPr>
        <p:spPr bwMode="auto">
          <a:xfrm>
            <a:off x="68220" y="3457764"/>
            <a:ext cx="437375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Hình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quạt</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tròn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là</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một</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phần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hình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tròn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giới</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hạn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bởi</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một</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cung</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tròn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và</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hai</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bán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kính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đi</a:t>
            </a:r>
            <a:r>
              <a:rPr lang="en-US" altLang="en-US" sz="2400" b="1" dirty="0">
                <a:solidFill>
                  <a:schemeClr val="bg1"/>
                </a:solidFill>
                <a:latin typeface="Times New Roman" panose="02020603050405020304" pitchFamily="18" charset="0"/>
                <a:cs typeface="Times New Roman" panose="02020603050405020304" pitchFamily="18" charset="0"/>
              </a:rPr>
              <a:t> qua </a:t>
            </a:r>
            <a:r>
              <a:rPr lang="en-US" altLang="en-US" sz="2400" b="1" dirty="0" err="1">
                <a:solidFill>
                  <a:schemeClr val="bg1"/>
                </a:solidFill>
                <a:latin typeface="Times New Roman" panose="02020603050405020304" pitchFamily="18" charset="0"/>
                <a:cs typeface="Times New Roman" panose="02020603050405020304" pitchFamily="18" charset="0"/>
              </a:rPr>
              <a:t>hai</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mút</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của</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cung</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đó</a:t>
            </a:r>
            <a:r>
              <a:rPr lang="en-US" altLang="en-US" sz="2400" b="1" dirty="0">
                <a:solidFill>
                  <a:schemeClr val="bg1"/>
                </a:solidFill>
                <a:latin typeface="Times New Roman" panose="02020603050405020304" pitchFamily="18" charset="0"/>
                <a:cs typeface="Times New Roman" panose="02020603050405020304" pitchFamily="18" charset="0"/>
              </a:rPr>
              <a:t>.</a:t>
            </a:r>
          </a:p>
        </p:txBody>
      </p:sp>
      <p:sp>
        <p:nvSpPr>
          <p:cNvPr id="39" name="Text Box 61"/>
          <p:cNvSpPr txBox="1">
            <a:spLocks noChangeArrowheads="1"/>
          </p:cNvSpPr>
          <p:nvPr/>
        </p:nvSpPr>
        <p:spPr bwMode="auto">
          <a:xfrm>
            <a:off x="7727950" y="2189956"/>
            <a:ext cx="4349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solidFill>
                  <a:schemeClr val="bg1"/>
                </a:solidFill>
                <a:latin typeface="Times New Roman" panose="02020603050405020304" pitchFamily="18" charset="0"/>
                <a:cs typeface="Times New Roman" panose="02020603050405020304" pitchFamily="18" charset="0"/>
              </a:rPr>
              <a:t>nº</a:t>
            </a:r>
          </a:p>
        </p:txBody>
      </p:sp>
      <p:sp>
        <p:nvSpPr>
          <p:cNvPr id="40" name="Text Box 62"/>
          <p:cNvSpPr txBox="1">
            <a:spLocks noChangeArrowheads="1"/>
          </p:cNvSpPr>
          <p:nvPr/>
        </p:nvSpPr>
        <p:spPr bwMode="auto">
          <a:xfrm>
            <a:off x="45125" y="5027424"/>
            <a:ext cx="450071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Chú</a:t>
            </a:r>
            <a:r>
              <a:rPr lang="en-US" altLang="en-US" sz="2400" b="1" dirty="0">
                <a:solidFill>
                  <a:srgbClr val="FFFF00"/>
                </a:solidFill>
                <a:latin typeface="Times New Roman" panose="02020603050405020304" pitchFamily="18" charset="0"/>
                <a:cs typeface="Times New Roman" panose="02020603050405020304" pitchFamily="18" charset="0"/>
              </a:rPr>
              <a:t> ý: </a:t>
            </a:r>
            <a:r>
              <a:rPr lang="en-US" altLang="en-US" sz="2400" b="1" dirty="0" err="1">
                <a:solidFill>
                  <a:srgbClr val="FFFF00"/>
                </a:solidFill>
                <a:latin typeface="Times New Roman" panose="02020603050405020304" pitchFamily="18" charset="0"/>
                <a:cs typeface="Times New Roman" panose="02020603050405020304" pitchFamily="18" charset="0"/>
              </a:rPr>
              <a:t>Một</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hình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quạt</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tròn</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được</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xác</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định</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bởi</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bán</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kính</a:t>
            </a:r>
            <a:r>
              <a:rPr lang="en-US" altLang="en-US" sz="2400" b="1" dirty="0">
                <a:solidFill>
                  <a:srgbClr val="FFFF00"/>
                </a:solidFill>
                <a:latin typeface="Times New Roman" panose="02020603050405020304" pitchFamily="18" charset="0"/>
                <a:cs typeface="Times New Roman" panose="02020603050405020304" pitchFamily="18" charset="0"/>
              </a:rPr>
              <a:t> R </a:t>
            </a:r>
            <a:r>
              <a:rPr lang="en-US" altLang="en-US" sz="2400" b="1" dirty="0" err="1">
                <a:solidFill>
                  <a:srgbClr val="FFFF00"/>
                </a:solidFill>
                <a:latin typeface="Times New Roman" panose="02020603050405020304" pitchFamily="18" charset="0"/>
                <a:cs typeface="Times New Roman" panose="02020603050405020304" pitchFamily="18" charset="0"/>
              </a:rPr>
              <a:t>và</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số</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đo</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cung</a:t>
            </a:r>
            <a:r>
              <a:rPr lang="en-US" altLang="en-US" sz="2400" b="1" dirty="0">
                <a:solidFill>
                  <a:srgbClr val="FFFF00"/>
                </a:solidFill>
                <a:latin typeface="Times New Roman" panose="02020603050405020304" pitchFamily="18" charset="0"/>
                <a:cs typeface="Times New Roman" panose="02020603050405020304" pitchFamily="18" charset="0"/>
              </a:rPr>
              <a:t> nº </a:t>
            </a:r>
            <a:r>
              <a:rPr lang="en-US" altLang="en-US" sz="2400" b="1" dirty="0" err="1">
                <a:solidFill>
                  <a:srgbClr val="FFFF00"/>
                </a:solidFill>
                <a:latin typeface="Times New Roman" panose="02020603050405020304" pitchFamily="18" charset="0"/>
                <a:cs typeface="Times New Roman" panose="02020603050405020304" pitchFamily="18" charset="0"/>
              </a:rPr>
              <a:t>của</a:t>
            </a:r>
            <a:r>
              <a:rPr lang="en-US" altLang="en-US" sz="2400" b="1" dirty="0">
                <a:solidFill>
                  <a:srgbClr val="FFFF00"/>
                </a:solidFill>
                <a:latin typeface="Times New Roman" panose="02020603050405020304" pitchFamily="18" charset="0"/>
                <a:cs typeface="Times New Roman" panose="02020603050405020304" pitchFamily="18" charset="0"/>
              </a:rPr>
              <a:t> </a:t>
            </a:r>
            <a:r>
              <a:rPr lang="en-US" altLang="en-US" sz="2400" b="1" dirty="0" err="1">
                <a:solidFill>
                  <a:srgbClr val="FFFF00"/>
                </a:solidFill>
                <a:latin typeface="Times New Roman" panose="02020603050405020304" pitchFamily="18" charset="0"/>
                <a:cs typeface="Times New Roman" panose="02020603050405020304" pitchFamily="18" charset="0"/>
              </a:rPr>
              <a:t>nó</a:t>
            </a:r>
            <a:r>
              <a:rPr lang="en-US" altLang="en-US" sz="2400" b="1" dirty="0">
                <a:solidFill>
                  <a:srgbClr val="FFFF00"/>
                </a:solidFill>
                <a:latin typeface="Times New Roman" panose="02020603050405020304" pitchFamily="18" charset="0"/>
                <a:cs typeface="Times New Roman" panose="02020603050405020304" pitchFamily="18" charset="0"/>
              </a:rPr>
              <a:t>.</a:t>
            </a:r>
          </a:p>
        </p:txBody>
      </p:sp>
      <p:sp>
        <p:nvSpPr>
          <p:cNvPr id="41" name="AutoShape 63"/>
          <p:cNvSpPr>
            <a:spLocks noChangeArrowheads="1"/>
          </p:cNvSpPr>
          <p:nvPr/>
        </p:nvSpPr>
        <p:spPr bwMode="auto">
          <a:xfrm rot="10800000">
            <a:off x="5112544" y="4630736"/>
            <a:ext cx="3498056" cy="1292225"/>
          </a:xfrm>
          <a:prstGeom prst="wedgeEllipseCallout">
            <a:avLst>
              <a:gd name="adj1" fmla="val -9655"/>
              <a:gd name="adj2" fmla="val 194746"/>
            </a:avLst>
          </a:prstGeom>
          <a:gradFill flip="none" rotWithShape="1">
            <a:gsLst>
              <a:gs pos="0">
                <a:schemeClr val="bg1"/>
              </a:gs>
              <a:gs pos="92000">
                <a:srgbClr val="00FF00">
                  <a:tint val="44500"/>
                  <a:satMod val="160000"/>
                </a:srgbClr>
              </a:gs>
              <a:gs pos="100000">
                <a:srgbClr val="00FF00">
                  <a:tint val="23500"/>
                  <a:satMod val="160000"/>
                </a:srgbClr>
              </a:gs>
            </a:gsLst>
            <a:lin ang="16200000" scaled="1"/>
            <a:tileRect/>
          </a:gradFill>
          <a:ln w="9525">
            <a:solidFill>
              <a:schemeClr val="tx1"/>
            </a:solidFill>
            <a:miter lim="800000"/>
            <a:headEnd/>
            <a:tailEnd/>
          </a:ln>
          <a:effectLst/>
        </p:spPr>
        <p:txBody>
          <a:bodyPr rot="10800000"/>
          <a:lstStyle/>
          <a:p>
            <a:pPr algn="ctr"/>
            <a:r>
              <a:rPr lang="en-US" altLang="en-US" sz="2200" dirty="0" err="1">
                <a:solidFill>
                  <a:srgbClr val="0000CC"/>
                </a:solidFill>
                <a:latin typeface="Times New Roman" panose="02020603050405020304" pitchFamily="18" charset="0"/>
                <a:cs typeface="Times New Roman" panose="02020603050405020304" pitchFamily="18" charset="0"/>
              </a:rPr>
              <a:t>Hình</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quạt</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tròn</a:t>
            </a:r>
            <a:r>
              <a:rPr lang="en-US" altLang="en-US" sz="2200" dirty="0">
                <a:solidFill>
                  <a:srgbClr val="0000CC"/>
                </a:solidFill>
                <a:latin typeface="Times New Roman" panose="02020603050405020304" pitchFamily="18" charset="0"/>
                <a:cs typeface="Times New Roman" panose="02020603050405020304" pitchFamily="18" charset="0"/>
              </a:rPr>
              <a:t> OAB </a:t>
            </a:r>
            <a:r>
              <a:rPr lang="en-US" altLang="en-US" sz="2200" dirty="0" err="1">
                <a:solidFill>
                  <a:srgbClr val="0000CC"/>
                </a:solidFill>
                <a:latin typeface="Times New Roman" panose="02020603050405020304" pitchFamily="18" charset="0"/>
                <a:cs typeface="Times New Roman" panose="02020603050405020304" pitchFamily="18" charset="0"/>
              </a:rPr>
              <a:t>bán</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kính</a:t>
            </a:r>
            <a:r>
              <a:rPr lang="en-US" altLang="en-US" sz="2200" dirty="0">
                <a:solidFill>
                  <a:srgbClr val="0000CC"/>
                </a:solidFill>
                <a:latin typeface="Times New Roman" panose="02020603050405020304" pitchFamily="18" charset="0"/>
                <a:cs typeface="Times New Roman" panose="02020603050405020304" pitchFamily="18" charset="0"/>
              </a:rPr>
              <a:t> R, </a:t>
            </a:r>
            <a:r>
              <a:rPr lang="en-US" altLang="en-US" sz="2200" dirty="0" err="1">
                <a:solidFill>
                  <a:srgbClr val="0000CC"/>
                </a:solidFill>
                <a:latin typeface="Times New Roman" panose="02020603050405020304" pitchFamily="18" charset="0"/>
                <a:cs typeface="Times New Roman" panose="02020603050405020304" pitchFamily="18" charset="0"/>
              </a:rPr>
              <a:t>cung</a:t>
            </a:r>
            <a:r>
              <a:rPr lang="en-US" altLang="en-US" sz="2200" dirty="0">
                <a:solidFill>
                  <a:srgbClr val="0000CC"/>
                </a:solidFill>
                <a:latin typeface="Times New Roman" panose="02020603050405020304" pitchFamily="18" charset="0"/>
                <a:cs typeface="Times New Roman" panose="02020603050405020304" pitchFamily="18" charset="0"/>
              </a:rPr>
              <a:t> n</a:t>
            </a:r>
            <a:r>
              <a:rPr lang="en-US" altLang="en-US" sz="2200" baseline="30000" dirty="0">
                <a:solidFill>
                  <a:srgbClr val="0000CC"/>
                </a:solidFill>
                <a:latin typeface="Times New Roman" panose="02020603050405020304" pitchFamily="18" charset="0"/>
                <a:cs typeface="Times New Roman" panose="02020603050405020304" pitchFamily="18" charset="0"/>
              </a:rPr>
              <a:t>0</a:t>
            </a:r>
            <a:endParaRPr lang="en-US" altLang="en-US" sz="2200" dirty="0">
              <a:solidFill>
                <a:srgbClr val="0000CC"/>
              </a:solidFill>
              <a:latin typeface="Times New Roman" panose="02020603050405020304" pitchFamily="18" charset="0"/>
              <a:cs typeface="Times New Roman" panose="02020603050405020304" pitchFamily="18" charset="0"/>
            </a:endParaRPr>
          </a:p>
        </p:txBody>
      </p:sp>
      <p:sp>
        <p:nvSpPr>
          <p:cNvPr id="42" name="Text Box 64"/>
          <p:cNvSpPr txBox="1">
            <a:spLocks noChangeArrowheads="1"/>
          </p:cNvSpPr>
          <p:nvPr/>
        </p:nvSpPr>
        <p:spPr bwMode="auto">
          <a:xfrm>
            <a:off x="7107238" y="1438275"/>
            <a:ext cx="477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rPr>
              <a:t>A</a:t>
            </a:r>
          </a:p>
        </p:txBody>
      </p:sp>
      <p:sp>
        <p:nvSpPr>
          <p:cNvPr id="43" name="Text Box 65"/>
          <p:cNvSpPr txBox="1">
            <a:spLocks noChangeArrowheads="1"/>
          </p:cNvSpPr>
          <p:nvPr/>
        </p:nvSpPr>
        <p:spPr bwMode="auto">
          <a:xfrm>
            <a:off x="7517606" y="3459956"/>
            <a:ext cx="4778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dirty="0">
                <a:solidFill>
                  <a:srgbClr val="FFFF00"/>
                </a:solidFill>
                <a:latin typeface="Times New Roman" panose="02020603050405020304" pitchFamily="18" charset="0"/>
                <a:cs typeface="Times New Roman" panose="02020603050405020304" pitchFamily="18" charset="0"/>
              </a:rPr>
              <a:t>B</a:t>
            </a:r>
          </a:p>
        </p:txBody>
      </p:sp>
      <p:pic>
        <p:nvPicPr>
          <p:cNvPr id="44" name="Picture 2" descr="hình nền động dây ngang đẹp 1 (70)"/>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1665704" y="3326826"/>
            <a:ext cx="5904670" cy="549276"/>
          </a:xfrm>
          <a:prstGeom prst="rect">
            <a:avLst/>
          </a:prstGeom>
          <a:noFill/>
          <a:extLst>
            <a:ext uri="{909E8E84-426E-40DD-AFC4-6F175D3DCCD1}">
              <a14:hiddenFill xmlns:a14="http://schemas.microsoft.com/office/drawing/2010/main">
                <a:solidFill>
                  <a:srgbClr val="FFFFFF"/>
                </a:solidFill>
              </a14:hiddenFill>
            </a:ext>
          </a:extLst>
        </p:spPr>
      </p:pic>
      <p:sp>
        <p:nvSpPr>
          <p:cNvPr id="45" name="Cloud Callout 44"/>
          <p:cNvSpPr/>
          <p:nvPr/>
        </p:nvSpPr>
        <p:spPr>
          <a:xfrm>
            <a:off x="2809347" y="438105"/>
            <a:ext cx="4489184" cy="1749747"/>
          </a:xfrm>
          <a:prstGeom prst="cloudCallout">
            <a:avLst>
              <a:gd name="adj1" fmla="val 47167"/>
              <a:gd name="adj2" fmla="val 8614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0000CC"/>
                </a:solidFill>
                <a:latin typeface="Times New Roman" panose="02020603050405020304" pitchFamily="18" charset="0"/>
                <a:cs typeface="Times New Roman" panose="02020603050405020304" pitchFamily="18" charset="0"/>
              </a:rPr>
              <a:t>Hình quạt tròn là gì?</a:t>
            </a:r>
            <a:endParaRPr lang="en-US" sz="2400" b="1" dirty="0">
              <a:solidFill>
                <a:srgbClr val="0000CC"/>
              </a:solidFill>
              <a:latin typeface="Times New Roman" panose="02020603050405020304" pitchFamily="18" charset="0"/>
              <a:cs typeface="Times New Roman" panose="02020603050405020304" pitchFamily="18" charset="0"/>
            </a:endParaRPr>
          </a:p>
        </p:txBody>
      </p:sp>
      <p:pic>
        <p:nvPicPr>
          <p:cNvPr id="14346" name="Picture 10" descr="hình nền động dây ngang đẹp 1 (144)"/>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26158" y="6553795"/>
            <a:ext cx="4572000" cy="456605"/>
          </a:xfrm>
          <a:prstGeom prst="rect">
            <a:avLst/>
          </a:prstGeom>
          <a:noFill/>
          <a:extLst>
            <a:ext uri="{909E8E84-426E-40DD-AFC4-6F175D3DCCD1}">
              <a14:hiddenFill xmlns:a14="http://schemas.microsoft.com/office/drawing/2010/main">
                <a:solidFill>
                  <a:srgbClr val="FFFFFF"/>
                </a:solidFill>
              </a14:hiddenFill>
            </a:ext>
          </a:extLst>
        </p:spPr>
      </p:pic>
      <p:pic>
        <p:nvPicPr>
          <p:cNvPr id="14348" name="Picture 12" descr="hình nền động dây ngang đẹp 1 (144)"/>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606089" y="6553795"/>
            <a:ext cx="4572000" cy="456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195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linds(horizontal)">
                                      <p:cBhvr>
                                        <p:cTn id="11" dur="500"/>
                                        <p:tgtEl>
                                          <p:spTgt spid="25"/>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linds(horizontal)">
                                      <p:cBhvr>
                                        <p:cTn id="19" dur="500"/>
                                        <p:tgtEl>
                                          <p:spTgt spid="2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4000"/>
                            </p:stCondLst>
                            <p:childTnLst>
                              <p:par>
                                <p:cTn id="37" presetID="21"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heel(4)">
                                      <p:cBhvr>
                                        <p:cTn id="39" dur="20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blinds(horizontal)">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blinds(horizontal)">
                                      <p:cBhvr>
                                        <p:cTn id="49" dur="500"/>
                                        <p:tgtEl>
                                          <p:spTgt spid="3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blinds(horizontal)">
                                      <p:cBhvr>
                                        <p:cTn id="52" dur="500"/>
                                        <p:tgtEl>
                                          <p:spTgt spid="3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linds(horizontal)">
                                      <p:cBhvr>
                                        <p:cTn id="55" dur="500"/>
                                        <p:tgtEl>
                                          <p:spTgt spid="3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500"/>
                            </p:stCondLst>
                            <p:childTnLst>
                              <p:par>
                                <p:cTn id="63" presetID="22" presetClass="emph" presetSubtype="0" fill="hold" grpId="1" nodeType="afterEffect">
                                  <p:stCondLst>
                                    <p:cond delay="0"/>
                                  </p:stCondLst>
                                  <p:childTnLst>
                                    <p:animClr clrSpc="hsl" dir="cw">
                                      <p:cBhvr override="childStyle">
                                        <p:cTn id="64" dur="500" fill="hold"/>
                                        <p:tgtEl>
                                          <p:spTgt spid="28"/>
                                        </p:tgtEl>
                                        <p:attrNameLst>
                                          <p:attrName>style.color</p:attrName>
                                        </p:attrNameLst>
                                      </p:cBhvr>
                                      <p:by>
                                        <p:hsl h="-7200000" s="0" l="0"/>
                                      </p:by>
                                    </p:animClr>
                                    <p:animClr clrSpc="hsl" dir="cw">
                                      <p:cBhvr>
                                        <p:cTn id="65" dur="500" fill="hold"/>
                                        <p:tgtEl>
                                          <p:spTgt spid="28"/>
                                        </p:tgtEl>
                                        <p:attrNameLst>
                                          <p:attrName>fillcolor</p:attrName>
                                        </p:attrNameLst>
                                      </p:cBhvr>
                                      <p:by>
                                        <p:hsl h="-7200000" s="0" l="0"/>
                                      </p:by>
                                    </p:animClr>
                                    <p:animClr clrSpc="hsl" dir="cw">
                                      <p:cBhvr>
                                        <p:cTn id="66" dur="500" fill="hold"/>
                                        <p:tgtEl>
                                          <p:spTgt spid="28"/>
                                        </p:tgtEl>
                                        <p:attrNameLst>
                                          <p:attrName>stroke.color</p:attrName>
                                        </p:attrNameLst>
                                      </p:cBhvr>
                                      <p:by>
                                        <p:hsl h="-7200000" s="0" l="0"/>
                                      </p:by>
                                    </p:animClr>
                                    <p:set>
                                      <p:cBhvr>
                                        <p:cTn id="67" dur="500" fill="hold"/>
                                        <p:tgtEl>
                                          <p:spTgt spid="28"/>
                                        </p:tgtEl>
                                        <p:attrNameLst>
                                          <p:attrName>fill.type</p:attrName>
                                        </p:attrNameLst>
                                      </p:cBhvr>
                                      <p:to>
                                        <p:strVal val="solid"/>
                                      </p:to>
                                    </p:set>
                                  </p:childTnLst>
                                </p:cTn>
                              </p:par>
                              <p:par>
                                <p:cTn id="68" presetID="22" presetClass="emph" presetSubtype="0" fill="hold" grpId="1" nodeType="withEffect">
                                  <p:stCondLst>
                                    <p:cond delay="0"/>
                                  </p:stCondLst>
                                  <p:childTnLst>
                                    <p:animClr clrSpc="hsl" dir="cw">
                                      <p:cBhvr override="childStyle">
                                        <p:cTn id="69" dur="500" fill="hold"/>
                                        <p:tgtEl>
                                          <p:spTgt spid="27"/>
                                        </p:tgtEl>
                                        <p:attrNameLst>
                                          <p:attrName>style.color</p:attrName>
                                        </p:attrNameLst>
                                      </p:cBhvr>
                                      <p:by>
                                        <p:hsl h="-7200000" s="0" l="0"/>
                                      </p:by>
                                    </p:animClr>
                                    <p:animClr clrSpc="hsl" dir="cw">
                                      <p:cBhvr>
                                        <p:cTn id="70" dur="500" fill="hold"/>
                                        <p:tgtEl>
                                          <p:spTgt spid="27"/>
                                        </p:tgtEl>
                                        <p:attrNameLst>
                                          <p:attrName>fillcolor</p:attrName>
                                        </p:attrNameLst>
                                      </p:cBhvr>
                                      <p:by>
                                        <p:hsl h="-7200000" s="0" l="0"/>
                                      </p:by>
                                    </p:animClr>
                                    <p:animClr clrSpc="hsl" dir="cw">
                                      <p:cBhvr>
                                        <p:cTn id="71" dur="500" fill="hold"/>
                                        <p:tgtEl>
                                          <p:spTgt spid="27"/>
                                        </p:tgtEl>
                                        <p:attrNameLst>
                                          <p:attrName>stroke.color</p:attrName>
                                        </p:attrNameLst>
                                      </p:cBhvr>
                                      <p:by>
                                        <p:hsl h="-7200000" s="0" l="0"/>
                                      </p:by>
                                    </p:animClr>
                                    <p:set>
                                      <p:cBhvr>
                                        <p:cTn id="72" dur="500" fill="hold"/>
                                        <p:tgtEl>
                                          <p:spTgt spid="27"/>
                                        </p:tgtEl>
                                        <p:attrNameLst>
                                          <p:attrName>fill.type</p:attrName>
                                        </p:attrNameLst>
                                      </p:cBhvr>
                                      <p:to>
                                        <p:strVal val="solid"/>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up)">
                                      <p:cBhvr>
                                        <p:cTn id="77" dur="500"/>
                                        <p:tgtEl>
                                          <p:spTgt spid="29"/>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blinds(horizontal)">
                                      <p:cBhvr>
                                        <p:cTn id="80" dur="500"/>
                                        <p:tgtEl>
                                          <p:spTgt spid="33"/>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linds(horizontal)">
                                      <p:cBhvr>
                                        <p:cTn id="83" dur="500"/>
                                        <p:tgtEl>
                                          <p:spTgt spid="3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35">
                                            <p:bg/>
                                          </p:spTgt>
                                        </p:tgtEl>
                                        <p:attrNameLst>
                                          <p:attrName>style.visibility</p:attrName>
                                        </p:attrNameLst>
                                      </p:cBhvr>
                                      <p:to>
                                        <p:strVal val="visible"/>
                                      </p:to>
                                    </p:set>
                                    <p:animEffect transition="in" filter="wipe(down)">
                                      <p:cBhvr>
                                        <p:cTn id="88" dur="500"/>
                                        <p:tgtEl>
                                          <p:spTgt spid="35">
                                            <p:bg/>
                                          </p:spTgt>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5">
                                            <p:txEl>
                                              <p:pRg st="0" end="0"/>
                                            </p:txEl>
                                          </p:spTgt>
                                        </p:tgtEl>
                                        <p:attrNameLst>
                                          <p:attrName>style.visibility</p:attrName>
                                        </p:attrNameLst>
                                      </p:cBhvr>
                                      <p:to>
                                        <p:strVal val="visible"/>
                                      </p:to>
                                    </p:set>
                                    <p:animEffect transition="in" filter="wipe(down)">
                                      <p:cBhvr>
                                        <p:cTn id="91" dur="500"/>
                                        <p:tgtEl>
                                          <p:spTgt spid="35">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2" nodeType="click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1000"/>
                                        <p:tgtEl>
                                          <p:spTgt spid="45"/>
                                        </p:tgtEl>
                                      </p:cBhvr>
                                    </p:animEffect>
                                    <p:anim calcmode="lin" valueType="num">
                                      <p:cBhvr>
                                        <p:cTn id="97" dur="1000" fill="hold"/>
                                        <p:tgtEl>
                                          <p:spTgt spid="45"/>
                                        </p:tgtEl>
                                        <p:attrNameLst>
                                          <p:attrName>ppt_x</p:attrName>
                                        </p:attrNameLst>
                                      </p:cBhvr>
                                      <p:tavLst>
                                        <p:tav tm="0">
                                          <p:val>
                                            <p:strVal val="#ppt_x"/>
                                          </p:val>
                                        </p:tav>
                                        <p:tav tm="100000">
                                          <p:val>
                                            <p:strVal val="#ppt_x"/>
                                          </p:val>
                                        </p:tav>
                                      </p:tavLst>
                                    </p:anim>
                                    <p:anim calcmode="lin" valueType="num">
                                      <p:cBhvr>
                                        <p:cTn id="9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xit" presetSubtype="0" fill="hold" grpId="1" nodeType="clickEffect">
                                  <p:stCondLst>
                                    <p:cond delay="0"/>
                                  </p:stCondLst>
                                  <p:childTnLst>
                                    <p:animEffect transition="out" filter="fade">
                                      <p:cBhvr>
                                        <p:cTn id="102" dur="1000"/>
                                        <p:tgtEl>
                                          <p:spTgt spid="45"/>
                                        </p:tgtEl>
                                      </p:cBhvr>
                                    </p:animEffect>
                                    <p:anim calcmode="lin" valueType="num">
                                      <p:cBhvr>
                                        <p:cTn id="103" dur="1000"/>
                                        <p:tgtEl>
                                          <p:spTgt spid="45"/>
                                        </p:tgtEl>
                                        <p:attrNameLst>
                                          <p:attrName>ppt_x</p:attrName>
                                        </p:attrNameLst>
                                      </p:cBhvr>
                                      <p:tavLst>
                                        <p:tav tm="0">
                                          <p:val>
                                            <p:strVal val="ppt_x"/>
                                          </p:val>
                                        </p:tav>
                                        <p:tav tm="100000">
                                          <p:val>
                                            <p:strVal val="ppt_x"/>
                                          </p:val>
                                        </p:tav>
                                      </p:tavLst>
                                    </p:anim>
                                    <p:anim calcmode="lin" valueType="num">
                                      <p:cBhvr>
                                        <p:cTn id="104" dur="1000"/>
                                        <p:tgtEl>
                                          <p:spTgt spid="45"/>
                                        </p:tgtEl>
                                        <p:attrNameLst>
                                          <p:attrName>ppt_y</p:attrName>
                                        </p:attrNameLst>
                                      </p:cBhvr>
                                      <p:tavLst>
                                        <p:tav tm="0">
                                          <p:val>
                                            <p:strVal val="ppt_y"/>
                                          </p:val>
                                        </p:tav>
                                        <p:tav tm="100000">
                                          <p:val>
                                            <p:strVal val="ppt_y+.1"/>
                                          </p:val>
                                        </p:tav>
                                      </p:tavLst>
                                    </p:anim>
                                    <p:set>
                                      <p:cBhvr>
                                        <p:cTn id="105" dur="1" fill="hold">
                                          <p:stCondLst>
                                            <p:cond delay="999"/>
                                          </p:stCondLst>
                                        </p:cTn>
                                        <p:tgtEl>
                                          <p:spTgt spid="45"/>
                                        </p:tgtEl>
                                        <p:attrNameLst>
                                          <p:attrName>style.visibility</p:attrName>
                                        </p:attrNameLst>
                                      </p:cBhvr>
                                      <p:to>
                                        <p:strVal val="hidden"/>
                                      </p:to>
                                    </p:set>
                                  </p:childTnLst>
                                </p:cTn>
                              </p:par>
                              <p:par>
                                <p:cTn id="106" presetID="6" presetClass="entr" presetSubtype="16"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circle(in)">
                                      <p:cBhvr>
                                        <p:cTn id="108" dur="2000"/>
                                        <p:tgtEl>
                                          <p:spTgt spid="45"/>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wipe(up)">
                                      <p:cBhvr>
                                        <p:cTn id="113" dur="500"/>
                                        <p:tgtEl>
                                          <p:spTgt spid="38"/>
                                        </p:tgtEl>
                                      </p:cBhvr>
                                    </p:animEffect>
                                  </p:childTnLst>
                                </p:cTn>
                              </p:par>
                            </p:childTnLst>
                          </p:cTn>
                        </p:par>
                      </p:childTnLst>
                    </p:cTn>
                  </p:par>
                  <p:par>
                    <p:cTn id="114" fill="hold">
                      <p:stCondLst>
                        <p:cond delay="indefinite"/>
                      </p:stCondLst>
                      <p:childTnLst>
                        <p:par>
                          <p:cTn id="115" fill="hold">
                            <p:stCondLst>
                              <p:cond delay="0"/>
                            </p:stCondLst>
                            <p:childTnLst>
                              <p:par>
                                <p:cTn id="116" presetID="63" presetClass="path" presetSubtype="0" accel="50000" decel="50000" fill="hold" grpId="1" nodeType="clickEffect">
                                  <p:stCondLst>
                                    <p:cond delay="0"/>
                                  </p:stCondLst>
                                  <p:childTnLst>
                                    <p:animMotion origin="layout" path="M -4.72222E-6 -2.08092E-6 L 0.08803 -0.06358 " pathEditMode="relative" rAng="0" ptsTypes="AA">
                                      <p:cBhvr>
                                        <p:cTn id="117" dur="500" fill="hold"/>
                                        <p:tgtEl>
                                          <p:spTgt spid="26"/>
                                        </p:tgtEl>
                                        <p:attrNameLst>
                                          <p:attrName>ppt_x</p:attrName>
                                          <p:attrName>ppt_y</p:attrName>
                                        </p:attrNameLst>
                                      </p:cBhvr>
                                      <p:rCtr x="4392" y="-3191"/>
                                    </p:animMotion>
                                  </p:childTnLst>
                                </p:cTn>
                              </p:par>
                              <p:par>
                                <p:cTn id="118" presetID="3" presetClass="entr" presetSubtype="10" fill="hold" grpId="0" nodeType="withEffect">
                                  <p:stCondLst>
                                    <p:cond delay="0"/>
                                  </p:stCondLst>
                                  <p:childTnLst>
                                    <p:set>
                                      <p:cBhvr>
                                        <p:cTn id="119" dur="1" fill="hold">
                                          <p:stCondLst>
                                            <p:cond delay="0"/>
                                          </p:stCondLst>
                                        </p:cTn>
                                        <p:tgtEl>
                                          <p:spTgt spid="39"/>
                                        </p:tgtEl>
                                        <p:attrNameLst>
                                          <p:attrName>style.visibility</p:attrName>
                                        </p:attrNameLst>
                                      </p:cBhvr>
                                      <p:to>
                                        <p:strVal val="visible"/>
                                      </p:to>
                                    </p:set>
                                    <p:animEffect transition="in" filter="blinds(horizontal)">
                                      <p:cBhvr>
                                        <p:cTn id="120" dur="500"/>
                                        <p:tgtEl>
                                          <p:spTgt spid="39"/>
                                        </p:tgtEl>
                                      </p:cBhvr>
                                    </p:animEffect>
                                  </p:childTnLst>
                                </p:cTn>
                              </p:par>
                              <p:par>
                                <p:cTn id="121" presetID="3" presetClass="exit" presetSubtype="10" fill="hold" grpId="1" nodeType="withEffect">
                                  <p:stCondLst>
                                    <p:cond delay="0"/>
                                  </p:stCondLst>
                                  <p:childTnLst>
                                    <p:animEffect transition="out" filter="blinds(horizontal)">
                                      <p:cBhvr>
                                        <p:cTn id="122" dur="500"/>
                                        <p:tgtEl>
                                          <p:spTgt spid="30"/>
                                        </p:tgtEl>
                                      </p:cBhvr>
                                    </p:animEffect>
                                    <p:set>
                                      <p:cBhvr>
                                        <p:cTn id="123" dur="1" fill="hold">
                                          <p:stCondLst>
                                            <p:cond delay="499"/>
                                          </p:stCondLst>
                                        </p:cTn>
                                        <p:tgtEl>
                                          <p:spTgt spid="30"/>
                                        </p:tgtEl>
                                        <p:attrNameLst>
                                          <p:attrName>style.visibility</p:attrName>
                                        </p:attrNameLst>
                                      </p:cBhvr>
                                      <p:to>
                                        <p:strVal val="hidden"/>
                                      </p:to>
                                    </p:set>
                                  </p:childTnLst>
                                </p:cTn>
                              </p:par>
                              <p:par>
                                <p:cTn id="124" presetID="3" presetClass="exit" presetSubtype="10" fill="hold" grpId="1" nodeType="withEffect">
                                  <p:stCondLst>
                                    <p:cond delay="0"/>
                                  </p:stCondLst>
                                  <p:childTnLst>
                                    <p:animEffect transition="out" filter="blinds(horizontal)">
                                      <p:cBhvr>
                                        <p:cTn id="125" dur="500"/>
                                        <p:tgtEl>
                                          <p:spTgt spid="32"/>
                                        </p:tgtEl>
                                      </p:cBhvr>
                                    </p:animEffect>
                                    <p:set>
                                      <p:cBhvr>
                                        <p:cTn id="126" dur="1" fill="hold">
                                          <p:stCondLst>
                                            <p:cond delay="499"/>
                                          </p:stCondLst>
                                        </p:cTn>
                                        <p:tgtEl>
                                          <p:spTgt spid="32"/>
                                        </p:tgtEl>
                                        <p:attrNameLst>
                                          <p:attrName>style.visibility</p:attrName>
                                        </p:attrNameLst>
                                      </p:cBhvr>
                                      <p:to>
                                        <p:strVal val="hidden"/>
                                      </p:to>
                                    </p:set>
                                  </p:childTnLst>
                                </p:cTn>
                              </p:par>
                              <p:par>
                                <p:cTn id="127" presetID="3" presetClass="exit" presetSubtype="10" fill="hold" grpId="1" nodeType="withEffect">
                                  <p:stCondLst>
                                    <p:cond delay="0"/>
                                  </p:stCondLst>
                                  <p:childTnLst>
                                    <p:animEffect transition="out" filter="blinds(horizontal)">
                                      <p:cBhvr>
                                        <p:cTn id="128" dur="500"/>
                                        <p:tgtEl>
                                          <p:spTgt spid="31"/>
                                        </p:tgtEl>
                                      </p:cBhvr>
                                    </p:animEffect>
                                    <p:set>
                                      <p:cBhvr>
                                        <p:cTn id="129" dur="1" fill="hold">
                                          <p:stCondLst>
                                            <p:cond delay="499"/>
                                          </p:stCondLst>
                                        </p:cTn>
                                        <p:tgtEl>
                                          <p:spTgt spid="31"/>
                                        </p:tgtEl>
                                        <p:attrNameLst>
                                          <p:attrName>style.visibility</p:attrName>
                                        </p:attrNameLst>
                                      </p:cBhvr>
                                      <p:to>
                                        <p:strVal val="hidden"/>
                                      </p:to>
                                    </p:set>
                                  </p:childTnLst>
                                </p:cTn>
                              </p:par>
                              <p:par>
                                <p:cTn id="130" presetID="3" presetClass="exit" presetSubtype="10" fill="hold" grpId="1" nodeType="withEffect">
                                  <p:stCondLst>
                                    <p:cond delay="0"/>
                                  </p:stCondLst>
                                  <p:childTnLst>
                                    <p:animEffect transition="out" filter="blinds(horizontal)">
                                      <p:cBhvr>
                                        <p:cTn id="131" dur="500"/>
                                        <p:tgtEl>
                                          <p:spTgt spid="33"/>
                                        </p:tgtEl>
                                      </p:cBhvr>
                                    </p:animEffect>
                                    <p:set>
                                      <p:cBhvr>
                                        <p:cTn id="132" dur="1" fill="hold">
                                          <p:stCondLst>
                                            <p:cond delay="499"/>
                                          </p:stCondLst>
                                        </p:cTn>
                                        <p:tgtEl>
                                          <p:spTgt spid="33"/>
                                        </p:tgtEl>
                                        <p:attrNameLst>
                                          <p:attrName>style.visibility</p:attrName>
                                        </p:attrNameLst>
                                      </p:cBhvr>
                                      <p:to>
                                        <p:strVal val="hidden"/>
                                      </p:to>
                                    </p:set>
                                  </p:childTnLst>
                                </p:cTn>
                              </p:par>
                              <p:par>
                                <p:cTn id="133" presetID="3" presetClass="exit" presetSubtype="10" fill="hold" grpId="1" nodeType="withEffect">
                                  <p:stCondLst>
                                    <p:cond delay="0"/>
                                  </p:stCondLst>
                                  <p:childTnLst>
                                    <p:animEffect transition="out" filter="blinds(horizontal)">
                                      <p:cBhvr>
                                        <p:cTn id="134" dur="500"/>
                                        <p:tgtEl>
                                          <p:spTgt spid="34"/>
                                        </p:tgtEl>
                                      </p:cBhvr>
                                    </p:animEffect>
                                    <p:set>
                                      <p:cBhvr>
                                        <p:cTn id="135" dur="1" fill="hold">
                                          <p:stCondLst>
                                            <p:cond delay="499"/>
                                          </p:stCondLst>
                                        </p:cTn>
                                        <p:tgtEl>
                                          <p:spTgt spid="34"/>
                                        </p:tgtEl>
                                        <p:attrNameLst>
                                          <p:attrName>style.visibility</p:attrName>
                                        </p:attrNameLst>
                                      </p:cBhvr>
                                      <p:to>
                                        <p:strVal val="hidden"/>
                                      </p:to>
                                    </p:set>
                                  </p:childTnLst>
                                </p:cTn>
                              </p:par>
                              <p:par>
                                <p:cTn id="136" presetID="3" presetClass="exit" presetSubtype="10" fill="hold" grpId="1" nodeType="withEffect">
                                  <p:stCondLst>
                                    <p:cond delay="0"/>
                                  </p:stCondLst>
                                  <p:childTnLst>
                                    <p:animEffect transition="out" filter="blinds(horizontal)">
                                      <p:cBhvr>
                                        <p:cTn id="137" dur="500"/>
                                        <p:tgtEl>
                                          <p:spTgt spid="20"/>
                                        </p:tgtEl>
                                      </p:cBhvr>
                                    </p:animEffect>
                                    <p:set>
                                      <p:cBhvr>
                                        <p:cTn id="138" dur="1" fill="hold">
                                          <p:stCondLst>
                                            <p:cond delay="499"/>
                                          </p:stCondLst>
                                        </p:cTn>
                                        <p:tgtEl>
                                          <p:spTgt spid="20"/>
                                        </p:tgtEl>
                                        <p:attrNameLst>
                                          <p:attrName>style.visibility</p:attrName>
                                        </p:attrNameLst>
                                      </p:cBhvr>
                                      <p:to>
                                        <p:strVal val="hidden"/>
                                      </p:to>
                                    </p:set>
                                  </p:childTnLst>
                                </p:cTn>
                              </p:par>
                              <p:par>
                                <p:cTn id="139" presetID="3" presetClass="entr" presetSubtype="10" fill="hold" grpId="0" nodeType="with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blinds(horizontal)">
                                      <p:cBhvr>
                                        <p:cTn id="141" dur="500"/>
                                        <p:tgtEl>
                                          <p:spTgt spid="42"/>
                                        </p:tgtEl>
                                      </p:cBhvr>
                                    </p:animEffect>
                                  </p:childTnLst>
                                </p:cTn>
                              </p:par>
                              <p:par>
                                <p:cTn id="142" presetID="3" presetClass="entr" presetSubtype="1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blinds(horizontal)">
                                      <p:cBhvr>
                                        <p:cTn id="144" dur="500"/>
                                        <p:tgtEl>
                                          <p:spTgt spid="43"/>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4" fill="hold" grpId="0" nodeType="clickEffect">
                                  <p:stCondLst>
                                    <p:cond delay="0"/>
                                  </p:stCondLst>
                                  <p:childTnLst>
                                    <p:set>
                                      <p:cBhvr>
                                        <p:cTn id="148" dur="1" fill="hold">
                                          <p:stCondLst>
                                            <p:cond delay="0"/>
                                          </p:stCondLst>
                                        </p:cTn>
                                        <p:tgtEl>
                                          <p:spTgt spid="41">
                                            <p:bg/>
                                          </p:spTgt>
                                        </p:tgtEl>
                                        <p:attrNameLst>
                                          <p:attrName>style.visibility</p:attrName>
                                        </p:attrNameLst>
                                      </p:cBhvr>
                                      <p:to>
                                        <p:strVal val="visible"/>
                                      </p:to>
                                    </p:set>
                                    <p:animEffect transition="in" filter="wipe(down)">
                                      <p:cBhvr>
                                        <p:cTn id="149" dur="500"/>
                                        <p:tgtEl>
                                          <p:spTgt spid="41">
                                            <p:bg/>
                                          </p:spTgt>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41">
                                            <p:txEl>
                                              <p:pRg st="0" end="0"/>
                                            </p:txEl>
                                          </p:spTgt>
                                        </p:tgtEl>
                                        <p:attrNameLst>
                                          <p:attrName>style.visibility</p:attrName>
                                        </p:attrNameLst>
                                      </p:cBhvr>
                                      <p:to>
                                        <p:strVal val="visible"/>
                                      </p:to>
                                    </p:set>
                                    <p:animEffect transition="in" filter="wipe(down)">
                                      <p:cBhvr>
                                        <p:cTn id="152" dur="500"/>
                                        <p:tgtEl>
                                          <p:spTgt spid="41">
                                            <p:txEl>
                                              <p:pRg st="0" end="0"/>
                                            </p:txEl>
                                          </p:spTgt>
                                        </p:tgtEl>
                                      </p:cBhvr>
                                    </p:animEffect>
                                  </p:childTnLst>
                                </p:cTn>
                              </p:par>
                            </p:childTnLst>
                          </p:cTn>
                        </p:par>
                      </p:childTnLst>
                    </p:cTn>
                  </p:par>
                  <p:par>
                    <p:cTn id="153" fill="hold">
                      <p:stCondLst>
                        <p:cond delay="indefinite"/>
                      </p:stCondLst>
                      <p:childTnLst>
                        <p:par>
                          <p:cTn id="154" fill="hold">
                            <p:stCondLst>
                              <p:cond delay="0"/>
                            </p:stCondLst>
                            <p:childTnLst>
                              <p:par>
                                <p:cTn id="155" presetID="20" presetClass="entr" presetSubtype="0" fill="hold" grpId="0" nodeType="clickEffect">
                                  <p:stCondLst>
                                    <p:cond delay="0"/>
                                  </p:stCondLst>
                                  <p:childTnLst>
                                    <p:set>
                                      <p:cBhvr>
                                        <p:cTn id="156" dur="1" fill="hold">
                                          <p:stCondLst>
                                            <p:cond delay="0"/>
                                          </p:stCondLst>
                                        </p:cTn>
                                        <p:tgtEl>
                                          <p:spTgt spid="40"/>
                                        </p:tgtEl>
                                        <p:attrNameLst>
                                          <p:attrName>style.visibility</p:attrName>
                                        </p:attrNameLst>
                                      </p:cBhvr>
                                      <p:to>
                                        <p:strVal val="visible"/>
                                      </p:to>
                                    </p:set>
                                    <p:animEffect transition="in" filter="wedge">
                                      <p:cBhvr>
                                        <p:cTn id="1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0" grpId="1" animBg="1"/>
      <p:bldP spid="21" grpId="0" animBg="1"/>
      <p:bldP spid="22" grpId="0" animBg="1"/>
      <p:bldP spid="23" grpId="0" animBg="1"/>
      <p:bldP spid="24" grpId="0" animBg="1"/>
      <p:bldP spid="25" grpId="0"/>
      <p:bldP spid="26" grpId="0"/>
      <p:bldP spid="26" grpId="1"/>
      <p:bldP spid="27" grpId="0" animBg="1"/>
      <p:bldP spid="27" grpId="1" animBg="1"/>
      <p:bldP spid="28" grpId="0" animBg="1"/>
      <p:bldP spid="28" grpId="1" animBg="1"/>
      <p:bldP spid="29" grpId="0" animBg="1"/>
      <p:bldP spid="30" grpId="0"/>
      <p:bldP spid="30" grpId="1"/>
      <p:bldP spid="31" grpId="0" animBg="1"/>
      <p:bldP spid="31" grpId="1" animBg="1"/>
      <p:bldP spid="32" grpId="0" animBg="1"/>
      <p:bldP spid="32" grpId="1" animBg="1"/>
      <p:bldP spid="33" grpId="0"/>
      <p:bldP spid="33" grpId="1"/>
      <p:bldP spid="34" grpId="0" animBg="1"/>
      <p:bldP spid="34" grpId="1" animBg="1"/>
      <p:bldP spid="35" grpId="0" build="allAtOnce" animBg="1"/>
      <p:bldP spid="36" grpId="0" animBg="1"/>
      <p:bldP spid="38" grpId="0"/>
      <p:bldP spid="39" grpId="0"/>
      <p:bldP spid="40" grpId="0"/>
      <p:bldP spid="41" grpId="0" build="allAtOnce" animBg="1"/>
      <p:bldP spid="42" grpId="0"/>
      <p:bldP spid="43" grpId="0"/>
      <p:bldP spid="45" grpId="0" animBg="1"/>
      <p:bldP spid="45" grpId="1" animBg="1"/>
      <p:bldP spid="45"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Pictures &gt; Backgrounds Powerpoint Blackboard Desktop Backgrou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107"/>
          <p:cNvGrpSpPr>
            <a:grpSpLocks/>
          </p:cNvGrpSpPr>
          <p:nvPr/>
        </p:nvGrpSpPr>
        <p:grpSpPr bwMode="auto">
          <a:xfrm>
            <a:off x="463550" y="3563853"/>
            <a:ext cx="2252663" cy="1966913"/>
            <a:chOff x="186" y="2454"/>
            <a:chExt cx="1419" cy="1239"/>
          </a:xfrm>
          <a:gradFill flip="none" rotWithShape="1">
            <a:gsLst>
              <a:gs pos="0">
                <a:schemeClr val="bg1"/>
              </a:gs>
              <a:gs pos="56000">
                <a:srgbClr val="00FF00">
                  <a:shade val="67500"/>
                  <a:satMod val="115000"/>
                </a:srgbClr>
              </a:gs>
              <a:gs pos="100000">
                <a:srgbClr val="00FF00">
                  <a:shade val="100000"/>
                  <a:satMod val="115000"/>
                </a:srgbClr>
              </a:gs>
            </a:gsLst>
            <a:path path="circle">
              <a:fillToRect l="50000" t="50000" r="50000" b="50000"/>
            </a:path>
            <a:tileRect/>
          </a:gradFill>
        </p:grpSpPr>
        <p:grpSp>
          <p:nvGrpSpPr>
            <p:cNvPr id="5" name="Group 88"/>
            <p:cNvGrpSpPr>
              <a:grpSpLocks/>
            </p:cNvGrpSpPr>
            <p:nvPr/>
          </p:nvGrpSpPr>
          <p:grpSpPr bwMode="auto">
            <a:xfrm>
              <a:off x="186" y="2574"/>
              <a:ext cx="1120" cy="1119"/>
              <a:chOff x="2989" y="960"/>
              <a:chExt cx="1367" cy="1366"/>
            </a:xfrm>
            <a:grpFill/>
          </p:grpSpPr>
          <p:sp>
            <p:nvSpPr>
              <p:cNvPr id="15" name="Oval 89"/>
              <p:cNvSpPr>
                <a:spLocks noChangeArrowheads="1"/>
              </p:cNvSpPr>
              <p:nvPr/>
            </p:nvSpPr>
            <p:spPr bwMode="auto">
              <a:xfrm>
                <a:off x="2989" y="969"/>
                <a:ext cx="1353" cy="1353"/>
              </a:xfrm>
              <a:prstGeom prst="ellipse">
                <a:avLst/>
              </a:prstGeom>
              <a:gr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grpSp>
            <p:nvGrpSpPr>
              <p:cNvPr id="16" name="Group 90"/>
              <p:cNvGrpSpPr>
                <a:grpSpLocks/>
              </p:cNvGrpSpPr>
              <p:nvPr/>
            </p:nvGrpSpPr>
            <p:grpSpPr bwMode="auto">
              <a:xfrm>
                <a:off x="2990" y="960"/>
                <a:ext cx="1366" cy="1366"/>
                <a:chOff x="2990" y="960"/>
                <a:chExt cx="1366" cy="1366"/>
              </a:xfrm>
              <a:grpFill/>
            </p:grpSpPr>
            <p:grpSp>
              <p:nvGrpSpPr>
                <p:cNvPr id="17" name="Group 91"/>
                <p:cNvGrpSpPr>
                  <a:grpSpLocks/>
                </p:cNvGrpSpPr>
                <p:nvPr/>
              </p:nvGrpSpPr>
              <p:grpSpPr bwMode="auto">
                <a:xfrm>
                  <a:off x="2990" y="960"/>
                  <a:ext cx="1366" cy="1366"/>
                  <a:chOff x="2990" y="960"/>
                  <a:chExt cx="1366" cy="1366"/>
                </a:xfrm>
                <a:grpFill/>
              </p:grpSpPr>
              <p:sp>
                <p:nvSpPr>
                  <p:cNvPr id="19" name="AutoShape 92"/>
                  <p:cNvSpPr>
                    <a:spLocks noChangeArrowheads="1"/>
                  </p:cNvSpPr>
                  <p:nvPr/>
                </p:nvSpPr>
                <p:spPr bwMode="auto">
                  <a:xfrm rot="18784407">
                    <a:off x="2998" y="960"/>
                    <a:ext cx="1347" cy="1363"/>
                  </a:xfrm>
                  <a:custGeom>
                    <a:avLst/>
                    <a:gdLst>
                      <a:gd name="G0" fmla="+- 10800 0 0"/>
                      <a:gd name="G1" fmla="+- -8746845 0 0"/>
                      <a:gd name="G2" fmla="+- 0 0 -8746845"/>
                      <a:gd name="T0" fmla="*/ 0 256 1"/>
                      <a:gd name="T1" fmla="*/ 180 256 1"/>
                      <a:gd name="G3" fmla="+- -8746845 T0 T1"/>
                      <a:gd name="T2" fmla="*/ 0 256 1"/>
                      <a:gd name="T3" fmla="*/ 90 256 1"/>
                      <a:gd name="G4" fmla="+- -8746845 T2 T3"/>
                      <a:gd name="G5" fmla="*/ G4 2 1"/>
                      <a:gd name="T4" fmla="*/ 90 256 1"/>
                      <a:gd name="T5" fmla="*/ 0 256 1"/>
                      <a:gd name="G6" fmla="+- -8746845 T4 T5"/>
                      <a:gd name="G7" fmla="*/ G6 2 1"/>
                      <a:gd name="G8" fmla="abs -87468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8746845"/>
                      <a:gd name="G21" fmla="sin G19 -8746845"/>
                      <a:gd name="G22" fmla="+- G20 10800 0"/>
                      <a:gd name="G23" fmla="+- G21 10800 0"/>
                      <a:gd name="G24" fmla="+- 10800 0 G20"/>
                      <a:gd name="G25" fmla="+- 10800 10800 0"/>
                      <a:gd name="G26" fmla="?: G9 G17 G25"/>
                      <a:gd name="G27" fmla="?: G9 0 21600"/>
                      <a:gd name="G28" fmla="cos 10800 -8746845"/>
                      <a:gd name="G29" fmla="sin 10800 -8746845"/>
                      <a:gd name="G30" fmla="sin 10800 -8746845"/>
                      <a:gd name="G31" fmla="+- G28 10800 0"/>
                      <a:gd name="G32" fmla="+- G29 10800 0"/>
                      <a:gd name="G33" fmla="+- G30 10800 0"/>
                      <a:gd name="G34" fmla="?: G4 0 G31"/>
                      <a:gd name="G35" fmla="?: -8746845 G34 0"/>
                      <a:gd name="G36" fmla="?: G6 G35 G31"/>
                      <a:gd name="G37" fmla="+- 21600 0 G36"/>
                      <a:gd name="G38" fmla="?: G4 0 G33"/>
                      <a:gd name="G39" fmla="?: -8746845 G38 G32"/>
                      <a:gd name="G40" fmla="?: G6 G39 0"/>
                      <a:gd name="G41" fmla="?: G4 G32 21600"/>
                      <a:gd name="G42" fmla="?: G6 G41 G33"/>
                      <a:gd name="T12" fmla="*/ 10800 w 21600"/>
                      <a:gd name="T13" fmla="*/ 0 h 21600"/>
                      <a:gd name="T14" fmla="*/ 3370 w 21600"/>
                      <a:gd name="T15" fmla="*/ 2961 h 21600"/>
                      <a:gd name="T16" fmla="*/ 10800 w 21600"/>
                      <a:gd name="T17" fmla="*/ 0 h 21600"/>
                      <a:gd name="T18" fmla="*/ 18230 w 21600"/>
                      <a:gd name="T19" fmla="*/ 29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70" y="2961"/>
                        </a:moveTo>
                        <a:cubicBezTo>
                          <a:pt x="5376" y="1059"/>
                          <a:pt x="8035" y="-1"/>
                          <a:pt x="10800" y="0"/>
                        </a:cubicBezTo>
                        <a:cubicBezTo>
                          <a:pt x="13564" y="0"/>
                          <a:pt x="16223" y="1059"/>
                          <a:pt x="18229" y="2961"/>
                        </a:cubicBezTo>
                        <a:cubicBezTo>
                          <a:pt x="16223" y="1059"/>
                          <a:pt x="13564" y="-1"/>
                          <a:pt x="10799" y="0"/>
                        </a:cubicBezTo>
                        <a:cubicBezTo>
                          <a:pt x="8035" y="0"/>
                          <a:pt x="5376" y="1059"/>
                          <a:pt x="3370" y="2961"/>
                        </a:cubicBezTo>
                        <a:close/>
                      </a:path>
                    </a:pathLst>
                  </a:custGeom>
                  <a:grp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0" name="AutoShape 93"/>
                  <p:cNvSpPr>
                    <a:spLocks noChangeArrowheads="1"/>
                  </p:cNvSpPr>
                  <p:nvPr/>
                </p:nvSpPr>
                <p:spPr bwMode="auto">
                  <a:xfrm rot="29469056">
                    <a:off x="3001" y="963"/>
                    <a:ext cx="1347" cy="1363"/>
                  </a:xfrm>
                  <a:custGeom>
                    <a:avLst/>
                    <a:gdLst>
                      <a:gd name="G0" fmla="+- 10724 0 0"/>
                      <a:gd name="G1" fmla="+- -8910989 0 0"/>
                      <a:gd name="G2" fmla="+- 0 0 -8910989"/>
                      <a:gd name="T0" fmla="*/ 0 256 1"/>
                      <a:gd name="T1" fmla="*/ 180 256 1"/>
                      <a:gd name="G3" fmla="+- -8910989 T0 T1"/>
                      <a:gd name="T2" fmla="*/ 0 256 1"/>
                      <a:gd name="T3" fmla="*/ 90 256 1"/>
                      <a:gd name="G4" fmla="+- -8910989 T2 T3"/>
                      <a:gd name="G5" fmla="*/ G4 2 1"/>
                      <a:gd name="T4" fmla="*/ 90 256 1"/>
                      <a:gd name="T5" fmla="*/ 0 256 1"/>
                      <a:gd name="G6" fmla="+- -8910989 T4 T5"/>
                      <a:gd name="G7" fmla="*/ G6 2 1"/>
                      <a:gd name="G8" fmla="abs -89109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724"/>
                      <a:gd name="G18" fmla="*/ 10724 1 2"/>
                      <a:gd name="G19" fmla="+- G18 5400 0"/>
                      <a:gd name="G20" fmla="cos G19 -8910989"/>
                      <a:gd name="G21" fmla="sin G19 -8910989"/>
                      <a:gd name="G22" fmla="+- G20 10800 0"/>
                      <a:gd name="G23" fmla="+- G21 10800 0"/>
                      <a:gd name="G24" fmla="+- 10800 0 G20"/>
                      <a:gd name="G25" fmla="+- 10724 10800 0"/>
                      <a:gd name="G26" fmla="?: G9 G17 G25"/>
                      <a:gd name="G27" fmla="?: G9 0 21600"/>
                      <a:gd name="G28" fmla="cos 10800 -8910989"/>
                      <a:gd name="G29" fmla="sin 10800 -8910989"/>
                      <a:gd name="G30" fmla="sin 10724 -8910989"/>
                      <a:gd name="G31" fmla="+- G28 10800 0"/>
                      <a:gd name="G32" fmla="+- G29 10800 0"/>
                      <a:gd name="G33" fmla="+- G30 10800 0"/>
                      <a:gd name="G34" fmla="?: G4 0 G31"/>
                      <a:gd name="G35" fmla="?: -8910989 G34 0"/>
                      <a:gd name="G36" fmla="?: G6 G35 G31"/>
                      <a:gd name="G37" fmla="+- 21600 0 G36"/>
                      <a:gd name="G38" fmla="?: G4 0 G33"/>
                      <a:gd name="G39" fmla="?: -8910989 G38 G32"/>
                      <a:gd name="G40" fmla="?: G6 G39 0"/>
                      <a:gd name="G41" fmla="?: G4 G32 21600"/>
                      <a:gd name="G42" fmla="?: G6 G41 G33"/>
                      <a:gd name="T12" fmla="*/ 10800 w 21600"/>
                      <a:gd name="T13" fmla="*/ 0 h 21600"/>
                      <a:gd name="T14" fmla="*/ 3062 w 21600"/>
                      <a:gd name="T15" fmla="*/ 3320 h 21600"/>
                      <a:gd name="T16" fmla="*/ 10800 w 21600"/>
                      <a:gd name="T17" fmla="*/ 76 h 21600"/>
                      <a:gd name="T18" fmla="*/ 18538 w 21600"/>
                      <a:gd name="T19" fmla="*/ 332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089" y="3346"/>
                        </a:moveTo>
                        <a:cubicBezTo>
                          <a:pt x="5110" y="1256"/>
                          <a:pt x="7892" y="75"/>
                          <a:pt x="10800" y="76"/>
                        </a:cubicBezTo>
                        <a:cubicBezTo>
                          <a:pt x="13707" y="76"/>
                          <a:pt x="16489" y="1256"/>
                          <a:pt x="18510" y="3346"/>
                        </a:cubicBezTo>
                        <a:lnTo>
                          <a:pt x="18565" y="3293"/>
                        </a:lnTo>
                        <a:cubicBezTo>
                          <a:pt x="16530" y="1188"/>
                          <a:pt x="13727" y="-1"/>
                          <a:pt x="10799" y="0"/>
                        </a:cubicBezTo>
                        <a:cubicBezTo>
                          <a:pt x="7872" y="0"/>
                          <a:pt x="5069" y="1188"/>
                          <a:pt x="3034" y="3293"/>
                        </a:cubicBezTo>
                        <a:close/>
                      </a:path>
                    </a:pathLst>
                  </a:custGeom>
                  <a:grp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1" name="AutoShape 94"/>
                  <p:cNvSpPr>
                    <a:spLocks noChangeArrowheads="1"/>
                  </p:cNvSpPr>
                  <p:nvPr/>
                </p:nvSpPr>
                <p:spPr bwMode="auto">
                  <a:xfrm rot="34858927">
                    <a:off x="2998" y="960"/>
                    <a:ext cx="1347" cy="1363"/>
                  </a:xfrm>
                  <a:custGeom>
                    <a:avLst/>
                    <a:gdLst>
                      <a:gd name="G0" fmla="+- 10800 0 0"/>
                      <a:gd name="G1" fmla="+- -9164232 0 0"/>
                      <a:gd name="G2" fmla="+- 0 0 -9164232"/>
                      <a:gd name="T0" fmla="*/ 0 256 1"/>
                      <a:gd name="T1" fmla="*/ 180 256 1"/>
                      <a:gd name="G3" fmla="+- -9164232 T0 T1"/>
                      <a:gd name="T2" fmla="*/ 0 256 1"/>
                      <a:gd name="T3" fmla="*/ 90 256 1"/>
                      <a:gd name="G4" fmla="+- -9164232 T2 T3"/>
                      <a:gd name="G5" fmla="*/ G4 2 1"/>
                      <a:gd name="T4" fmla="*/ 90 256 1"/>
                      <a:gd name="T5" fmla="*/ 0 256 1"/>
                      <a:gd name="G6" fmla="+- -9164232 T4 T5"/>
                      <a:gd name="G7" fmla="*/ G6 2 1"/>
                      <a:gd name="G8" fmla="abs -91642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164232"/>
                      <a:gd name="G21" fmla="sin G19 -9164232"/>
                      <a:gd name="G22" fmla="+- G20 10800 0"/>
                      <a:gd name="G23" fmla="+- G21 10800 0"/>
                      <a:gd name="G24" fmla="+- 10800 0 G20"/>
                      <a:gd name="G25" fmla="+- 10800 10800 0"/>
                      <a:gd name="G26" fmla="?: G9 G17 G25"/>
                      <a:gd name="G27" fmla="?: G9 0 21600"/>
                      <a:gd name="G28" fmla="cos 10800 -9164232"/>
                      <a:gd name="G29" fmla="sin 10800 -9164232"/>
                      <a:gd name="G30" fmla="sin 10800 -9164232"/>
                      <a:gd name="G31" fmla="+- G28 10800 0"/>
                      <a:gd name="G32" fmla="+- G29 10800 0"/>
                      <a:gd name="G33" fmla="+- G30 10800 0"/>
                      <a:gd name="G34" fmla="?: G4 0 G31"/>
                      <a:gd name="G35" fmla="?: -9164232 G34 0"/>
                      <a:gd name="G36" fmla="?: G6 G35 G31"/>
                      <a:gd name="G37" fmla="+- 21600 0 G36"/>
                      <a:gd name="G38" fmla="?: G4 0 G33"/>
                      <a:gd name="G39" fmla="?: -9164232 G38 G32"/>
                      <a:gd name="G40" fmla="?: G6 G39 0"/>
                      <a:gd name="G41" fmla="?: G4 G32 21600"/>
                      <a:gd name="G42" fmla="?: G6 G41 G33"/>
                      <a:gd name="T12" fmla="*/ 10800 w 21600"/>
                      <a:gd name="T13" fmla="*/ 0 h 21600"/>
                      <a:gd name="T14" fmla="*/ 2546 w 21600"/>
                      <a:gd name="T15" fmla="*/ 3834 h 21600"/>
                      <a:gd name="T16" fmla="*/ 10800 w 21600"/>
                      <a:gd name="T17" fmla="*/ 0 h 21600"/>
                      <a:gd name="T18" fmla="*/ 19054 w 21600"/>
                      <a:gd name="T19" fmla="*/ 383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546" y="3834"/>
                        </a:moveTo>
                        <a:cubicBezTo>
                          <a:pt x="4598" y="1402"/>
                          <a:pt x="7618" y="-1"/>
                          <a:pt x="10800" y="0"/>
                        </a:cubicBezTo>
                        <a:cubicBezTo>
                          <a:pt x="13981" y="0"/>
                          <a:pt x="17001" y="1402"/>
                          <a:pt x="19053" y="3834"/>
                        </a:cubicBezTo>
                        <a:cubicBezTo>
                          <a:pt x="17001" y="1402"/>
                          <a:pt x="13981" y="-1"/>
                          <a:pt x="10799" y="0"/>
                        </a:cubicBezTo>
                        <a:cubicBezTo>
                          <a:pt x="7618" y="0"/>
                          <a:pt x="4598" y="1402"/>
                          <a:pt x="2546" y="3834"/>
                        </a:cubicBezTo>
                        <a:close/>
                      </a:path>
                    </a:pathLst>
                  </a:custGeom>
                  <a:grp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2" name="Oval 95"/>
                  <p:cNvSpPr>
                    <a:spLocks noChangeArrowheads="1"/>
                  </p:cNvSpPr>
                  <p:nvPr/>
                </p:nvSpPr>
                <p:spPr bwMode="auto">
                  <a:xfrm>
                    <a:off x="3649" y="1610"/>
                    <a:ext cx="64" cy="64"/>
                  </a:xfrm>
                  <a:prstGeom prst="ellipse">
                    <a:avLst/>
                  </a:prstGeom>
                  <a:gr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23" name="AutoShape 96"/>
                  <p:cNvSpPr>
                    <a:spLocks noChangeArrowheads="1"/>
                  </p:cNvSpPr>
                  <p:nvPr/>
                </p:nvSpPr>
                <p:spPr bwMode="auto">
                  <a:xfrm rot="24044249">
                    <a:off x="3001" y="963"/>
                    <a:ext cx="1347" cy="1363"/>
                  </a:xfrm>
                  <a:custGeom>
                    <a:avLst/>
                    <a:gdLst>
                      <a:gd name="G0" fmla="+- 10724 0 0"/>
                      <a:gd name="G1" fmla="+- -8910989 0 0"/>
                      <a:gd name="G2" fmla="+- 0 0 -8910989"/>
                      <a:gd name="T0" fmla="*/ 0 256 1"/>
                      <a:gd name="T1" fmla="*/ 180 256 1"/>
                      <a:gd name="G3" fmla="+- -8910989 T0 T1"/>
                      <a:gd name="T2" fmla="*/ 0 256 1"/>
                      <a:gd name="T3" fmla="*/ 90 256 1"/>
                      <a:gd name="G4" fmla="+- -8910989 T2 T3"/>
                      <a:gd name="G5" fmla="*/ G4 2 1"/>
                      <a:gd name="T4" fmla="*/ 90 256 1"/>
                      <a:gd name="T5" fmla="*/ 0 256 1"/>
                      <a:gd name="G6" fmla="+- -8910989 T4 T5"/>
                      <a:gd name="G7" fmla="*/ G6 2 1"/>
                      <a:gd name="G8" fmla="abs -89109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724"/>
                      <a:gd name="G18" fmla="*/ 10724 1 2"/>
                      <a:gd name="G19" fmla="+- G18 5400 0"/>
                      <a:gd name="G20" fmla="cos G19 -8910989"/>
                      <a:gd name="G21" fmla="sin G19 -8910989"/>
                      <a:gd name="G22" fmla="+- G20 10800 0"/>
                      <a:gd name="G23" fmla="+- G21 10800 0"/>
                      <a:gd name="G24" fmla="+- 10800 0 G20"/>
                      <a:gd name="G25" fmla="+- 10724 10800 0"/>
                      <a:gd name="G26" fmla="?: G9 G17 G25"/>
                      <a:gd name="G27" fmla="?: G9 0 21600"/>
                      <a:gd name="G28" fmla="cos 10800 -8910989"/>
                      <a:gd name="G29" fmla="sin 10800 -8910989"/>
                      <a:gd name="G30" fmla="sin 10724 -8910989"/>
                      <a:gd name="G31" fmla="+- G28 10800 0"/>
                      <a:gd name="G32" fmla="+- G29 10800 0"/>
                      <a:gd name="G33" fmla="+- G30 10800 0"/>
                      <a:gd name="G34" fmla="?: G4 0 G31"/>
                      <a:gd name="G35" fmla="?: -8910989 G34 0"/>
                      <a:gd name="G36" fmla="?: G6 G35 G31"/>
                      <a:gd name="G37" fmla="+- 21600 0 G36"/>
                      <a:gd name="G38" fmla="?: G4 0 G33"/>
                      <a:gd name="G39" fmla="?: -8910989 G38 G32"/>
                      <a:gd name="G40" fmla="?: G6 G39 0"/>
                      <a:gd name="G41" fmla="?: G4 G32 21600"/>
                      <a:gd name="G42" fmla="?: G6 G41 G33"/>
                      <a:gd name="T12" fmla="*/ 10800 w 21600"/>
                      <a:gd name="T13" fmla="*/ 0 h 21600"/>
                      <a:gd name="T14" fmla="*/ 3062 w 21600"/>
                      <a:gd name="T15" fmla="*/ 3320 h 21600"/>
                      <a:gd name="T16" fmla="*/ 10800 w 21600"/>
                      <a:gd name="T17" fmla="*/ 76 h 21600"/>
                      <a:gd name="T18" fmla="*/ 18538 w 21600"/>
                      <a:gd name="T19" fmla="*/ 332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089" y="3346"/>
                        </a:moveTo>
                        <a:cubicBezTo>
                          <a:pt x="5110" y="1256"/>
                          <a:pt x="7892" y="75"/>
                          <a:pt x="10800" y="76"/>
                        </a:cubicBezTo>
                        <a:cubicBezTo>
                          <a:pt x="13707" y="76"/>
                          <a:pt x="16489" y="1256"/>
                          <a:pt x="18510" y="3346"/>
                        </a:cubicBezTo>
                        <a:lnTo>
                          <a:pt x="18565" y="3293"/>
                        </a:lnTo>
                        <a:cubicBezTo>
                          <a:pt x="16530" y="1188"/>
                          <a:pt x="13727" y="-1"/>
                          <a:pt x="10799" y="0"/>
                        </a:cubicBezTo>
                        <a:cubicBezTo>
                          <a:pt x="7872" y="0"/>
                          <a:pt x="5069" y="1188"/>
                          <a:pt x="3034" y="3293"/>
                        </a:cubicBezTo>
                        <a:close/>
                      </a:path>
                    </a:pathLst>
                  </a:custGeom>
                  <a:grpFill/>
                  <a:ln w="2857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grpSp>
            <p:sp>
              <p:nvSpPr>
                <p:cNvPr id="18" name="Text Box 97"/>
                <p:cNvSpPr txBox="1">
                  <a:spLocks noChangeArrowheads="1"/>
                </p:cNvSpPr>
                <p:nvPr/>
              </p:nvSpPr>
              <p:spPr bwMode="auto">
                <a:xfrm>
                  <a:off x="3511" y="1692"/>
                  <a:ext cx="274" cy="306"/>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latin typeface="Times New Roman" panose="02020603050405020304" pitchFamily="18" charset="0"/>
                      <a:cs typeface="Times New Roman" panose="02020603050405020304" pitchFamily="18" charset="0"/>
                    </a:rPr>
                    <a:t>O</a:t>
                  </a:r>
                </a:p>
              </p:txBody>
            </p:sp>
          </p:grpSp>
        </p:grpSp>
        <p:grpSp>
          <p:nvGrpSpPr>
            <p:cNvPr id="6" name="Group 98"/>
            <p:cNvGrpSpPr>
              <a:grpSpLocks/>
            </p:cNvGrpSpPr>
            <p:nvPr/>
          </p:nvGrpSpPr>
          <p:grpSpPr bwMode="auto">
            <a:xfrm>
              <a:off x="190" y="2454"/>
              <a:ext cx="1415" cy="1231"/>
              <a:chOff x="3002" y="849"/>
              <a:chExt cx="1415" cy="1231"/>
            </a:xfrm>
            <a:grpFill/>
          </p:grpSpPr>
          <p:sp>
            <p:nvSpPr>
              <p:cNvPr id="7" name="PubPieSlice"/>
              <p:cNvSpPr>
                <a:spLocks noEditPoints="1" noChangeArrowheads="1"/>
              </p:cNvSpPr>
              <p:nvPr/>
            </p:nvSpPr>
            <p:spPr bwMode="auto">
              <a:xfrm rot="10800000">
                <a:off x="3002" y="962"/>
                <a:ext cx="1102" cy="1116"/>
              </a:xfrm>
              <a:custGeom>
                <a:avLst/>
                <a:gdLst>
                  <a:gd name="G0" fmla="+- 0 0 0"/>
                  <a:gd name="G1" fmla="sin 10800 -9129544"/>
                  <a:gd name="G2" fmla="cos 10800 -9129544"/>
                  <a:gd name="G3" fmla="sin 10800 7585953"/>
                  <a:gd name="G4" fmla="cos 10800 7585953"/>
                  <a:gd name="G5" fmla="+- G1 10800 0"/>
                  <a:gd name="G6" fmla="+- G2 10800 0"/>
                  <a:gd name="G7" fmla="+- G3 10800 0"/>
                  <a:gd name="G8" fmla="+- G4 10800 0"/>
                  <a:gd name="G9" fmla="+- 10800 0 0"/>
                  <a:gd name="T0" fmla="*/ 2611 w 21600"/>
                  <a:gd name="T1" fmla="*/ 3758 h 21600"/>
                  <a:gd name="T2" fmla="*/ 10800 w 21600"/>
                  <a:gd name="T3" fmla="*/ 10800 h 21600"/>
                  <a:gd name="T4" fmla="*/ 6107 w 21600"/>
                  <a:gd name="T5" fmla="*/ 20527 h 21600"/>
                  <a:gd name="T6" fmla="*/ 3163 w 21600"/>
                  <a:gd name="T7" fmla="*/ 3163 h 21600"/>
                  <a:gd name="T8" fmla="*/ 18437 w 21600"/>
                  <a:gd name="T9" fmla="*/ 18437 h 21600"/>
                </a:gdLst>
                <a:ahLst/>
                <a:cxnLst>
                  <a:cxn ang="0">
                    <a:pos x="T0" y="T1"/>
                  </a:cxn>
                  <a:cxn ang="0">
                    <a:pos x="T2" y="T3"/>
                  </a:cxn>
                  <a:cxn ang="0">
                    <a:pos x="T4" y="T5"/>
                  </a:cxn>
                </a:cxnLst>
                <a:rect l="T6" t="T7" r="T8" b="T9"/>
                <a:pathLst>
                  <a:path w="21600" h="21600">
                    <a:moveTo>
                      <a:pt x="2611" y="3758"/>
                    </a:moveTo>
                    <a:cubicBezTo>
                      <a:pt x="926" y="5717"/>
                      <a:pt x="0" y="8215"/>
                      <a:pt x="0" y="10799"/>
                    </a:cubicBezTo>
                    <a:cubicBezTo>
                      <a:pt x="-1" y="14945"/>
                      <a:pt x="2373" y="18725"/>
                      <a:pt x="6106" y="20527"/>
                    </a:cubicBezTo>
                    <a:lnTo>
                      <a:pt x="10800" y="10800"/>
                    </a:lnTo>
                    <a:close/>
                  </a:path>
                </a:pathLst>
              </a:cu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a:ln w="9525">
                <a:solidFill>
                  <a:srgbClr val="000000"/>
                </a:solidFill>
                <a:miter lim="800000"/>
                <a:headEnd/>
                <a:tailEnd/>
              </a:ln>
              <a:effectLst/>
              <a:extLst>
                <a:ext uri="{AF507438-7753-43E0-B8FC-AC1667EBCBE1}">
                  <a14:hiddenEffects xmlns:a14="http://schemas.microsoft.com/office/drawing/2010/main">
                    <a:effectLst>
                      <a:outerShdw dist="107763" dir="2700000" algn="ctr" rotWithShape="0">
                        <a:srgbClr val="808080"/>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8" name="Line 100"/>
              <p:cNvSpPr>
                <a:spLocks noChangeShapeType="1"/>
              </p:cNvSpPr>
              <p:nvPr/>
            </p:nvSpPr>
            <p:spPr bwMode="auto">
              <a:xfrm>
                <a:off x="3577" y="1540"/>
                <a:ext cx="413" cy="361"/>
              </a:xfrm>
              <a:prstGeom prst="line">
                <a:avLst/>
              </a:prstGeom>
              <a:grpFill/>
              <a:ln w="2857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9" name="Line 101"/>
              <p:cNvSpPr>
                <a:spLocks noChangeShapeType="1"/>
              </p:cNvSpPr>
              <p:nvPr/>
            </p:nvSpPr>
            <p:spPr bwMode="auto">
              <a:xfrm flipV="1">
                <a:off x="3570" y="1022"/>
                <a:ext cx="225" cy="489"/>
              </a:xfrm>
              <a:prstGeom prst="line">
                <a:avLst/>
              </a:prstGeom>
              <a:grpFill/>
              <a:ln w="2857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10" name="Text Box 102"/>
              <p:cNvSpPr txBox="1">
                <a:spLocks noChangeArrowheads="1"/>
              </p:cNvSpPr>
              <p:nvPr/>
            </p:nvSpPr>
            <p:spPr bwMode="auto">
              <a:xfrm>
                <a:off x="4044" y="1052"/>
                <a:ext cx="373"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rgbClr val="FFFF00"/>
                    </a:solidFill>
                    <a:latin typeface="Times New Roman" panose="02020603050405020304" pitchFamily="18" charset="0"/>
                    <a:cs typeface="Times New Roman" panose="02020603050405020304" pitchFamily="18" charset="0"/>
                  </a:rPr>
                  <a:t>nº</a:t>
                </a:r>
              </a:p>
            </p:txBody>
          </p:sp>
          <p:sp>
            <p:nvSpPr>
              <p:cNvPr id="11" name="Text Box 103"/>
              <p:cNvSpPr txBox="1">
                <a:spLocks noChangeArrowheads="1"/>
              </p:cNvSpPr>
              <p:nvPr/>
            </p:nvSpPr>
            <p:spPr bwMode="auto">
              <a:xfrm>
                <a:off x="3795" y="849"/>
                <a:ext cx="211"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rgbClr val="FFFF00"/>
                    </a:solidFill>
                    <a:latin typeface="Times New Roman" panose="02020603050405020304" pitchFamily="18" charset="0"/>
                    <a:cs typeface="Times New Roman" panose="02020603050405020304" pitchFamily="18" charset="0"/>
                  </a:rPr>
                  <a:t>A</a:t>
                </a:r>
              </a:p>
            </p:txBody>
          </p:sp>
          <p:sp>
            <p:nvSpPr>
              <p:cNvPr id="12" name="Text Box 104"/>
              <p:cNvSpPr txBox="1">
                <a:spLocks noChangeArrowheads="1"/>
              </p:cNvSpPr>
              <p:nvPr/>
            </p:nvSpPr>
            <p:spPr bwMode="auto">
              <a:xfrm>
                <a:off x="4027" y="1715"/>
                <a:ext cx="209" cy="250"/>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rgbClr val="FFFF00"/>
                    </a:solidFill>
                    <a:latin typeface="Times New Roman" panose="02020603050405020304" pitchFamily="18" charset="0"/>
                    <a:cs typeface="Times New Roman" panose="02020603050405020304" pitchFamily="18" charset="0"/>
                  </a:rPr>
                  <a:t>B</a:t>
                </a:r>
              </a:p>
            </p:txBody>
          </p:sp>
          <p:sp>
            <p:nvSpPr>
              <p:cNvPr id="13" name="Text Box 105"/>
              <p:cNvSpPr txBox="1">
                <a:spLocks noChangeArrowheads="1"/>
              </p:cNvSpPr>
              <p:nvPr/>
            </p:nvSpPr>
            <p:spPr bwMode="auto">
              <a:xfrm>
                <a:off x="3202" y="1209"/>
                <a:ext cx="338" cy="25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latin typeface="Times New Roman" panose="02020603050405020304" pitchFamily="18" charset="0"/>
                    <a:cs typeface="Times New Roman" panose="02020603050405020304" pitchFamily="18" charset="0"/>
                  </a:rPr>
                  <a:t>R</a:t>
                </a:r>
              </a:p>
            </p:txBody>
          </p:sp>
          <p:sp>
            <p:nvSpPr>
              <p:cNvPr id="14" name="AutoShape 106"/>
              <p:cNvSpPr>
                <a:spLocks noChangeArrowheads="1"/>
              </p:cNvSpPr>
              <p:nvPr/>
            </p:nvSpPr>
            <p:spPr bwMode="auto">
              <a:xfrm rot="26302936">
                <a:off x="3010" y="967"/>
                <a:ext cx="1106" cy="1119"/>
              </a:xfrm>
              <a:custGeom>
                <a:avLst/>
                <a:gdLst>
                  <a:gd name="G0" fmla="+- 10800 0 0"/>
                  <a:gd name="G1" fmla="+- -9397893 0 0"/>
                  <a:gd name="G2" fmla="+- 0 0 -9397893"/>
                  <a:gd name="T0" fmla="*/ 0 256 1"/>
                  <a:gd name="T1" fmla="*/ 180 256 1"/>
                  <a:gd name="G3" fmla="+- -9397893 T0 T1"/>
                  <a:gd name="T2" fmla="*/ 0 256 1"/>
                  <a:gd name="T3" fmla="*/ 90 256 1"/>
                  <a:gd name="G4" fmla="+- -9397893 T2 T3"/>
                  <a:gd name="G5" fmla="*/ G4 2 1"/>
                  <a:gd name="T4" fmla="*/ 90 256 1"/>
                  <a:gd name="T5" fmla="*/ 0 256 1"/>
                  <a:gd name="G6" fmla="+- -9397893 T4 T5"/>
                  <a:gd name="G7" fmla="*/ G6 2 1"/>
                  <a:gd name="G8" fmla="abs -939789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9397893"/>
                  <a:gd name="G21" fmla="sin G19 -9397893"/>
                  <a:gd name="G22" fmla="+- G20 10800 0"/>
                  <a:gd name="G23" fmla="+- G21 10800 0"/>
                  <a:gd name="G24" fmla="+- 10800 0 G20"/>
                  <a:gd name="G25" fmla="+- 10800 10800 0"/>
                  <a:gd name="G26" fmla="?: G9 G17 G25"/>
                  <a:gd name="G27" fmla="?: G9 0 21600"/>
                  <a:gd name="G28" fmla="cos 10800 -9397893"/>
                  <a:gd name="G29" fmla="sin 10800 -9397893"/>
                  <a:gd name="G30" fmla="sin 10800 -9397893"/>
                  <a:gd name="G31" fmla="+- G28 10800 0"/>
                  <a:gd name="G32" fmla="+- G29 10800 0"/>
                  <a:gd name="G33" fmla="+- G30 10800 0"/>
                  <a:gd name="G34" fmla="?: G4 0 G31"/>
                  <a:gd name="G35" fmla="?: -9397893 G34 0"/>
                  <a:gd name="G36" fmla="?: G6 G35 G31"/>
                  <a:gd name="G37" fmla="+- 21600 0 G36"/>
                  <a:gd name="G38" fmla="?: G4 0 G33"/>
                  <a:gd name="G39" fmla="?: -9397893 G38 G32"/>
                  <a:gd name="G40" fmla="?: G6 G39 0"/>
                  <a:gd name="G41" fmla="?: G4 G32 21600"/>
                  <a:gd name="G42" fmla="?: G6 G41 G33"/>
                  <a:gd name="T12" fmla="*/ 10800 w 21600"/>
                  <a:gd name="T13" fmla="*/ 0 h 21600"/>
                  <a:gd name="T14" fmla="*/ 2129 w 21600"/>
                  <a:gd name="T15" fmla="*/ 4360 h 21600"/>
                  <a:gd name="T16" fmla="*/ 10800 w 21600"/>
                  <a:gd name="T17" fmla="*/ 0 h 21600"/>
                  <a:gd name="T18" fmla="*/ 19471 w 21600"/>
                  <a:gd name="T19" fmla="*/ 436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129" y="4360"/>
                    </a:moveTo>
                    <a:cubicBezTo>
                      <a:pt x="4166" y="1617"/>
                      <a:pt x="7382" y="-1"/>
                      <a:pt x="10800" y="0"/>
                    </a:cubicBezTo>
                    <a:cubicBezTo>
                      <a:pt x="14217" y="0"/>
                      <a:pt x="17433" y="1617"/>
                      <a:pt x="19470" y="4360"/>
                    </a:cubicBezTo>
                    <a:cubicBezTo>
                      <a:pt x="17433" y="1617"/>
                      <a:pt x="14217" y="-1"/>
                      <a:pt x="10799" y="0"/>
                    </a:cubicBezTo>
                    <a:cubicBezTo>
                      <a:pt x="7382" y="0"/>
                      <a:pt x="4166" y="1617"/>
                      <a:pt x="2129" y="4360"/>
                    </a:cubicBezTo>
                    <a:close/>
                  </a:path>
                </a:pathLst>
              </a:custGeom>
              <a:grpFill/>
              <a:ln w="2857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grpSp>
      </p:grpSp>
      <p:sp>
        <p:nvSpPr>
          <p:cNvPr id="24" name="Text Box 43"/>
          <p:cNvSpPr txBox="1">
            <a:spLocks noChangeArrowheads="1"/>
          </p:cNvSpPr>
          <p:nvPr/>
        </p:nvSpPr>
        <p:spPr bwMode="auto">
          <a:xfrm>
            <a:off x="4711131" y="293624"/>
            <a:ext cx="4170780" cy="4967514"/>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Hãy</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điền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biểu</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thức</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thích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hợp</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vào</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các</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chỗ</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trống</a:t>
            </a:r>
            <a:r>
              <a:rPr lang="en-US" altLang="en-US" sz="2400" dirty="0">
                <a:solidFill>
                  <a:schemeClr val="bg1"/>
                </a:solidFill>
                <a:latin typeface="Times New Roman" panose="02020603050405020304" pitchFamily="18" charset="0"/>
                <a:cs typeface="Times New Roman" panose="02020603050405020304" pitchFamily="18" charset="0"/>
              </a:rPr>
              <a:t> (…) </a:t>
            </a:r>
            <a:r>
              <a:rPr lang="en-US" altLang="en-US" sz="2400" dirty="0" err="1">
                <a:solidFill>
                  <a:schemeClr val="bg1"/>
                </a:solidFill>
                <a:latin typeface="Times New Roman" panose="02020603050405020304" pitchFamily="18" charset="0"/>
                <a:cs typeface="Times New Roman" panose="02020603050405020304" pitchFamily="18" charset="0"/>
              </a:rPr>
              <a:t>trong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dãy</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lập</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luận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sau</a:t>
            </a:r>
            <a:r>
              <a:rPr lang="en-US" altLang="en-US" sz="2400" dirty="0">
                <a:solidFill>
                  <a:schemeClr val="bg1"/>
                </a:solidFill>
                <a:latin typeface="Times New Roman" panose="02020603050405020304" pitchFamily="18" charset="0"/>
                <a:cs typeface="Times New Roman" panose="02020603050405020304" pitchFamily="18" charset="0"/>
              </a:rPr>
              <a:t>:</a:t>
            </a:r>
          </a:p>
          <a:p>
            <a:pPr>
              <a:lnSpc>
                <a:spcPct val="130000"/>
              </a:lnSpc>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bán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kính</a:t>
            </a:r>
            <a:r>
              <a:rPr lang="en-US" altLang="en-US" sz="2400" dirty="0">
                <a:solidFill>
                  <a:schemeClr val="bg1"/>
                </a:solidFill>
                <a:latin typeface="Times New Roman" panose="02020603050405020304" pitchFamily="18" charset="0"/>
                <a:cs typeface="Times New Roman" panose="02020603050405020304" pitchFamily="18" charset="0"/>
              </a:rPr>
              <a:t> R (</a:t>
            </a:r>
            <a:r>
              <a:rPr lang="en-US" altLang="en-US" sz="2400" dirty="0" err="1">
                <a:solidFill>
                  <a:schemeClr val="bg1"/>
                </a:solidFill>
                <a:latin typeface="Times New Roman" panose="02020603050405020304" pitchFamily="18" charset="0"/>
                <a:cs typeface="Times New Roman" panose="02020603050405020304" pitchFamily="18" charset="0"/>
              </a:rPr>
              <a:t>ứng</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với</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cung</a:t>
            </a:r>
            <a:r>
              <a:rPr lang="en-US" altLang="en-US" sz="2400" dirty="0">
                <a:solidFill>
                  <a:schemeClr val="bg1"/>
                </a:solidFill>
                <a:latin typeface="Times New Roman" panose="02020603050405020304" pitchFamily="18" charset="0"/>
                <a:cs typeface="Times New Roman" panose="02020603050405020304" pitchFamily="18" charset="0"/>
              </a:rPr>
              <a:t> 360</a:t>
            </a:r>
            <a:r>
              <a:rPr lang="en-US" altLang="en-US" sz="2400" baseline="30000" dirty="0">
                <a:solidFill>
                  <a:schemeClr val="bg1"/>
                </a:solidFill>
                <a:latin typeface="Times New Roman" panose="02020603050405020304" pitchFamily="18" charset="0"/>
                <a:cs typeface="Times New Roman" panose="02020603050405020304" pitchFamily="18" charset="0"/>
              </a:rPr>
              <a:t>0</a:t>
            </a:r>
            <a:r>
              <a:rPr lang="en-US" altLang="en-US" sz="2400" dirty="0">
                <a:solidFill>
                  <a:schemeClr val="bg1"/>
                </a:solidFill>
                <a:latin typeface="Times New Roman" panose="02020603050405020304" pitchFamily="18" charset="0"/>
                <a:cs typeface="Times New Roman" panose="02020603050405020304" pitchFamily="18" charset="0"/>
              </a:rPr>
              <a:t>)</a:t>
            </a:r>
            <a:r>
              <a:rPr lang="en-US" altLang="en-US" sz="2400" dirty="0" err="1">
                <a:solidFill>
                  <a:schemeClr val="bg1"/>
                </a:solidFill>
                <a:latin typeface="Times New Roman" panose="02020603050405020304" pitchFamily="18" charset="0"/>
                <a:cs typeface="Times New Roman" panose="02020603050405020304" pitchFamily="18" charset="0"/>
              </a:rPr>
              <a:t>có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diện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là</a:t>
            </a:r>
            <a:r>
              <a:rPr lang="en-US" altLang="en-US" sz="2400" dirty="0">
                <a:solidFill>
                  <a:schemeClr val="bg1"/>
                </a:solidFill>
                <a:latin typeface="Times New Roman" panose="02020603050405020304" pitchFamily="18" charset="0"/>
                <a:cs typeface="Times New Roman" panose="02020603050405020304" pitchFamily="18" charset="0"/>
              </a:rPr>
              <a:t> …</a:t>
            </a:r>
          </a:p>
          <a:p>
            <a:pPr>
              <a:lnSpc>
                <a:spcPct val="130000"/>
              </a:lnSpc>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Vậy</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quạt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bán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kính</a:t>
            </a:r>
            <a:r>
              <a:rPr lang="en-US" altLang="en-US" sz="2400" dirty="0">
                <a:solidFill>
                  <a:schemeClr val="bg1"/>
                </a:solidFill>
                <a:latin typeface="Times New Roman" panose="02020603050405020304" pitchFamily="18" charset="0"/>
                <a:cs typeface="Times New Roman" panose="02020603050405020304" pitchFamily="18" charset="0"/>
              </a:rPr>
              <a:t> R, </a:t>
            </a:r>
            <a:r>
              <a:rPr lang="en-US" altLang="en-US" sz="2400" dirty="0" err="1">
                <a:solidFill>
                  <a:schemeClr val="bg1"/>
                </a:solidFill>
                <a:latin typeface="Times New Roman" panose="02020603050405020304" pitchFamily="18" charset="0"/>
                <a:cs typeface="Times New Roman" panose="02020603050405020304" pitchFamily="18" charset="0"/>
              </a:rPr>
              <a:t>cung</a:t>
            </a:r>
            <a:r>
              <a:rPr lang="en-US" altLang="en-US" sz="2400" dirty="0">
                <a:solidFill>
                  <a:schemeClr val="bg1"/>
                </a:solidFill>
                <a:latin typeface="Times New Roman" panose="02020603050405020304" pitchFamily="18" charset="0"/>
                <a:cs typeface="Times New Roman" panose="02020603050405020304" pitchFamily="18" charset="0"/>
              </a:rPr>
              <a:t> 1</a:t>
            </a:r>
            <a:r>
              <a:rPr lang="en-US" altLang="en-US" sz="2400" baseline="30000" dirty="0">
                <a:solidFill>
                  <a:schemeClr val="bg1"/>
                </a:solidFill>
                <a:latin typeface="Times New Roman" panose="02020603050405020304" pitchFamily="18" charset="0"/>
                <a:cs typeface="Times New Roman" panose="02020603050405020304" pitchFamily="18" charset="0"/>
              </a:rPr>
              <a:t>0</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diện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là</a:t>
            </a:r>
            <a:r>
              <a:rPr lang="en-US" altLang="en-US" sz="2400" dirty="0">
                <a:solidFill>
                  <a:schemeClr val="bg1"/>
                </a:solidFill>
                <a:latin typeface="Times New Roman" panose="02020603050405020304" pitchFamily="18" charset="0"/>
                <a:cs typeface="Times New Roman" panose="02020603050405020304" pitchFamily="18" charset="0"/>
              </a:rPr>
              <a:t> …</a:t>
            </a:r>
          </a:p>
          <a:p>
            <a:pPr>
              <a:lnSpc>
                <a:spcPct val="130000"/>
              </a:lnSpc>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quạt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bán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kính</a:t>
            </a:r>
            <a:r>
              <a:rPr lang="en-US" altLang="en-US" sz="2400" dirty="0">
                <a:solidFill>
                  <a:schemeClr val="bg1"/>
                </a:solidFill>
                <a:latin typeface="Times New Roman" panose="02020603050405020304" pitchFamily="18" charset="0"/>
                <a:cs typeface="Times New Roman" panose="02020603050405020304" pitchFamily="18" charset="0"/>
              </a:rPr>
              <a:t> R, </a:t>
            </a:r>
            <a:r>
              <a:rPr lang="en-US" altLang="en-US" sz="2400" dirty="0" err="1">
                <a:solidFill>
                  <a:schemeClr val="bg1"/>
                </a:solidFill>
                <a:latin typeface="Times New Roman" panose="02020603050405020304" pitchFamily="18" charset="0"/>
                <a:cs typeface="Times New Roman" panose="02020603050405020304" pitchFamily="18" charset="0"/>
              </a:rPr>
              <a:t>cung</a:t>
            </a:r>
            <a:r>
              <a:rPr lang="en-US" altLang="en-US" sz="2400" dirty="0">
                <a:solidFill>
                  <a:schemeClr val="bg1"/>
                </a:solidFill>
                <a:latin typeface="Times New Roman" panose="02020603050405020304" pitchFamily="18" charset="0"/>
                <a:cs typeface="Times New Roman" panose="02020603050405020304" pitchFamily="18" charset="0"/>
              </a:rPr>
              <a:t> n</a:t>
            </a:r>
            <a:r>
              <a:rPr lang="en-US" altLang="en-US" sz="2400" baseline="30000" dirty="0">
                <a:solidFill>
                  <a:schemeClr val="bg1"/>
                </a:solidFill>
                <a:latin typeface="Times New Roman" panose="02020603050405020304" pitchFamily="18" charset="0"/>
                <a:cs typeface="Times New Roman" panose="02020603050405020304" pitchFamily="18" charset="0"/>
              </a:rPr>
              <a:t>0</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có</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diện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tích</a:t>
            </a:r>
            <a:r>
              <a:rPr lang="en-US" altLang="en-US" sz="2400" dirty="0">
                <a:solidFill>
                  <a:schemeClr val="bg1"/>
                </a:solidFill>
                <a:latin typeface="Times New Roman" panose="02020603050405020304" pitchFamily="18" charset="0"/>
                <a:cs typeface="Times New Roman" panose="02020603050405020304" pitchFamily="18" charset="0"/>
              </a:rPr>
              <a:t> S = …</a:t>
            </a:r>
          </a:p>
        </p:txBody>
      </p:sp>
      <p:sp>
        <p:nvSpPr>
          <p:cNvPr id="25" name="Text Box 7"/>
          <p:cNvSpPr txBox="1">
            <a:spLocks noChangeArrowheads="1"/>
          </p:cNvSpPr>
          <p:nvPr/>
        </p:nvSpPr>
        <p:spPr bwMode="auto">
          <a:xfrm>
            <a:off x="571665" y="552366"/>
            <a:ext cx="39465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dirty="0">
                <a:solidFill>
                  <a:schemeClr val="bg1"/>
                </a:solidFill>
                <a:latin typeface="Times New Roman" panose="02020603050405020304" pitchFamily="18" charset="0"/>
                <a:cs typeface="Times New Roman" panose="02020603050405020304" pitchFamily="18" charset="0"/>
              </a:rPr>
              <a:t>1. </a:t>
            </a:r>
            <a:r>
              <a:rPr lang="en-US" altLang="en-US" sz="2400" b="1" dirty="0" err="1">
                <a:solidFill>
                  <a:schemeClr val="bg1"/>
                </a:solidFill>
                <a:latin typeface="Times New Roman" panose="02020603050405020304" pitchFamily="18" charset="0"/>
                <a:cs typeface="Times New Roman" panose="02020603050405020304" pitchFamily="18" charset="0"/>
              </a:rPr>
              <a:t>Công</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thức</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tính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diện</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tích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hình</a:t>
            </a:r>
            <a:r>
              <a:rPr lang="en-US" altLang="en-US" sz="2400" b="1" dirty="0">
                <a:solidFill>
                  <a:schemeClr val="bg1"/>
                </a:solidFill>
                <a:latin typeface="Times New Roman" panose="02020603050405020304" pitchFamily="18" charset="0"/>
                <a:cs typeface="Times New Roman" panose="02020603050405020304" pitchFamily="18" charset="0"/>
              </a:rPr>
              <a:t> </a:t>
            </a:r>
            <a:r>
              <a:rPr lang="en-US" altLang="en-US" sz="2400" b="1" dirty="0" err="1">
                <a:solidFill>
                  <a:schemeClr val="bg1"/>
                </a:solidFill>
                <a:latin typeface="Times New Roman" panose="02020603050405020304" pitchFamily="18" charset="0"/>
                <a:cs typeface="Times New Roman" panose="02020603050405020304" pitchFamily="18" charset="0"/>
              </a:rPr>
              <a:t>tròn</a:t>
            </a:r>
            <a:r>
              <a:rPr lang="en-US" altLang="en-US" sz="2400" b="1" dirty="0">
                <a:solidFill>
                  <a:schemeClr val="bg1"/>
                </a:solidFill>
                <a:latin typeface="Times New Roman" panose="02020603050405020304" pitchFamily="18" charset="0"/>
                <a:cs typeface="Times New Roman" panose="02020603050405020304" pitchFamily="18" charset="0"/>
              </a:rPr>
              <a:t>.</a:t>
            </a:r>
            <a:r>
              <a:rPr lang="en-US" altLang="en-US" b="1" dirty="0">
                <a:solidFill>
                  <a:schemeClr val="bg1"/>
                </a:solidFill>
                <a:latin typeface="Times New Roman" panose="02020603050405020304" pitchFamily="18" charset="0"/>
                <a:cs typeface="Times New Roman" panose="02020603050405020304" pitchFamily="18" charset="0"/>
              </a:rPr>
              <a:t> </a:t>
            </a:r>
          </a:p>
        </p:txBody>
      </p:sp>
      <p:grpSp>
        <p:nvGrpSpPr>
          <p:cNvPr id="26" name="Group 8"/>
          <p:cNvGrpSpPr>
            <a:grpSpLocks/>
          </p:cNvGrpSpPr>
          <p:nvPr/>
        </p:nvGrpSpPr>
        <p:grpSpPr bwMode="auto">
          <a:xfrm>
            <a:off x="652338" y="1339840"/>
            <a:ext cx="1535113" cy="1522413"/>
            <a:chOff x="412" y="1493"/>
            <a:chExt cx="1069" cy="1060"/>
          </a:xfrm>
        </p:grpSpPr>
        <p:grpSp>
          <p:nvGrpSpPr>
            <p:cNvPr id="27" name="Group 9"/>
            <p:cNvGrpSpPr>
              <a:grpSpLocks/>
            </p:cNvGrpSpPr>
            <p:nvPr/>
          </p:nvGrpSpPr>
          <p:grpSpPr bwMode="auto">
            <a:xfrm>
              <a:off x="412" y="1493"/>
              <a:ext cx="1069" cy="1060"/>
              <a:chOff x="412" y="1664"/>
              <a:chExt cx="1069" cy="1060"/>
            </a:xfrm>
          </p:grpSpPr>
          <p:sp>
            <p:nvSpPr>
              <p:cNvPr id="30" name="Oval 10"/>
              <p:cNvSpPr>
                <a:spLocks noChangeArrowheads="1"/>
              </p:cNvSpPr>
              <p:nvPr/>
            </p:nvSpPr>
            <p:spPr bwMode="auto">
              <a:xfrm>
                <a:off x="421" y="1664"/>
                <a:ext cx="1060" cy="1060"/>
              </a:xfrm>
              <a:prstGeom prst="ellipse">
                <a:avLst/>
              </a:prstGeom>
              <a:gradFill flip="none" rotWithShape="1">
                <a:gsLst>
                  <a:gs pos="0">
                    <a:schemeClr val="bg1"/>
                  </a:gs>
                  <a:gs pos="58000">
                    <a:srgbClr val="00FF00">
                      <a:shade val="67500"/>
                      <a:satMod val="115000"/>
                    </a:srgbClr>
                  </a:gs>
                  <a:gs pos="100000">
                    <a:srgbClr val="00FF00">
                      <a:shade val="100000"/>
                      <a:satMod val="115000"/>
                    </a:srgbClr>
                  </a:gs>
                </a:gsLst>
                <a:path path="circle">
                  <a:fillToRect l="50000" t="50000" r="50000" b="50000"/>
                </a:path>
                <a:tileRect/>
              </a:gra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1" name="Oval 11"/>
              <p:cNvSpPr>
                <a:spLocks noChangeArrowheads="1"/>
              </p:cNvSpPr>
              <p:nvPr/>
            </p:nvSpPr>
            <p:spPr bwMode="auto">
              <a:xfrm>
                <a:off x="932" y="2176"/>
                <a:ext cx="28" cy="28"/>
              </a:xfrm>
              <a:prstGeom prst="ellipse">
                <a:avLst/>
              </a:prstGeom>
              <a:solidFill>
                <a:srgbClr val="FF0066"/>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sp>
            <p:nvSpPr>
              <p:cNvPr id="32" name="Line 12"/>
              <p:cNvSpPr>
                <a:spLocks noChangeShapeType="1"/>
              </p:cNvSpPr>
              <p:nvPr/>
            </p:nvSpPr>
            <p:spPr bwMode="auto">
              <a:xfrm>
                <a:off x="412" y="2186"/>
                <a:ext cx="521" cy="0"/>
              </a:xfrm>
              <a:prstGeom prst="line">
                <a:avLst/>
              </a:prstGeom>
              <a:noFill/>
              <a:ln w="9525">
                <a:solidFill>
                  <a:srgbClr val="FF0066"/>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chemeClr val="bg1"/>
                  </a:solidFill>
                  <a:latin typeface="Times New Roman" panose="02020603050405020304" pitchFamily="18" charset="0"/>
                  <a:cs typeface="Times New Roman" panose="02020603050405020304" pitchFamily="18" charset="0"/>
                </a:endParaRPr>
              </a:p>
            </p:txBody>
          </p:sp>
        </p:grpSp>
        <p:sp>
          <p:nvSpPr>
            <p:cNvPr id="28" name="Text Box 13"/>
            <p:cNvSpPr txBox="1">
              <a:spLocks noChangeArrowheads="1"/>
            </p:cNvSpPr>
            <p:nvPr/>
          </p:nvSpPr>
          <p:spPr bwMode="auto">
            <a:xfrm>
              <a:off x="842" y="1995"/>
              <a:ext cx="337"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rgbClr val="FF0000"/>
                  </a:solidFill>
                  <a:latin typeface="Times New Roman" panose="02020603050405020304" pitchFamily="18" charset="0"/>
                  <a:cs typeface="Times New Roman" panose="02020603050405020304" pitchFamily="18" charset="0"/>
                </a:rPr>
                <a:t>O</a:t>
              </a:r>
            </a:p>
          </p:txBody>
        </p:sp>
        <p:sp>
          <p:nvSpPr>
            <p:cNvPr id="29" name="Text Box 14"/>
            <p:cNvSpPr txBox="1">
              <a:spLocks noChangeArrowheads="1"/>
            </p:cNvSpPr>
            <p:nvPr/>
          </p:nvSpPr>
          <p:spPr bwMode="auto">
            <a:xfrm>
              <a:off x="474" y="1814"/>
              <a:ext cx="348"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solidFill>
                    <a:srgbClr val="FF0000"/>
                  </a:solidFill>
                  <a:latin typeface="Times New Roman" panose="02020603050405020304" pitchFamily="18" charset="0"/>
                  <a:cs typeface="Times New Roman" panose="02020603050405020304" pitchFamily="18" charset="0"/>
                </a:rPr>
                <a:t>R</a:t>
              </a:r>
            </a:p>
          </p:txBody>
        </p:sp>
      </p:grpSp>
      <p:sp>
        <p:nvSpPr>
          <p:cNvPr id="33" name="Text Box 17"/>
          <p:cNvSpPr txBox="1">
            <a:spLocks noChangeArrowheads="1"/>
          </p:cNvSpPr>
          <p:nvPr/>
        </p:nvSpPr>
        <p:spPr bwMode="auto">
          <a:xfrm>
            <a:off x="584574" y="2786017"/>
            <a:ext cx="3962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dirty="0">
                <a:solidFill>
                  <a:schemeClr val="bg1"/>
                </a:solidFill>
                <a:latin typeface="Times New Roman" panose="02020603050405020304" pitchFamily="18" charset="0"/>
                <a:cs typeface="Times New Roman" panose="02020603050405020304" pitchFamily="18" charset="0"/>
              </a:rPr>
              <a:t>2. </a:t>
            </a:r>
            <a:r>
              <a:rPr lang="en-US" altLang="en-US" sz="2400" dirty="0" err="1">
                <a:solidFill>
                  <a:schemeClr val="bg1"/>
                </a:solidFill>
                <a:latin typeface="Times New Roman" panose="02020603050405020304" pitchFamily="18" charset="0"/>
                <a:cs typeface="Times New Roman" panose="02020603050405020304" pitchFamily="18" charset="0"/>
              </a:rPr>
              <a:t>Cách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diện</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tích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hình</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quạt</a:t>
            </a:r>
            <a:r>
              <a:rPr lang="en-US" altLang="en-US" sz="2400" dirty="0">
                <a:solidFill>
                  <a:schemeClr val="bg1"/>
                </a:solidFill>
                <a:latin typeface="Times New Roman" panose="02020603050405020304" pitchFamily="18" charset="0"/>
                <a:cs typeface="Times New Roman" panose="02020603050405020304" pitchFamily="18" charset="0"/>
              </a:rPr>
              <a:t> </a:t>
            </a:r>
            <a:r>
              <a:rPr lang="en-US" altLang="en-US" sz="2400" dirty="0" err="1">
                <a:solidFill>
                  <a:schemeClr val="bg1"/>
                </a:solidFill>
                <a:latin typeface="Times New Roman" panose="02020603050405020304" pitchFamily="18" charset="0"/>
                <a:cs typeface="Times New Roman" panose="02020603050405020304" pitchFamily="18" charset="0"/>
              </a:rPr>
              <a:t>tròn</a:t>
            </a:r>
            <a:r>
              <a:rPr lang="en-US" altLang="en-US" sz="2400" dirty="0">
                <a:solidFill>
                  <a:schemeClr val="bg1"/>
                </a:solidFill>
                <a:latin typeface="Times New Roman" panose="02020603050405020304" pitchFamily="18" charset="0"/>
                <a:cs typeface="Times New Roman" panose="02020603050405020304" pitchFamily="18" charset="0"/>
              </a:rPr>
              <a:t>.</a:t>
            </a:r>
          </a:p>
        </p:txBody>
      </p:sp>
      <p:sp>
        <p:nvSpPr>
          <p:cNvPr id="34" name="Text Box 37"/>
          <p:cNvSpPr txBox="1">
            <a:spLocks noChangeArrowheads="1"/>
          </p:cNvSpPr>
          <p:nvPr/>
        </p:nvSpPr>
        <p:spPr bwMode="auto">
          <a:xfrm>
            <a:off x="424643" y="5416684"/>
            <a:ext cx="20034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solidFill>
                <a:schemeClr val="bg1"/>
              </a:solidFill>
              <a:latin typeface="Times New Roman" panose="02020603050405020304" pitchFamily="18" charset="0"/>
              <a:cs typeface="Times New Roman" panose="02020603050405020304" pitchFamily="18" charset="0"/>
            </a:endParaRPr>
          </a:p>
        </p:txBody>
      </p:sp>
      <p:sp>
        <p:nvSpPr>
          <p:cNvPr id="35" name="Text Box 42"/>
          <p:cNvSpPr txBox="1">
            <a:spLocks noChangeArrowheads="1"/>
          </p:cNvSpPr>
          <p:nvPr/>
        </p:nvSpPr>
        <p:spPr bwMode="auto">
          <a:xfrm>
            <a:off x="2501316" y="3841750"/>
            <a:ext cx="2060575" cy="1035050"/>
          </a:xfrm>
          <a:prstGeom prst="rect">
            <a:avLst/>
          </a:prstGeom>
          <a:solidFill>
            <a:schemeClr val="bg1"/>
          </a:solidFill>
          <a:ln w="28575">
            <a:solidFill>
              <a:srgbClr val="FF0066"/>
            </a:solidFill>
            <a:miter lim="800000"/>
            <a:headEnd/>
            <a:tailEnd/>
          </a:ln>
          <a:effectLst/>
        </p:spPr>
        <p:txBody>
          <a:bodyPr>
            <a:spAutoFit/>
          </a:bodyPr>
          <a:lstStyle/>
          <a:p>
            <a:pPr>
              <a:spcBef>
                <a:spcPct val="50000"/>
              </a:spcBef>
            </a:pPr>
            <a:r>
              <a:rPr lang="en-US" altLang="en-US" sz="2000" dirty="0" err="1">
                <a:solidFill>
                  <a:srgbClr val="0000CC"/>
                </a:solidFill>
                <a:latin typeface="Times New Roman" panose="02020603050405020304" pitchFamily="18" charset="0"/>
                <a:cs typeface="Times New Roman" panose="02020603050405020304" pitchFamily="18" charset="0"/>
              </a:rPr>
              <a:t>Hình</a:t>
            </a:r>
            <a:r>
              <a:rPr lang="en-US" altLang="en-US" sz="2000" dirty="0">
                <a:solidFill>
                  <a:srgbClr val="0000CC"/>
                </a:solidFill>
                <a:latin typeface="Times New Roman" panose="02020603050405020304" pitchFamily="18" charset="0"/>
                <a:cs typeface="Times New Roman" panose="02020603050405020304" pitchFamily="18" charset="0"/>
              </a:rPr>
              <a:t> </a:t>
            </a:r>
            <a:r>
              <a:rPr lang="en-US" altLang="en-US" sz="2000" dirty="0" err="1">
                <a:solidFill>
                  <a:srgbClr val="0000CC"/>
                </a:solidFill>
                <a:latin typeface="Times New Roman" panose="02020603050405020304" pitchFamily="18" charset="0"/>
                <a:cs typeface="Times New Roman" panose="02020603050405020304" pitchFamily="18" charset="0"/>
              </a:rPr>
              <a:t>quạt</a:t>
            </a:r>
            <a:r>
              <a:rPr lang="en-US" altLang="en-US" sz="2000" dirty="0">
                <a:solidFill>
                  <a:srgbClr val="0000CC"/>
                </a:solidFill>
                <a:latin typeface="Times New Roman" panose="02020603050405020304" pitchFamily="18" charset="0"/>
                <a:cs typeface="Times New Roman" panose="02020603050405020304" pitchFamily="18" charset="0"/>
              </a:rPr>
              <a:t> </a:t>
            </a:r>
            <a:r>
              <a:rPr lang="en-US" altLang="en-US" sz="2000" dirty="0" err="1">
                <a:solidFill>
                  <a:srgbClr val="0000CC"/>
                </a:solidFill>
                <a:latin typeface="Times New Roman" panose="02020603050405020304" pitchFamily="18" charset="0"/>
                <a:cs typeface="Times New Roman" panose="02020603050405020304" pitchFamily="18" charset="0"/>
              </a:rPr>
              <a:t>tròn</a:t>
            </a:r>
            <a:r>
              <a:rPr lang="en-US" altLang="en-US" sz="2000" dirty="0">
                <a:solidFill>
                  <a:srgbClr val="0000CC"/>
                </a:solidFill>
                <a:latin typeface="Times New Roman" panose="02020603050405020304" pitchFamily="18" charset="0"/>
                <a:cs typeface="Times New Roman" panose="02020603050405020304" pitchFamily="18" charset="0"/>
              </a:rPr>
              <a:t> OAB, </a:t>
            </a:r>
            <a:r>
              <a:rPr lang="en-US" altLang="en-US" sz="2000" dirty="0" err="1">
                <a:solidFill>
                  <a:srgbClr val="0000CC"/>
                </a:solidFill>
                <a:latin typeface="Times New Roman" panose="02020603050405020304" pitchFamily="18" charset="0"/>
                <a:cs typeface="Times New Roman" panose="02020603050405020304" pitchFamily="18" charset="0"/>
              </a:rPr>
              <a:t>bán</a:t>
            </a:r>
            <a:r>
              <a:rPr lang="en-US" altLang="en-US" sz="2000" dirty="0">
                <a:solidFill>
                  <a:srgbClr val="0000CC"/>
                </a:solidFill>
                <a:latin typeface="Times New Roman" panose="02020603050405020304" pitchFamily="18" charset="0"/>
                <a:cs typeface="Times New Roman" panose="02020603050405020304" pitchFamily="18" charset="0"/>
              </a:rPr>
              <a:t> </a:t>
            </a:r>
            <a:r>
              <a:rPr lang="en-US" altLang="en-US" sz="2000" dirty="0" err="1">
                <a:solidFill>
                  <a:srgbClr val="0000CC"/>
                </a:solidFill>
                <a:latin typeface="Times New Roman" panose="02020603050405020304" pitchFamily="18" charset="0"/>
                <a:cs typeface="Times New Roman" panose="02020603050405020304" pitchFamily="18" charset="0"/>
              </a:rPr>
              <a:t>kính</a:t>
            </a:r>
            <a:r>
              <a:rPr lang="en-US" altLang="en-US" sz="2000" dirty="0">
                <a:solidFill>
                  <a:srgbClr val="0000CC"/>
                </a:solidFill>
                <a:latin typeface="Times New Roman" panose="02020603050405020304" pitchFamily="18" charset="0"/>
                <a:cs typeface="Times New Roman" panose="02020603050405020304" pitchFamily="18" charset="0"/>
              </a:rPr>
              <a:t> R, </a:t>
            </a:r>
            <a:r>
              <a:rPr lang="en-US" altLang="en-US" sz="2000" dirty="0" err="1">
                <a:solidFill>
                  <a:srgbClr val="0000CC"/>
                </a:solidFill>
                <a:latin typeface="Times New Roman" panose="02020603050405020304" pitchFamily="18" charset="0"/>
                <a:cs typeface="Times New Roman" panose="02020603050405020304" pitchFamily="18" charset="0"/>
              </a:rPr>
              <a:t>cung</a:t>
            </a:r>
            <a:r>
              <a:rPr lang="en-US" altLang="en-US" sz="2000" dirty="0">
                <a:solidFill>
                  <a:srgbClr val="0000CC"/>
                </a:solidFill>
                <a:latin typeface="Times New Roman" panose="02020603050405020304" pitchFamily="18" charset="0"/>
                <a:cs typeface="Times New Roman" panose="02020603050405020304" pitchFamily="18" charset="0"/>
              </a:rPr>
              <a:t> nº.</a:t>
            </a:r>
          </a:p>
        </p:txBody>
      </p:sp>
      <p:graphicFrame>
        <p:nvGraphicFramePr>
          <p:cNvPr id="36" name="Object 45"/>
          <p:cNvGraphicFramePr>
            <a:graphicFrameLocks noChangeAspect="1"/>
          </p:cNvGraphicFramePr>
          <p:nvPr>
            <p:extLst>
              <p:ext uri="{D42A27DB-BD31-4B8C-83A1-F6EECF244321}">
                <p14:modId xmlns:p14="http://schemas.microsoft.com/office/powerpoint/2010/main" val="2712734839"/>
              </p:ext>
            </p:extLst>
          </p:nvPr>
        </p:nvGraphicFramePr>
        <p:xfrm>
          <a:off x="2441813" y="1589010"/>
          <a:ext cx="1917628" cy="655661"/>
        </p:xfrm>
        <a:graphic>
          <a:graphicData uri="http://schemas.openxmlformats.org/presentationml/2006/ole">
            <mc:AlternateContent xmlns:mc="http://schemas.openxmlformats.org/markup-compatibility/2006">
              <mc:Choice xmlns:v="urn:schemas-microsoft-com:vml" Requires="v">
                <p:oleObj spid="_x0000_s7224" name="Equation" r:id="rId5" imgW="1333440" imgH="419040" progId="Equation.DSMT4">
                  <p:embed/>
                </p:oleObj>
              </mc:Choice>
              <mc:Fallback>
                <p:oleObj name="Equation" r:id="rId5" imgW="1333440" imgH="4190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1813" y="1589010"/>
                        <a:ext cx="1917628" cy="655661"/>
                      </a:xfrm>
                      <a:prstGeom prst="rect">
                        <a:avLst/>
                      </a:prstGeom>
                      <a:solidFill>
                        <a:schemeClr val="bg1"/>
                      </a:solidFill>
                      <a:ln w="38100">
                        <a:solidFill>
                          <a:srgbClr val="00FF00"/>
                        </a:solidFill>
                        <a:miter lim="800000"/>
                        <a:headEnd/>
                        <a:tailEnd/>
                      </a:ln>
                      <a:effectLst/>
                    </p:spPr>
                  </p:pic>
                </p:oleObj>
              </mc:Fallback>
            </mc:AlternateContent>
          </a:graphicData>
        </a:graphic>
      </p:graphicFrame>
      <p:graphicFrame>
        <p:nvGraphicFramePr>
          <p:cNvPr id="37" name="Object 112"/>
          <p:cNvGraphicFramePr>
            <a:graphicFrameLocks noChangeAspect="1"/>
          </p:cNvGraphicFramePr>
          <p:nvPr>
            <p:extLst>
              <p:ext uri="{D42A27DB-BD31-4B8C-83A1-F6EECF244321}">
                <p14:modId xmlns:p14="http://schemas.microsoft.com/office/powerpoint/2010/main" val="107836054"/>
              </p:ext>
            </p:extLst>
          </p:nvPr>
        </p:nvGraphicFramePr>
        <p:xfrm>
          <a:off x="1905000" y="5120557"/>
          <a:ext cx="1268413" cy="863600"/>
        </p:xfrm>
        <a:graphic>
          <a:graphicData uri="http://schemas.openxmlformats.org/presentationml/2006/ole">
            <mc:AlternateContent xmlns:mc="http://schemas.openxmlformats.org/markup-compatibility/2006">
              <mc:Choice xmlns:v="urn:schemas-microsoft-com:vml" Requires="v">
                <p:oleObj spid="_x0000_s7225" name="Equation" r:id="rId7" imgW="660240" imgH="419040" progId="Equation.DSMT4">
                  <p:embed/>
                </p:oleObj>
              </mc:Choice>
              <mc:Fallback>
                <p:oleObj name="Equation" r:id="rId7" imgW="660240" imgH="419040" progId="Equation.DSMT4">
                  <p:embed/>
                  <p:pic>
                    <p:nvPicPr>
                      <p:cNvPr id="0" name=""/>
                      <p:cNvPicPr>
                        <a:picLocks noChangeAspect="1" noChangeArrowheads="1"/>
                      </p:cNvPicPr>
                      <p:nvPr/>
                    </p:nvPicPr>
                    <p:blipFill>
                      <a:blip r:embed="rId8"/>
                      <a:srcRect/>
                      <a:stretch>
                        <a:fillRect/>
                      </a:stretch>
                    </p:blipFill>
                    <p:spPr bwMode="auto">
                      <a:xfrm>
                        <a:off x="1905000" y="5120557"/>
                        <a:ext cx="1268413" cy="863600"/>
                      </a:xfrm>
                      <a:prstGeom prst="rect">
                        <a:avLst/>
                      </a:prstGeom>
                      <a:noFill/>
                      <a:ln>
                        <a:noFill/>
                      </a:ln>
                      <a:effectLst/>
                    </p:spPr>
                  </p:pic>
                </p:oleObj>
              </mc:Fallback>
            </mc:AlternateContent>
          </a:graphicData>
        </a:graphic>
      </p:graphicFrame>
      <p:pic>
        <p:nvPicPr>
          <p:cNvPr id="38" name="Picture 18" descr="Cau hoi"/>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462546" y="4203615"/>
            <a:ext cx="60483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78"/>
          <p:cNvSpPr txBox="1">
            <a:spLocks noChangeArrowheads="1"/>
          </p:cNvSpPr>
          <p:nvPr/>
        </p:nvSpPr>
        <p:spPr bwMode="auto">
          <a:xfrm>
            <a:off x="2474088" y="3706153"/>
            <a:ext cx="2060575" cy="1446550"/>
          </a:xfrm>
          <a:prstGeom prst="rect">
            <a:avLst/>
          </a:prstGeom>
          <a:solidFill>
            <a:schemeClr val="bg1"/>
          </a:solidFill>
          <a:ln>
            <a:noFill/>
          </a:ln>
          <a:effectLst/>
        </p:spPr>
        <p:txBody>
          <a:bodyPr wrap="square">
            <a:spAutoFit/>
          </a:bodyPr>
          <a:lstStyle/>
          <a:p>
            <a:pPr>
              <a:spcBef>
                <a:spcPct val="50000"/>
              </a:spcBef>
            </a:pPr>
            <a:r>
              <a:rPr lang="en-US" altLang="en-US" sz="2200" dirty="0" err="1">
                <a:solidFill>
                  <a:srgbClr val="0000CC"/>
                </a:solidFill>
                <a:latin typeface="Times New Roman" panose="02020603050405020304" pitchFamily="18" charset="0"/>
                <a:cs typeface="Times New Roman" panose="02020603050405020304" pitchFamily="18" charset="0"/>
              </a:rPr>
              <a:t>Hình</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quạt</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tròn</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tâm</a:t>
            </a:r>
            <a:r>
              <a:rPr lang="en-US" altLang="en-US" sz="2200" dirty="0">
                <a:solidFill>
                  <a:srgbClr val="0000CC"/>
                </a:solidFill>
                <a:latin typeface="Times New Roman" panose="02020603050405020304" pitchFamily="18" charset="0"/>
                <a:cs typeface="Times New Roman" panose="02020603050405020304" pitchFamily="18" charset="0"/>
              </a:rPr>
              <a:t> O, </a:t>
            </a:r>
            <a:r>
              <a:rPr lang="en-US" altLang="en-US" sz="2200" dirty="0" err="1">
                <a:solidFill>
                  <a:srgbClr val="0000CC"/>
                </a:solidFill>
                <a:latin typeface="Times New Roman" panose="02020603050405020304" pitchFamily="18" charset="0"/>
                <a:cs typeface="Times New Roman" panose="02020603050405020304" pitchFamily="18" charset="0"/>
              </a:rPr>
              <a:t>bán</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kính</a:t>
            </a:r>
            <a:r>
              <a:rPr lang="en-US" altLang="en-US" sz="2200" dirty="0">
                <a:solidFill>
                  <a:srgbClr val="0000CC"/>
                </a:solidFill>
                <a:latin typeface="Times New Roman" panose="02020603050405020304" pitchFamily="18" charset="0"/>
                <a:cs typeface="Times New Roman" panose="02020603050405020304" pitchFamily="18" charset="0"/>
              </a:rPr>
              <a:t> R, </a:t>
            </a:r>
            <a:r>
              <a:rPr lang="en-US" altLang="en-US" sz="2200" dirty="0" err="1">
                <a:solidFill>
                  <a:srgbClr val="0000CC"/>
                </a:solidFill>
                <a:latin typeface="Times New Roman" panose="02020603050405020304" pitchFamily="18" charset="0"/>
                <a:cs typeface="Times New Roman" panose="02020603050405020304" pitchFamily="18" charset="0"/>
              </a:rPr>
              <a:t>cung</a:t>
            </a:r>
            <a:r>
              <a:rPr lang="en-US" altLang="en-US" sz="2200" dirty="0">
                <a:solidFill>
                  <a:srgbClr val="0000CC"/>
                </a:solidFill>
                <a:latin typeface="Times New Roman" panose="02020603050405020304" pitchFamily="18" charset="0"/>
                <a:cs typeface="Times New Roman" panose="02020603050405020304" pitchFamily="18" charset="0"/>
              </a:rPr>
              <a:t> nº </a:t>
            </a:r>
            <a:r>
              <a:rPr lang="en-US" altLang="en-US" sz="2200" dirty="0" err="1">
                <a:solidFill>
                  <a:srgbClr val="0000CC"/>
                </a:solidFill>
                <a:latin typeface="Times New Roman" panose="02020603050405020304" pitchFamily="18" charset="0"/>
                <a:cs typeface="Times New Roman" panose="02020603050405020304" pitchFamily="18" charset="0"/>
              </a:rPr>
              <a:t>có</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diện</a:t>
            </a:r>
            <a:r>
              <a:rPr lang="en-US" altLang="en-US" sz="2200" dirty="0">
                <a:solidFill>
                  <a:srgbClr val="0000CC"/>
                </a:solidFill>
                <a:latin typeface="Times New Roman" panose="02020603050405020304" pitchFamily="18" charset="0"/>
                <a:cs typeface="Times New Roman" panose="02020603050405020304" pitchFamily="18" charset="0"/>
              </a:rPr>
              <a:t> </a:t>
            </a:r>
            <a:r>
              <a:rPr lang="en-US" altLang="en-US" sz="2200" dirty="0" err="1">
                <a:solidFill>
                  <a:srgbClr val="0000CC"/>
                </a:solidFill>
                <a:latin typeface="Times New Roman" panose="02020603050405020304" pitchFamily="18" charset="0"/>
                <a:cs typeface="Times New Roman" panose="02020603050405020304" pitchFamily="18" charset="0"/>
              </a:rPr>
              <a:t>tích</a:t>
            </a:r>
            <a:r>
              <a:rPr lang="en-US" altLang="en-US" sz="2200" dirty="0">
                <a:solidFill>
                  <a:srgbClr val="0000CC"/>
                </a:solidFill>
                <a:latin typeface="Times New Roman" panose="02020603050405020304" pitchFamily="18" charset="0"/>
                <a:cs typeface="Times New Roman" panose="02020603050405020304" pitchFamily="18" charset="0"/>
              </a:rPr>
              <a:t>:</a:t>
            </a:r>
          </a:p>
        </p:txBody>
      </p:sp>
      <p:sp>
        <p:nvSpPr>
          <p:cNvPr id="40" name="Text Box 81"/>
          <p:cNvSpPr txBox="1">
            <a:spLocks noChangeArrowheads="1"/>
          </p:cNvSpPr>
          <p:nvPr/>
        </p:nvSpPr>
        <p:spPr bwMode="auto">
          <a:xfrm>
            <a:off x="7933763" y="2473317"/>
            <a:ext cx="603250" cy="396875"/>
          </a:xfrm>
          <a:prstGeom prst="rect">
            <a:avLst/>
          </a:prstGeom>
          <a:noFill/>
          <a:ln>
            <a:noFill/>
          </a:ln>
          <a:effectLst/>
        </p:spPr>
        <p:txBody>
          <a:bodyPr>
            <a:spAutoFit/>
          </a:bodyPr>
          <a:lstStyle/>
          <a:p>
            <a:r>
              <a:rPr lang="en-US" altLang="en-US" sz="2000" b="1" dirty="0">
                <a:solidFill>
                  <a:srgbClr val="FFFF00"/>
                </a:solidFill>
                <a:latin typeface="Times New Roman" panose="02020603050405020304" pitchFamily="18" charset="0"/>
                <a:cs typeface="Times New Roman" panose="02020603050405020304" pitchFamily="18" charset="0"/>
                <a:sym typeface="Symbol" pitchFamily="18" charset="2"/>
              </a:rPr>
              <a:t>R</a:t>
            </a:r>
            <a:r>
              <a:rPr lang="en-US" altLang="en-US" sz="2000" b="1" baseline="30000" dirty="0">
                <a:solidFill>
                  <a:srgbClr val="FFFF00"/>
                </a:solidFill>
                <a:latin typeface="Times New Roman" panose="02020603050405020304" pitchFamily="18" charset="0"/>
                <a:cs typeface="Times New Roman" panose="02020603050405020304" pitchFamily="18" charset="0"/>
                <a:sym typeface="Symbol" pitchFamily="18" charset="2"/>
              </a:rPr>
              <a:t>2</a:t>
            </a:r>
            <a:endParaRPr lang="en-US" altLang="en-US" sz="2000" b="1" dirty="0">
              <a:solidFill>
                <a:srgbClr val="FFFF00"/>
              </a:solidFill>
              <a:latin typeface="Times New Roman" panose="02020603050405020304" pitchFamily="18" charset="0"/>
              <a:cs typeface="Times New Roman" panose="02020603050405020304" pitchFamily="18" charset="0"/>
              <a:sym typeface="Symbol" pitchFamily="18" charset="2"/>
            </a:endParaRPr>
          </a:p>
        </p:txBody>
      </p:sp>
      <p:grpSp>
        <p:nvGrpSpPr>
          <p:cNvPr id="41" name="Group 82"/>
          <p:cNvGrpSpPr>
            <a:grpSpLocks/>
          </p:cNvGrpSpPr>
          <p:nvPr/>
        </p:nvGrpSpPr>
        <p:grpSpPr bwMode="auto">
          <a:xfrm>
            <a:off x="7659093" y="3365321"/>
            <a:ext cx="705084" cy="850034"/>
            <a:chOff x="3158" y="3111"/>
            <a:chExt cx="307" cy="465"/>
          </a:xfrm>
          <a:noFill/>
        </p:grpSpPr>
        <p:sp>
          <p:nvSpPr>
            <p:cNvPr id="42" name="Rectangle 83"/>
            <p:cNvSpPr>
              <a:spLocks noChangeArrowheads="1"/>
            </p:cNvSpPr>
            <p:nvPr/>
          </p:nvSpPr>
          <p:spPr bwMode="auto">
            <a:xfrm>
              <a:off x="3174" y="3111"/>
              <a:ext cx="291" cy="36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graphicFrame>
          <p:nvGraphicFramePr>
            <p:cNvPr id="43" name="Object 84"/>
            <p:cNvGraphicFramePr>
              <a:graphicFrameLocks noChangeAspect="1"/>
            </p:cNvGraphicFramePr>
            <p:nvPr>
              <p:extLst>
                <p:ext uri="{D42A27DB-BD31-4B8C-83A1-F6EECF244321}">
                  <p14:modId xmlns:p14="http://schemas.microsoft.com/office/powerpoint/2010/main" val="1286563645"/>
                </p:ext>
              </p:extLst>
            </p:nvPr>
          </p:nvGraphicFramePr>
          <p:xfrm>
            <a:off x="3158" y="3216"/>
            <a:ext cx="280" cy="360"/>
          </p:xfrm>
          <a:graphic>
            <a:graphicData uri="http://schemas.openxmlformats.org/presentationml/2006/ole">
              <mc:AlternateContent xmlns:mc="http://schemas.openxmlformats.org/markup-compatibility/2006">
                <mc:Choice xmlns:v="urn:schemas-microsoft-com:vml" Requires="v">
                  <p:oleObj spid="_x0000_s7226" name="Equation" r:id="rId10" imgW="444240" imgH="571320" progId="Equation.DSMT4">
                    <p:embed/>
                  </p:oleObj>
                </mc:Choice>
                <mc:Fallback>
                  <p:oleObj name="Equation" r:id="rId10" imgW="444240" imgH="571320" progId="Equation.DSMT4">
                    <p:embed/>
                    <p:pic>
                      <p:nvPicPr>
                        <p:cNvPr id="0" name=""/>
                        <p:cNvPicPr>
                          <a:picLocks noChangeAspect="1" noChangeArrowheads="1"/>
                        </p:cNvPicPr>
                        <p:nvPr/>
                      </p:nvPicPr>
                      <p:blipFill>
                        <a:blip r:embed="rId11"/>
                        <a:srcRect/>
                        <a:stretch>
                          <a:fillRect/>
                        </a:stretch>
                      </p:blipFill>
                      <p:spPr bwMode="auto">
                        <a:xfrm>
                          <a:off x="3158" y="3216"/>
                          <a:ext cx="280" cy="360"/>
                        </a:xfrm>
                        <a:prstGeom prst="rect">
                          <a:avLst/>
                        </a:prstGeom>
                        <a:noFill/>
                        <a:ln>
                          <a:noFill/>
                        </a:ln>
                        <a:effectLst/>
                      </p:spPr>
                    </p:pic>
                  </p:oleObj>
                </mc:Fallback>
              </mc:AlternateContent>
            </a:graphicData>
          </a:graphic>
        </p:graphicFrame>
      </p:grpSp>
      <p:grpSp>
        <p:nvGrpSpPr>
          <p:cNvPr id="44" name="Group 85"/>
          <p:cNvGrpSpPr>
            <a:grpSpLocks/>
          </p:cNvGrpSpPr>
          <p:nvPr/>
        </p:nvGrpSpPr>
        <p:grpSpPr bwMode="auto">
          <a:xfrm>
            <a:off x="7704982" y="4578137"/>
            <a:ext cx="893083" cy="677862"/>
            <a:chOff x="3289" y="3717"/>
            <a:chExt cx="352" cy="363"/>
          </a:xfrm>
          <a:noFill/>
        </p:grpSpPr>
        <p:sp>
          <p:nvSpPr>
            <p:cNvPr id="45" name="Rectangle 86"/>
            <p:cNvSpPr>
              <a:spLocks noChangeArrowheads="1"/>
            </p:cNvSpPr>
            <p:nvPr/>
          </p:nvSpPr>
          <p:spPr bwMode="auto">
            <a:xfrm>
              <a:off x="3297" y="3720"/>
              <a:ext cx="330" cy="36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chemeClr val="bg1"/>
                </a:solidFill>
                <a:latin typeface="Times New Roman" panose="02020603050405020304" pitchFamily="18" charset="0"/>
                <a:cs typeface="Times New Roman" panose="02020603050405020304" pitchFamily="18" charset="0"/>
              </a:endParaRPr>
            </a:p>
          </p:txBody>
        </p:sp>
        <p:graphicFrame>
          <p:nvGraphicFramePr>
            <p:cNvPr id="46" name="Object 87"/>
            <p:cNvGraphicFramePr>
              <a:graphicFrameLocks noChangeAspect="1"/>
            </p:cNvGraphicFramePr>
            <p:nvPr>
              <p:extLst>
                <p:ext uri="{D42A27DB-BD31-4B8C-83A1-F6EECF244321}">
                  <p14:modId xmlns:p14="http://schemas.microsoft.com/office/powerpoint/2010/main" val="422903699"/>
                </p:ext>
              </p:extLst>
            </p:nvPr>
          </p:nvGraphicFramePr>
          <p:xfrm>
            <a:off x="3289" y="3717"/>
            <a:ext cx="352" cy="360"/>
          </p:xfrm>
          <a:graphic>
            <a:graphicData uri="http://schemas.openxmlformats.org/presentationml/2006/ole">
              <mc:AlternateContent xmlns:mc="http://schemas.openxmlformats.org/markup-compatibility/2006">
                <mc:Choice xmlns:v="urn:schemas-microsoft-com:vml" Requires="v">
                  <p:oleObj spid="_x0000_s7227" name="Equation" r:id="rId12" imgW="558720" imgH="571320" progId="Equation.DSMT4">
                    <p:embed/>
                  </p:oleObj>
                </mc:Choice>
                <mc:Fallback>
                  <p:oleObj name="Equation" r:id="rId12" imgW="558720" imgH="571320" progId="Equation.DSMT4">
                    <p:embed/>
                    <p:pic>
                      <p:nvPicPr>
                        <p:cNvPr id="0" name=""/>
                        <p:cNvPicPr>
                          <a:picLocks noChangeAspect="1" noChangeArrowheads="1"/>
                        </p:cNvPicPr>
                        <p:nvPr/>
                      </p:nvPicPr>
                      <p:blipFill>
                        <a:blip r:embed="rId13"/>
                        <a:srcRect/>
                        <a:stretch>
                          <a:fillRect/>
                        </a:stretch>
                      </p:blipFill>
                      <p:spPr bwMode="auto">
                        <a:xfrm>
                          <a:off x="3289" y="3717"/>
                          <a:ext cx="352" cy="3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7" name="Group 123"/>
          <p:cNvGrpSpPr>
            <a:grpSpLocks/>
          </p:cNvGrpSpPr>
          <p:nvPr/>
        </p:nvGrpSpPr>
        <p:grpSpPr bwMode="auto">
          <a:xfrm>
            <a:off x="4617475" y="5326195"/>
            <a:ext cx="4016375" cy="884238"/>
            <a:chOff x="2971" y="3705"/>
            <a:chExt cx="2530" cy="557"/>
          </a:xfrm>
        </p:grpSpPr>
        <p:graphicFrame>
          <p:nvGraphicFramePr>
            <p:cNvPr id="48" name="Object 115"/>
            <p:cNvGraphicFramePr>
              <a:graphicFrameLocks noChangeAspect="1"/>
            </p:cNvGraphicFramePr>
            <p:nvPr>
              <p:extLst>
                <p:ext uri="{D42A27DB-BD31-4B8C-83A1-F6EECF244321}">
                  <p14:modId xmlns:p14="http://schemas.microsoft.com/office/powerpoint/2010/main" val="2999084110"/>
                </p:ext>
              </p:extLst>
            </p:nvPr>
          </p:nvGraphicFramePr>
          <p:xfrm>
            <a:off x="3242" y="3705"/>
            <a:ext cx="2199" cy="529"/>
          </p:xfrm>
          <a:graphic>
            <a:graphicData uri="http://schemas.openxmlformats.org/presentationml/2006/ole">
              <mc:AlternateContent xmlns:mc="http://schemas.openxmlformats.org/markup-compatibility/2006">
                <mc:Choice xmlns:v="urn:schemas-microsoft-com:vml" Requires="v">
                  <p:oleObj spid="_x0000_s7228" name="Equation" r:id="rId14" imgW="1739880" imgH="419040" progId="Equation.DSMT4">
                    <p:embed/>
                  </p:oleObj>
                </mc:Choice>
                <mc:Fallback>
                  <p:oleObj name="Equation" r:id="rId14" imgW="1739880" imgH="419040" progId="Equation.DSMT4">
                    <p:embed/>
                    <p:pic>
                      <p:nvPicPr>
                        <p:cNvPr id="0" name=""/>
                        <p:cNvPicPr>
                          <a:picLocks noChangeAspect="1" noChangeArrowheads="1"/>
                        </p:cNvPicPr>
                        <p:nvPr/>
                      </p:nvPicPr>
                      <p:blipFill>
                        <a:blip r:embed="rId15"/>
                        <a:srcRect/>
                        <a:stretch>
                          <a:fillRect/>
                        </a:stretch>
                      </p:blipFill>
                      <p:spPr bwMode="auto">
                        <a:xfrm>
                          <a:off x="3242" y="3705"/>
                          <a:ext cx="2199" cy="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 Box 118"/>
            <p:cNvSpPr txBox="1">
              <a:spLocks noChangeArrowheads="1"/>
            </p:cNvSpPr>
            <p:nvPr/>
          </p:nvSpPr>
          <p:spPr bwMode="auto">
            <a:xfrm>
              <a:off x="4647" y="3724"/>
              <a:ext cx="283"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dirty="0">
                  <a:solidFill>
                    <a:schemeClr val="bg1"/>
                  </a:solidFill>
                  <a:latin typeface="Times New Roman" panose="02020603050405020304" pitchFamily="18" charset="0"/>
                  <a:cs typeface="Times New Roman" panose="02020603050405020304" pitchFamily="18" charset="0"/>
                </a:rPr>
                <a:t>R</a:t>
              </a:r>
            </a:p>
          </p:txBody>
        </p:sp>
        <p:sp>
          <p:nvSpPr>
            <p:cNvPr id="50" name="Text Box 119"/>
            <p:cNvSpPr txBox="1">
              <a:spLocks noChangeArrowheads="1"/>
            </p:cNvSpPr>
            <p:nvPr/>
          </p:nvSpPr>
          <p:spPr bwMode="auto">
            <a:xfrm>
              <a:off x="5218" y="3720"/>
              <a:ext cx="283"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dirty="0">
                  <a:solidFill>
                    <a:schemeClr val="bg1"/>
                  </a:solidFill>
                  <a:latin typeface="Times New Roman" panose="02020603050405020304" pitchFamily="18" charset="0"/>
                  <a:cs typeface="Times New Roman" panose="02020603050405020304" pitchFamily="18" charset="0"/>
                </a:rPr>
                <a:t>R</a:t>
              </a:r>
            </a:p>
          </p:txBody>
        </p:sp>
        <p:sp>
          <p:nvSpPr>
            <p:cNvPr id="51" name="Text Box 120"/>
            <p:cNvSpPr txBox="1">
              <a:spLocks noChangeArrowheads="1"/>
            </p:cNvSpPr>
            <p:nvPr/>
          </p:nvSpPr>
          <p:spPr bwMode="auto">
            <a:xfrm>
              <a:off x="5250" y="3979"/>
              <a:ext cx="228"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a:solidFill>
                    <a:schemeClr val="bg1"/>
                  </a:solidFill>
                  <a:latin typeface="Times New Roman" panose="02020603050405020304" pitchFamily="18" charset="0"/>
                  <a:cs typeface="Times New Roman" panose="02020603050405020304" pitchFamily="18" charset="0"/>
                </a:rPr>
                <a:t>2</a:t>
              </a:r>
            </a:p>
          </p:txBody>
        </p:sp>
        <p:sp>
          <p:nvSpPr>
            <p:cNvPr id="52" name="Text Box 121"/>
            <p:cNvSpPr txBox="1">
              <a:spLocks noChangeArrowheads="1"/>
            </p:cNvSpPr>
            <p:nvPr/>
          </p:nvSpPr>
          <p:spPr bwMode="auto">
            <a:xfrm>
              <a:off x="4661" y="3993"/>
              <a:ext cx="228"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200" dirty="0">
                  <a:solidFill>
                    <a:schemeClr val="bg1"/>
                  </a:solidFill>
                  <a:latin typeface="Times New Roman" panose="02020603050405020304" pitchFamily="18" charset="0"/>
                  <a:cs typeface="Times New Roman" panose="02020603050405020304" pitchFamily="18" charset="0"/>
                </a:rPr>
                <a:t>2</a:t>
              </a:r>
            </a:p>
          </p:txBody>
        </p:sp>
        <p:sp>
          <p:nvSpPr>
            <p:cNvPr id="53" name="Text Box 122"/>
            <p:cNvSpPr txBox="1">
              <a:spLocks noChangeArrowheads="1"/>
            </p:cNvSpPr>
            <p:nvPr/>
          </p:nvSpPr>
          <p:spPr bwMode="auto">
            <a:xfrm>
              <a:off x="2971" y="3840"/>
              <a:ext cx="40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a:solidFill>
                    <a:schemeClr val="bg1"/>
                  </a:solidFill>
                  <a:latin typeface="Times New Roman" panose="02020603050405020304" pitchFamily="18" charset="0"/>
                  <a:cs typeface="Times New Roman" panose="02020603050405020304" pitchFamily="18" charset="0"/>
                </a:rPr>
                <a:t>Mà</a:t>
              </a:r>
            </a:p>
          </p:txBody>
        </p:sp>
      </p:grpSp>
      <p:sp>
        <p:nvSpPr>
          <p:cNvPr id="54" name="Text Box 124"/>
          <p:cNvSpPr txBox="1">
            <a:spLocks noChangeArrowheads="1"/>
          </p:cNvSpPr>
          <p:nvPr/>
        </p:nvSpPr>
        <p:spPr bwMode="auto">
          <a:xfrm>
            <a:off x="3110077" y="5371439"/>
            <a:ext cx="638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dirty="0">
                <a:solidFill>
                  <a:schemeClr val="bg1"/>
                </a:solidFill>
                <a:latin typeface="Times New Roman" panose="02020603050405020304" pitchFamily="18" charset="0"/>
                <a:cs typeface="Times New Roman" panose="02020603050405020304" pitchFamily="18" charset="0"/>
              </a:rPr>
              <a:t>hay</a:t>
            </a:r>
          </a:p>
        </p:txBody>
      </p:sp>
      <p:graphicFrame>
        <p:nvGraphicFramePr>
          <p:cNvPr id="55" name="Object 125"/>
          <p:cNvGraphicFramePr>
            <a:graphicFrameLocks noChangeAspect="1"/>
          </p:cNvGraphicFramePr>
          <p:nvPr>
            <p:extLst>
              <p:ext uri="{D42A27DB-BD31-4B8C-83A1-F6EECF244321}">
                <p14:modId xmlns:p14="http://schemas.microsoft.com/office/powerpoint/2010/main" val="2979813500"/>
              </p:ext>
            </p:extLst>
          </p:nvPr>
        </p:nvGraphicFramePr>
        <p:xfrm>
          <a:off x="3646652" y="5208588"/>
          <a:ext cx="919163" cy="735012"/>
        </p:xfrm>
        <a:graphic>
          <a:graphicData uri="http://schemas.openxmlformats.org/presentationml/2006/ole">
            <mc:AlternateContent xmlns:mc="http://schemas.openxmlformats.org/markup-compatibility/2006">
              <mc:Choice xmlns:v="urn:schemas-microsoft-com:vml" Requires="v">
                <p:oleObj spid="_x0000_s7229" name="Equation" r:id="rId16" imgW="457200" imgH="393480" progId="Equation.DSMT4">
                  <p:embed/>
                </p:oleObj>
              </mc:Choice>
              <mc:Fallback>
                <p:oleObj name="Equation" r:id="rId16" imgW="457200" imgH="393480" progId="Equation.DSMT4">
                  <p:embed/>
                  <p:pic>
                    <p:nvPicPr>
                      <p:cNvPr id="0" name=""/>
                      <p:cNvPicPr>
                        <a:picLocks noChangeAspect="1" noChangeArrowheads="1"/>
                      </p:cNvPicPr>
                      <p:nvPr/>
                    </p:nvPicPr>
                    <p:blipFill>
                      <a:blip r:embed="rId17"/>
                      <a:srcRect/>
                      <a:stretch>
                        <a:fillRect/>
                      </a:stretch>
                    </p:blipFill>
                    <p:spPr bwMode="auto">
                      <a:xfrm>
                        <a:off x="3646652" y="5208588"/>
                        <a:ext cx="919163" cy="735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Text Box 126"/>
          <p:cNvSpPr txBox="1">
            <a:spLocks noChangeArrowheads="1"/>
          </p:cNvSpPr>
          <p:nvPr/>
        </p:nvSpPr>
        <p:spPr bwMode="auto">
          <a:xfrm>
            <a:off x="381001" y="5957887"/>
            <a:ext cx="406129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200" b="1" dirty="0">
                <a:solidFill>
                  <a:schemeClr val="bg1"/>
                </a:solidFill>
                <a:latin typeface="Times New Roman" panose="02020603050405020304" pitchFamily="18" charset="0"/>
                <a:cs typeface="Times New Roman" panose="02020603050405020304" pitchFamily="18" charset="0"/>
              </a:rPr>
              <a:t>(l </a:t>
            </a:r>
            <a:r>
              <a:rPr lang="en-US" altLang="en-US" sz="2200" b="1" dirty="0" err="1">
                <a:solidFill>
                  <a:schemeClr val="bg1"/>
                </a:solidFill>
                <a:latin typeface="Times New Roman" panose="02020603050405020304" pitchFamily="18" charset="0"/>
                <a:cs typeface="Times New Roman" panose="02020603050405020304" pitchFamily="18" charset="0"/>
              </a:rPr>
              <a:t>là</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độ</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dài</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cung</a:t>
            </a:r>
            <a:r>
              <a:rPr lang="en-US" altLang="en-US" sz="2200" b="1" dirty="0">
                <a:solidFill>
                  <a:schemeClr val="bg1"/>
                </a:solidFill>
                <a:latin typeface="Times New Roman" panose="02020603050405020304" pitchFamily="18" charset="0"/>
                <a:cs typeface="Times New Roman" panose="02020603050405020304" pitchFamily="18" charset="0"/>
              </a:rPr>
              <a:t> nº </a:t>
            </a:r>
            <a:r>
              <a:rPr lang="en-US" altLang="en-US" sz="2200" b="1" dirty="0" err="1">
                <a:solidFill>
                  <a:schemeClr val="bg1"/>
                </a:solidFill>
                <a:latin typeface="Times New Roman" panose="02020603050405020304" pitchFamily="18" charset="0"/>
                <a:cs typeface="Times New Roman" panose="02020603050405020304" pitchFamily="18" charset="0"/>
              </a:rPr>
              <a:t>của</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hình</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quạt</a:t>
            </a:r>
            <a:r>
              <a:rPr lang="en-US" altLang="en-US" sz="2200" b="1" dirty="0">
                <a:solidFill>
                  <a:schemeClr val="bg1"/>
                </a:solidFill>
                <a:latin typeface="Times New Roman" panose="02020603050405020304" pitchFamily="18" charset="0"/>
                <a:cs typeface="Times New Roman" panose="02020603050405020304" pitchFamily="18" charset="0"/>
              </a:rPr>
              <a:t> </a:t>
            </a:r>
            <a:r>
              <a:rPr lang="en-US" altLang="en-US" sz="2200" b="1" dirty="0" err="1">
                <a:solidFill>
                  <a:schemeClr val="bg1"/>
                </a:solidFill>
                <a:latin typeface="Times New Roman" panose="02020603050405020304" pitchFamily="18" charset="0"/>
                <a:cs typeface="Times New Roman" panose="02020603050405020304" pitchFamily="18" charset="0"/>
              </a:rPr>
              <a:t>tròn</a:t>
            </a:r>
            <a:r>
              <a:rPr lang="en-US" altLang="en-US" sz="2200" b="1" dirty="0">
                <a:solidFill>
                  <a:schemeClr val="bg1"/>
                </a:solidFill>
                <a:latin typeface="Times New Roman" panose="02020603050405020304" pitchFamily="18" charset="0"/>
                <a:cs typeface="Times New Roman" panose="02020603050405020304" pitchFamily="18" charset="0"/>
              </a:rPr>
              <a:t>) </a:t>
            </a:r>
          </a:p>
        </p:txBody>
      </p:sp>
      <p:pic>
        <p:nvPicPr>
          <p:cNvPr id="57" name="Picture 2" descr="hình nền động dây ngang đẹp 1 (70)"/>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rot="5400000">
            <a:off x="1507951" y="3108153"/>
            <a:ext cx="6210230" cy="37506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31812" y="349327"/>
            <a:ext cx="1518805" cy="1237074"/>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697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1" nodeType="clickEffect">
                                  <p:stCondLst>
                                    <p:cond delay="0"/>
                                  </p:stCondLst>
                                  <p:iterate type="lt">
                                    <p:tmPct val="0"/>
                                  </p:iterate>
                                  <p:childTnLst>
                                    <p:set>
                                      <p:cBhvr>
                                        <p:cTn id="11" dur="1" fill="hold">
                                          <p:stCondLst>
                                            <p:cond delay="0"/>
                                          </p:stCondLst>
                                        </p:cTn>
                                        <p:tgtEl>
                                          <p:spTgt spid="35"/>
                                        </p:tgtEl>
                                        <p:attrNameLst>
                                          <p:attrName>style.visibility</p:attrName>
                                        </p:attrNameLst>
                                      </p:cBhvr>
                                      <p:to>
                                        <p:strVal val="visible"/>
                                      </p:to>
                                    </p:set>
                                    <p:animEffect transition="in" filter="wipe(up)">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linds(horizontal)">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edge">
                                      <p:cBhvr>
                                        <p:cTn id="22" dur="2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heel(1)">
                                      <p:cBhvr>
                                        <p:cTn id="27" dur="2000"/>
                                        <p:tgtEl>
                                          <p:spTgt spid="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up)">
                                      <p:cBhvr>
                                        <p:cTn id="47" dur="500"/>
                                        <p:tgtEl>
                                          <p:spTgt spid="39"/>
                                        </p:tgtEl>
                                      </p:cBhvr>
                                    </p:animEffect>
                                  </p:childTnLst>
                                </p:cTn>
                              </p:par>
                              <p:par>
                                <p:cTn id="48" presetID="3" presetClass="exit" presetSubtype="10" fill="hold" nodeType="withEffect">
                                  <p:stCondLst>
                                    <p:cond delay="0"/>
                                  </p:stCondLst>
                                  <p:childTnLst>
                                    <p:animEffect transition="out" filter="blinds(horizontal)">
                                      <p:cBhvr>
                                        <p:cTn id="49" dur="500"/>
                                        <p:tgtEl>
                                          <p:spTgt spid="38"/>
                                        </p:tgtEl>
                                      </p:cBhvr>
                                    </p:animEffect>
                                    <p:set>
                                      <p:cBhvr>
                                        <p:cTn id="50" dur="1" fill="hold">
                                          <p:stCondLst>
                                            <p:cond delay="499"/>
                                          </p:stCondLst>
                                        </p:cTn>
                                        <p:tgtEl>
                                          <p:spTgt spid="38"/>
                                        </p:tgtEl>
                                        <p:attrNameLst>
                                          <p:attrName>style.visibility</p:attrName>
                                        </p:attrNameLst>
                                      </p:cBhvr>
                                      <p:to>
                                        <p:strVal val="hidden"/>
                                      </p:to>
                                    </p:set>
                                  </p:childTnLst>
                                </p:cTn>
                              </p:par>
                              <p:par>
                                <p:cTn id="51" presetID="3" presetClass="exit" presetSubtype="10" fill="hold" grpId="0" nodeType="withEffect">
                                  <p:stCondLst>
                                    <p:cond delay="0"/>
                                  </p:stCondLst>
                                  <p:iterate type="lt">
                                    <p:tmPct val="0"/>
                                  </p:iterate>
                                  <p:childTnLst>
                                    <p:animEffect transition="out" filter="blinds(horizontal)">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par>
                          <p:cTn id="54" fill="hold">
                            <p:stCondLst>
                              <p:cond delay="500"/>
                            </p:stCondLst>
                            <p:childTnLst>
                              <p:par>
                                <p:cTn id="55" presetID="3" presetClass="entr" presetSubtype="10"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linds(horizontal)">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left)">
                                      <p:cBhvr>
                                        <p:cTn id="62" dur="5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1000"/>
                                        <p:tgtEl>
                                          <p:spTgt spid="54"/>
                                        </p:tgtEl>
                                      </p:cBhvr>
                                    </p:animEffect>
                                  </p:childTnLst>
                                </p:cTn>
                              </p:par>
                            </p:childTnLst>
                          </p:cTn>
                        </p:par>
                        <p:par>
                          <p:cTn id="68" fill="hold">
                            <p:stCondLst>
                              <p:cond delay="1000"/>
                            </p:stCondLst>
                            <p:childTnLst>
                              <p:par>
                                <p:cTn id="69" presetID="22" presetClass="entr" presetSubtype="8"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1000"/>
                                        <p:tgtEl>
                                          <p:spTgt spid="55"/>
                                        </p:tgtEl>
                                      </p:cBhvr>
                                    </p:animEffec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left)">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animBg="1"/>
      <p:bldP spid="35" grpId="1" animBg="1"/>
      <p:bldP spid="39" grpId="0" animBg="1"/>
      <p:bldP spid="40" grpId="0"/>
      <p:bldP spid="54"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794640" y="2459504"/>
            <a:ext cx="5554727" cy="1569660"/>
          </a:xfrm>
          <a:prstGeom prst="rect">
            <a:avLst/>
          </a:prstGeom>
        </p:spPr>
        <p:txBody>
          <a:bodyPr wrap="none">
            <a:spAutoFit/>
          </a:bodyPr>
          <a:lstStyle/>
          <a:p>
            <a:pPr algn="ctr">
              <a:spcBef>
                <a:spcPct val="20000"/>
              </a:spcBef>
              <a:buClr>
                <a:schemeClr val="hlink"/>
              </a:buClr>
              <a:buSzPct val="70000"/>
              <a:defRPr/>
            </a:pPr>
            <a:r>
              <a:rPr lang="vi-VN" altLang="en-US" sz="9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Luyện tập</a:t>
            </a:r>
            <a:endParaRPr lang="en-US" altLang="en-US" sz="9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pic>
        <p:nvPicPr>
          <p:cNvPr id="15364" name="Picture 4" descr="http://2.bp.blogspot.com/-J6h-NYmVAkk/TuWsVeHylLI/AAAAAAAAIuY/OTPP_mccobM/s1600/692840c0hik8uv6s.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08037" y="983129"/>
            <a:ext cx="1304925"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http://3.bp.blogspot.com/-y7ARrV7NMks/TuWsCeiMvyI/AAAAAAAAIr0/H6_OypeKH-g/s1600/34654xt3432e3mr.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20875709">
            <a:off x="3886200" y="3657601"/>
            <a:ext cx="3962400" cy="99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31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ECD3037D-F300-4732-96FB-BD39FD65E0AD}"/>
              </a:ext>
            </a:extLst>
          </p:cNvPr>
          <p:cNvPicPr>
            <a:picLocks noChangeAspect="1"/>
          </p:cNvPicPr>
          <p:nvPr/>
        </p:nvPicPr>
        <p:blipFill>
          <a:blip r:embed="rId2"/>
          <a:stretch>
            <a:fillRect/>
          </a:stretch>
        </p:blipFill>
        <p:spPr>
          <a:xfrm>
            <a:off x="-9419" y="0"/>
            <a:ext cx="9094573" cy="6858000"/>
          </a:xfrm>
          <a:prstGeom prst="rect">
            <a:avLst/>
          </a:prstGeom>
        </p:spPr>
      </p:pic>
      <p:sp>
        <p:nvSpPr>
          <p:cNvPr id="5" name="Rectangle 4">
            <a:extLst>
              <a:ext uri="{FF2B5EF4-FFF2-40B4-BE49-F238E27FC236}">
                <a16:creationId xmlns:a16="http://schemas.microsoft.com/office/drawing/2014/main" xmlns="" id="{5B38060C-50FA-4181-9331-86D8ABAF0FED}"/>
              </a:ext>
            </a:extLst>
          </p:cNvPr>
          <p:cNvSpPr/>
          <p:nvPr/>
        </p:nvSpPr>
        <p:spPr>
          <a:xfrm>
            <a:off x="2143021" y="433377"/>
            <a:ext cx="5612259" cy="923330"/>
          </a:xfrm>
          <a:prstGeom prst="rect">
            <a:avLst/>
          </a:prstGeom>
        </p:spPr>
        <p:txBody>
          <a:bodyPr wrap="square">
            <a:spAutoFit/>
          </a:bodyPr>
          <a:lstStyle/>
          <a:p>
            <a:pPr algn="ctr"/>
            <a:r>
              <a:rPr lang="en-US" sz="3600" b="1">
                <a:solidFill>
                  <a:srgbClr val="FFFF00"/>
                </a:solidFill>
                <a:latin typeface="+mj-lt"/>
              </a:rPr>
              <a:t>    </a:t>
            </a:r>
            <a:r>
              <a:rPr lang="vi-VN" sz="3600" b="1">
                <a:solidFill>
                  <a:srgbClr val="FFFF00"/>
                </a:solidFill>
                <a:latin typeface="+mj-lt"/>
              </a:rPr>
              <a:t>Phiếu học tập</a:t>
            </a:r>
            <a:endParaRPr lang="en-US" sz="3600" b="1">
              <a:solidFill>
                <a:srgbClr val="FFFF00"/>
              </a:solidFill>
              <a:latin typeface="+mj-lt"/>
            </a:endParaRPr>
          </a:p>
          <a:p>
            <a:endParaRPr lang="en-US" b="1">
              <a:solidFill>
                <a:schemeClr val="bg1"/>
              </a:solidFill>
              <a:latin typeface="+mj-lt"/>
            </a:endParaRPr>
          </a:p>
        </p:txBody>
      </p:sp>
      <p:graphicFrame>
        <p:nvGraphicFramePr>
          <p:cNvPr id="6" name="Table 5">
            <a:extLst>
              <a:ext uri="{FF2B5EF4-FFF2-40B4-BE49-F238E27FC236}">
                <a16:creationId xmlns:a16="http://schemas.microsoft.com/office/drawing/2014/main" xmlns="" id="{6EB4F0E9-1B51-4B80-A400-2A6B70F96029}"/>
              </a:ext>
            </a:extLst>
          </p:cNvPr>
          <p:cNvGraphicFramePr>
            <a:graphicFrameLocks noGrp="1"/>
          </p:cNvGraphicFramePr>
          <p:nvPr>
            <p:extLst>
              <p:ext uri="{D42A27DB-BD31-4B8C-83A1-F6EECF244321}">
                <p14:modId xmlns:p14="http://schemas.microsoft.com/office/powerpoint/2010/main" val="1151848952"/>
              </p:ext>
            </p:extLst>
          </p:nvPr>
        </p:nvGraphicFramePr>
        <p:xfrm>
          <a:off x="304800" y="3352800"/>
          <a:ext cx="8458200" cy="2649705"/>
        </p:xfrm>
        <a:graphic>
          <a:graphicData uri="http://schemas.openxmlformats.org/drawingml/2006/table">
            <a:tbl>
              <a:tblPr>
                <a:tableStyleId>{BDBED569-4797-4DF1-A0F4-6AAB3CD982D8}</a:tableStyleId>
              </a:tblPr>
              <a:tblGrid>
                <a:gridCol w="1947380">
                  <a:extLst>
                    <a:ext uri="{9D8B030D-6E8A-4147-A177-3AD203B41FA5}">
                      <a16:colId xmlns:a16="http://schemas.microsoft.com/office/drawing/2014/main" xmlns="" val="20000"/>
                    </a:ext>
                  </a:extLst>
                </a:gridCol>
                <a:gridCol w="1862711">
                  <a:extLst>
                    <a:ext uri="{9D8B030D-6E8A-4147-A177-3AD203B41FA5}">
                      <a16:colId xmlns:a16="http://schemas.microsoft.com/office/drawing/2014/main" xmlns="" val="20001"/>
                    </a:ext>
                  </a:extLst>
                </a:gridCol>
                <a:gridCol w="1802785">
                  <a:extLst>
                    <a:ext uri="{9D8B030D-6E8A-4147-A177-3AD203B41FA5}">
                      <a16:colId xmlns:a16="http://schemas.microsoft.com/office/drawing/2014/main" xmlns="" val="20002"/>
                    </a:ext>
                  </a:extLst>
                </a:gridCol>
                <a:gridCol w="1422282">
                  <a:extLst>
                    <a:ext uri="{9D8B030D-6E8A-4147-A177-3AD203B41FA5}">
                      <a16:colId xmlns:a16="http://schemas.microsoft.com/office/drawing/2014/main" xmlns="" val="20003"/>
                    </a:ext>
                  </a:extLst>
                </a:gridCol>
                <a:gridCol w="1423042">
                  <a:extLst>
                    <a:ext uri="{9D8B030D-6E8A-4147-A177-3AD203B41FA5}">
                      <a16:colId xmlns:a16="http://schemas.microsoft.com/office/drawing/2014/main" xmlns="" val="20004"/>
                    </a:ext>
                  </a:extLst>
                </a:gridCol>
              </a:tblGrid>
              <a:tr h="1327935">
                <a:tc>
                  <a:txBody>
                    <a:bodyPr/>
                    <a:lstStyle/>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Bán kính đường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(R)</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Độ dài đường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(C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err="1">
                          <a:solidFill>
                            <a:srgbClr val="0000CC"/>
                          </a:solidFill>
                          <a:effectLst/>
                          <a:latin typeface="Times New Roman" panose="02020603050405020304" pitchFamily="18" charset="0"/>
                          <a:cs typeface="Times New Roman" panose="02020603050405020304" pitchFamily="18" charset="0"/>
                        </a:rPr>
                        <a:t>Diện</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tích</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hình</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 S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Số đo của cung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 n</a:t>
                      </a:r>
                      <a:r>
                        <a:rPr lang="pt-BR" sz="2400" b="1" baseline="30000" dirty="0">
                          <a:solidFill>
                            <a:srgbClr val="0000CC"/>
                          </a:solidFill>
                          <a:effectLst/>
                          <a:latin typeface="Times New Roman" panose="02020603050405020304" pitchFamily="18" charset="0"/>
                          <a:cs typeface="Times New Roman" panose="02020603050405020304" pitchFamily="18" charset="0"/>
                        </a:rPr>
                        <a:t>0</a:t>
                      </a:r>
                      <a:r>
                        <a:rPr lang="pt-BR" sz="2400" b="1" dirty="0">
                          <a:solidFill>
                            <a:srgbClr val="0000CC"/>
                          </a:solidFill>
                          <a:effectLst/>
                          <a:latin typeface="Times New Roman" panose="02020603050405020304" pitchFamily="18" charset="0"/>
                          <a:cs typeface="Times New Roman" panose="02020603050405020304" pitchFamily="18" charset="0"/>
                        </a:rPr>
                        <a:t>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Diện tích hình quạt tròn cung n</a:t>
                      </a:r>
                      <a:r>
                        <a:rPr lang="pt-BR" sz="2400" b="1" baseline="30000" dirty="0">
                          <a:solidFill>
                            <a:srgbClr val="0000CC"/>
                          </a:solidFill>
                          <a:effectLst/>
                          <a:latin typeface="Times New Roman" panose="02020603050405020304" pitchFamily="18" charset="0"/>
                          <a:cs typeface="Times New Roman" panose="02020603050405020304" pitchFamily="18" charset="0"/>
                        </a:rPr>
                        <a:t>0</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0"/>
                  </a:ext>
                </a:extLst>
              </a:tr>
              <a:tr h="395555">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13,2 cm</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47,5</a:t>
                      </a:r>
                      <a:r>
                        <a:rPr lang="en-US" sz="2400" b="1" baseline="30000" dirty="0">
                          <a:solidFill>
                            <a:srgbClr val="0000CC"/>
                          </a:solidFill>
                          <a:effectLst/>
                          <a:latin typeface="Times New Roman" panose="02020603050405020304" pitchFamily="18" charset="0"/>
                          <a:cs typeface="Times New Roman" panose="02020603050405020304" pitchFamily="18" charset="0"/>
                        </a:rPr>
                        <a:t>0</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1,83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395555">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2,5 cm</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395555">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37,80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10, 6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3"/>
                  </a:ext>
                </a:extLst>
              </a:tr>
            </a:tbl>
          </a:graphicData>
        </a:graphic>
      </p:graphicFrame>
      <p:sp>
        <p:nvSpPr>
          <p:cNvPr id="7" name="TextBox 6">
            <a:extLst>
              <a:ext uri="{FF2B5EF4-FFF2-40B4-BE49-F238E27FC236}">
                <a16:creationId xmlns:a16="http://schemas.microsoft.com/office/drawing/2014/main" xmlns="" id="{9F7816EF-AEC6-46C9-B3B4-0907C6E16F86}"/>
              </a:ext>
            </a:extLst>
          </p:cNvPr>
          <p:cNvSpPr txBox="1"/>
          <p:nvPr/>
        </p:nvSpPr>
        <p:spPr>
          <a:xfrm rot="20595438">
            <a:off x="91598" y="479544"/>
            <a:ext cx="1950406" cy="830997"/>
          </a:xfrm>
          <a:prstGeom prst="rect">
            <a:avLst/>
          </a:prstGeom>
          <a:solidFill>
            <a:schemeClr val="bg1"/>
          </a:solidFill>
        </p:spPr>
        <p:txBody>
          <a:bodyPr wrap="none" rtlCol="0">
            <a:spAutoFit/>
          </a:bodyPr>
          <a:lstStyle/>
          <a:p>
            <a:pPr algn="ctr"/>
            <a:r>
              <a:rPr lang="vi-VN" sz="2400" b="1">
                <a:solidFill>
                  <a:srgbClr val="FF0000"/>
                </a:solidFill>
                <a:latin typeface="+mj-lt"/>
              </a:rPr>
              <a:t>LUYỆN TẬP</a:t>
            </a:r>
            <a:endParaRPr lang="en-US" sz="2400" b="1">
              <a:solidFill>
                <a:srgbClr val="FF0000"/>
              </a:solidFill>
              <a:latin typeface="+mj-lt"/>
            </a:endParaRPr>
          </a:p>
          <a:p>
            <a:pPr algn="ctr"/>
            <a:r>
              <a:rPr lang="en-US" sz="2400" b="1">
                <a:solidFill>
                  <a:srgbClr val="0000CC"/>
                </a:solidFill>
                <a:latin typeface="Times New Roman" panose="02020603050405020304" pitchFamily="18" charset="0"/>
                <a:cs typeface="Times New Roman" panose="02020603050405020304" pitchFamily="18" charset="0"/>
              </a:rPr>
              <a:t>Bài tập 1</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876A4B48-7568-486B-9C56-B6929A52D112}"/>
              </a:ext>
            </a:extLst>
          </p:cNvPr>
          <p:cNvSpPr txBox="1"/>
          <p:nvPr/>
        </p:nvSpPr>
        <p:spPr>
          <a:xfrm>
            <a:off x="1861162" y="1205433"/>
            <a:ext cx="6749438" cy="523220"/>
          </a:xfrm>
          <a:prstGeom prst="rect">
            <a:avLst/>
          </a:prstGeom>
          <a:noFill/>
        </p:spPr>
        <p:txBody>
          <a:bodyPr wrap="square" rtlCol="0">
            <a:spAutoFit/>
          </a:bodyPr>
          <a:lstStyle/>
          <a:p>
            <a:r>
              <a:rPr lang="vi-VN" sz="2800" b="1">
                <a:solidFill>
                  <a:schemeClr val="bg1"/>
                </a:solidFill>
                <a:latin typeface="+mj-lt"/>
              </a:rPr>
              <a:t>Họ và tên:..............................</a:t>
            </a:r>
            <a:r>
              <a:rPr lang="en-US" sz="2800" b="1">
                <a:solidFill>
                  <a:schemeClr val="bg1"/>
                </a:solidFill>
                <a:latin typeface="+mj-lt"/>
              </a:rPr>
              <a:t>....... </a:t>
            </a:r>
            <a:r>
              <a:rPr lang="vi-VN" sz="2800" b="1">
                <a:solidFill>
                  <a:schemeClr val="bg1"/>
                </a:solidFill>
                <a:latin typeface="+mj-lt"/>
              </a:rPr>
              <a:t>Lớp:.........</a:t>
            </a:r>
            <a:endParaRPr lang="en-US" sz="2800" b="1">
              <a:solidFill>
                <a:schemeClr val="bg1"/>
              </a:solidFill>
              <a:latin typeface="+mj-lt"/>
            </a:endParaRPr>
          </a:p>
        </p:txBody>
      </p:sp>
      <p:sp>
        <p:nvSpPr>
          <p:cNvPr id="9" name="TextBox 8">
            <a:extLst>
              <a:ext uri="{FF2B5EF4-FFF2-40B4-BE49-F238E27FC236}">
                <a16:creationId xmlns:a16="http://schemas.microsoft.com/office/drawing/2014/main" xmlns="" id="{4C758087-3678-41D2-BAAC-1028E7532634}"/>
              </a:ext>
            </a:extLst>
          </p:cNvPr>
          <p:cNvSpPr txBox="1"/>
          <p:nvPr/>
        </p:nvSpPr>
        <p:spPr>
          <a:xfrm>
            <a:off x="304800" y="1908879"/>
            <a:ext cx="8153400" cy="954107"/>
          </a:xfrm>
          <a:prstGeom prst="rect">
            <a:avLst/>
          </a:prstGeom>
          <a:noFill/>
        </p:spPr>
        <p:txBody>
          <a:bodyPr wrap="square" rtlCol="0">
            <a:spAutoFit/>
          </a:bodyPr>
          <a:lstStyle/>
          <a:p>
            <a:r>
              <a:rPr lang="vi-VN" sz="2800" b="1">
                <a:solidFill>
                  <a:schemeClr val="bg1"/>
                </a:solidFill>
                <a:latin typeface="+mj-lt"/>
              </a:rPr>
              <a:t>Điền vào ô trống trong bảng sau </a:t>
            </a:r>
          </a:p>
          <a:p>
            <a:r>
              <a:rPr lang="vi-VN" sz="2800" b="1">
                <a:solidFill>
                  <a:schemeClr val="bg1"/>
                </a:solidFill>
                <a:latin typeface="+mj-lt"/>
              </a:rPr>
              <a:t>(làm tròn kết quả đến chữ số thập phân thứ nhất)</a:t>
            </a:r>
          </a:p>
        </p:txBody>
      </p:sp>
      <p:pic>
        <p:nvPicPr>
          <p:cNvPr id="10" name="Picture 11" descr="4 lưy ý quan trọng giúp bạn tự học tiếng Nhật giao tiếp cơ bản hiệu quả">
            <a:extLst>
              <a:ext uri="{FF2B5EF4-FFF2-40B4-BE49-F238E27FC236}">
                <a16:creationId xmlns:a16="http://schemas.microsoft.com/office/drawing/2014/main" xmlns="" id="{0378B4A0-7481-461F-A17D-85F0A9EAEC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0956" y="349938"/>
            <a:ext cx="1043968" cy="901160"/>
          </a:xfrm>
          <a:prstGeom prst="ellipse">
            <a:avLst/>
          </a:prstGeom>
          <a:noFill/>
          <a:extLst>
            <a:ext uri="{909E8E84-426E-40DD-AFC4-6F175D3DCCD1}">
              <a14:hiddenFill xmlns:a14="http://schemas.microsoft.com/office/drawing/2010/main">
                <a:solidFill>
                  <a:srgbClr val="FFFFFF"/>
                </a:solidFill>
              </a14:hiddenFill>
            </a:ext>
          </a:extLst>
        </p:spPr>
      </p:pic>
      <p:graphicFrame>
        <p:nvGraphicFramePr>
          <p:cNvPr id="11" name="Table 10">
            <a:extLst>
              <a:ext uri="{FF2B5EF4-FFF2-40B4-BE49-F238E27FC236}">
                <a16:creationId xmlns:a16="http://schemas.microsoft.com/office/drawing/2014/main" xmlns="" id="{7A7C5EE0-FD03-4560-AF5D-9742D58F4F7F}"/>
              </a:ext>
            </a:extLst>
          </p:cNvPr>
          <p:cNvGraphicFramePr>
            <a:graphicFrameLocks noGrp="1"/>
          </p:cNvGraphicFramePr>
          <p:nvPr>
            <p:extLst>
              <p:ext uri="{D42A27DB-BD31-4B8C-83A1-F6EECF244321}">
                <p14:modId xmlns:p14="http://schemas.microsoft.com/office/powerpoint/2010/main" val="4258840682"/>
              </p:ext>
            </p:extLst>
          </p:nvPr>
        </p:nvGraphicFramePr>
        <p:xfrm>
          <a:off x="304800" y="3352800"/>
          <a:ext cx="8458200" cy="2649705"/>
        </p:xfrm>
        <a:graphic>
          <a:graphicData uri="http://schemas.openxmlformats.org/drawingml/2006/table">
            <a:tbl>
              <a:tblPr>
                <a:tableStyleId>{BDBED569-4797-4DF1-A0F4-6AAB3CD982D8}</a:tableStyleId>
              </a:tblPr>
              <a:tblGrid>
                <a:gridCol w="1947380">
                  <a:extLst>
                    <a:ext uri="{9D8B030D-6E8A-4147-A177-3AD203B41FA5}">
                      <a16:colId xmlns:a16="http://schemas.microsoft.com/office/drawing/2014/main" xmlns="" val="20000"/>
                    </a:ext>
                  </a:extLst>
                </a:gridCol>
                <a:gridCol w="1862711">
                  <a:extLst>
                    <a:ext uri="{9D8B030D-6E8A-4147-A177-3AD203B41FA5}">
                      <a16:colId xmlns:a16="http://schemas.microsoft.com/office/drawing/2014/main" xmlns="" val="20001"/>
                    </a:ext>
                  </a:extLst>
                </a:gridCol>
                <a:gridCol w="1802785">
                  <a:extLst>
                    <a:ext uri="{9D8B030D-6E8A-4147-A177-3AD203B41FA5}">
                      <a16:colId xmlns:a16="http://schemas.microsoft.com/office/drawing/2014/main" xmlns="" val="20002"/>
                    </a:ext>
                  </a:extLst>
                </a:gridCol>
                <a:gridCol w="1422282">
                  <a:extLst>
                    <a:ext uri="{9D8B030D-6E8A-4147-A177-3AD203B41FA5}">
                      <a16:colId xmlns:a16="http://schemas.microsoft.com/office/drawing/2014/main" xmlns="" val="20003"/>
                    </a:ext>
                  </a:extLst>
                </a:gridCol>
                <a:gridCol w="1423042">
                  <a:extLst>
                    <a:ext uri="{9D8B030D-6E8A-4147-A177-3AD203B41FA5}">
                      <a16:colId xmlns:a16="http://schemas.microsoft.com/office/drawing/2014/main" xmlns="" val="20004"/>
                    </a:ext>
                  </a:extLst>
                </a:gridCol>
              </a:tblGrid>
              <a:tr h="1327935">
                <a:tc>
                  <a:txBody>
                    <a:bodyPr/>
                    <a:lstStyle/>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Bán kính đường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(R)</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Độ dài đường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vi-VN" sz="2400" b="1" dirty="0">
                          <a:solidFill>
                            <a:srgbClr val="0000CC"/>
                          </a:solidFill>
                          <a:effectLst/>
                          <a:latin typeface="Times New Roman" panose="02020603050405020304" pitchFamily="18" charset="0"/>
                          <a:cs typeface="Times New Roman" panose="02020603050405020304" pitchFamily="18" charset="0"/>
                        </a:rPr>
                        <a:t>(C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err="1">
                          <a:solidFill>
                            <a:srgbClr val="0000CC"/>
                          </a:solidFill>
                          <a:effectLst/>
                          <a:latin typeface="Times New Roman" panose="02020603050405020304" pitchFamily="18" charset="0"/>
                          <a:cs typeface="Times New Roman" panose="02020603050405020304" pitchFamily="18" charset="0"/>
                        </a:rPr>
                        <a:t>Diện</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tích</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hình</a:t>
                      </a:r>
                      <a:r>
                        <a:rPr lang="en-US" sz="2400" b="1" dirty="0">
                          <a:solidFill>
                            <a:srgbClr val="0000CC"/>
                          </a:solidFill>
                          <a:effectLst/>
                          <a:latin typeface="Times New Roman" panose="02020603050405020304" pitchFamily="18" charset="0"/>
                          <a:cs typeface="Times New Roman" panose="02020603050405020304" pitchFamily="18" charset="0"/>
                        </a:rPr>
                        <a:t> </a:t>
                      </a:r>
                      <a:r>
                        <a:rPr lang="en-US" sz="2400" b="1" dirty="0" err="1">
                          <a:solidFill>
                            <a:srgbClr val="0000CC"/>
                          </a:solidFill>
                          <a:effectLst/>
                          <a:latin typeface="Times New Roman" panose="02020603050405020304" pitchFamily="18" charset="0"/>
                          <a:cs typeface="Times New Roman" panose="02020603050405020304" pitchFamily="18" charset="0"/>
                        </a:rPr>
                        <a:t>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 S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Số đo của cung tròn</a:t>
                      </a:r>
                      <a:endParaRPr lang="en-US" sz="2400" b="1" dirty="0">
                        <a:solidFill>
                          <a:srgbClr val="0000CC"/>
                        </a:solidFill>
                        <a:effectLst/>
                        <a:latin typeface="Times New Roman" panose="02020603050405020304" pitchFamily="18" charset="0"/>
                        <a:cs typeface="Times New Roman" panose="02020603050405020304" pitchFamily="18" charset="0"/>
                      </a:endParaRPr>
                    </a:p>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 n</a:t>
                      </a:r>
                      <a:r>
                        <a:rPr lang="pt-BR" sz="2400" b="1" baseline="30000" dirty="0">
                          <a:solidFill>
                            <a:srgbClr val="0000CC"/>
                          </a:solidFill>
                          <a:effectLst/>
                          <a:latin typeface="Times New Roman" panose="02020603050405020304" pitchFamily="18" charset="0"/>
                          <a:cs typeface="Times New Roman" panose="02020603050405020304" pitchFamily="18" charset="0"/>
                        </a:rPr>
                        <a:t>0</a:t>
                      </a:r>
                      <a:r>
                        <a:rPr lang="pt-BR" sz="2400" b="1" dirty="0">
                          <a:solidFill>
                            <a:srgbClr val="0000CC"/>
                          </a:solidFill>
                          <a:effectLst/>
                          <a:latin typeface="Times New Roman" panose="02020603050405020304" pitchFamily="18" charset="0"/>
                          <a:cs typeface="Times New Roman" panose="02020603050405020304" pitchFamily="18" charset="0"/>
                        </a:rPr>
                        <a:t> )</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pt-BR" sz="2400" b="1" dirty="0">
                          <a:solidFill>
                            <a:srgbClr val="0000CC"/>
                          </a:solidFill>
                          <a:effectLst/>
                          <a:latin typeface="Times New Roman" panose="02020603050405020304" pitchFamily="18" charset="0"/>
                          <a:cs typeface="Times New Roman" panose="02020603050405020304" pitchFamily="18" charset="0"/>
                        </a:rPr>
                        <a:t>Diện tích hình quạt tròn cung n</a:t>
                      </a:r>
                      <a:r>
                        <a:rPr lang="pt-BR" sz="2400" b="1" baseline="30000" dirty="0">
                          <a:solidFill>
                            <a:srgbClr val="0000CC"/>
                          </a:solidFill>
                          <a:effectLst/>
                          <a:latin typeface="Times New Roman" panose="02020603050405020304" pitchFamily="18" charset="0"/>
                          <a:cs typeface="Times New Roman" panose="02020603050405020304" pitchFamily="18" charset="0"/>
                        </a:rPr>
                        <a:t>0</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0"/>
                  </a:ext>
                </a:extLst>
              </a:tr>
              <a:tr h="395555">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2,1 cm</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13,2 cm</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13,8 cm</a:t>
                      </a:r>
                      <a:r>
                        <a:rPr lang="en-US" sz="2400" b="1" baseline="30000">
                          <a:solidFill>
                            <a:srgbClr val="FF0000"/>
                          </a:solidFill>
                          <a:effectLst/>
                          <a:latin typeface="Times New Roman" panose="02020603050405020304" pitchFamily="18" charset="0"/>
                          <a:cs typeface="Times New Roman" panose="02020603050405020304" pitchFamily="18" charset="0"/>
                        </a:rPr>
                        <a:t>2</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47,5</a:t>
                      </a:r>
                      <a:r>
                        <a:rPr lang="en-US" sz="2400" b="1" baseline="30000" dirty="0">
                          <a:solidFill>
                            <a:srgbClr val="0000CC"/>
                          </a:solidFill>
                          <a:effectLst/>
                          <a:latin typeface="Times New Roman" panose="02020603050405020304" pitchFamily="18" charset="0"/>
                          <a:cs typeface="Times New Roman" panose="02020603050405020304" pitchFamily="18" charset="0"/>
                        </a:rPr>
                        <a:t>0</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1,83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1"/>
                  </a:ext>
                </a:extLst>
              </a:tr>
              <a:tr h="395555">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2,5 cm</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15,7 cm</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19,6 cm</a:t>
                      </a:r>
                      <a:r>
                        <a:rPr lang="en-US" sz="2400" b="1" baseline="30000">
                          <a:solidFill>
                            <a:srgbClr val="FF0000"/>
                          </a:solidFill>
                          <a:effectLst/>
                          <a:latin typeface="Times New Roman" panose="02020603050405020304" pitchFamily="18" charset="0"/>
                          <a:cs typeface="Times New Roman" panose="02020603050405020304" pitchFamily="18" charset="0"/>
                        </a:rPr>
                        <a:t>2</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229,6</a:t>
                      </a:r>
                      <a:r>
                        <a:rPr lang="en-US" sz="2400" b="1" baseline="30000">
                          <a:solidFill>
                            <a:srgbClr val="FF0000"/>
                          </a:solidFill>
                          <a:effectLst/>
                          <a:latin typeface="Times New Roman" panose="02020603050405020304" pitchFamily="18" charset="0"/>
                          <a:cs typeface="Times New Roman" panose="02020603050405020304" pitchFamily="18" charset="0"/>
                        </a:rPr>
                        <a:t>0</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12,5 cm</a:t>
                      </a:r>
                      <a:r>
                        <a:rPr lang="en-US" sz="2400" b="1" baseline="30000">
                          <a:solidFill>
                            <a:srgbClr val="FF0000"/>
                          </a:solidFill>
                          <a:effectLst/>
                          <a:latin typeface="Times New Roman" panose="02020603050405020304" pitchFamily="18" charset="0"/>
                          <a:cs typeface="Times New Roman" panose="02020603050405020304" pitchFamily="18" charset="0"/>
                        </a:rPr>
                        <a:t>2</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2"/>
                  </a:ext>
                </a:extLst>
              </a:tr>
              <a:tr h="395555">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3,5 cm</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22 cm</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37,80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a:solidFill>
                            <a:srgbClr val="FF0000"/>
                          </a:solidFill>
                          <a:effectLst/>
                          <a:latin typeface="Times New Roman" panose="02020603050405020304" pitchFamily="18" charset="0"/>
                          <a:cs typeface="Times New Roman" panose="02020603050405020304" pitchFamily="18" charset="0"/>
                        </a:rPr>
                        <a:t>101</a:t>
                      </a:r>
                      <a:r>
                        <a:rPr lang="en-US" sz="2400" b="1" baseline="30000">
                          <a:solidFill>
                            <a:srgbClr val="FF0000"/>
                          </a:solidFill>
                          <a:effectLst/>
                          <a:latin typeface="Times New Roman" panose="02020603050405020304" pitchFamily="18" charset="0"/>
                          <a:cs typeface="Times New Roman" panose="02020603050405020304" pitchFamily="18" charset="0"/>
                        </a:rPr>
                        <a:t>0</a:t>
                      </a:r>
                      <a:endParaRPr lang="en-US" sz="2400" b="1" dirty="0">
                        <a:solidFill>
                          <a:srgbClr val="FF0000"/>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tc>
                  <a:txBody>
                    <a:bodyPr/>
                    <a:lstStyle/>
                    <a:p>
                      <a:pPr algn="ctr">
                        <a:spcBef>
                          <a:spcPts val="300"/>
                        </a:spcBef>
                        <a:spcAft>
                          <a:spcPts val="300"/>
                        </a:spcAft>
                      </a:pPr>
                      <a:r>
                        <a:rPr lang="en-US" sz="2400" b="1" dirty="0">
                          <a:solidFill>
                            <a:srgbClr val="0000CC"/>
                          </a:solidFill>
                          <a:effectLst/>
                          <a:latin typeface="Times New Roman" panose="02020603050405020304" pitchFamily="18" charset="0"/>
                          <a:cs typeface="Times New Roman" panose="02020603050405020304" pitchFamily="18" charset="0"/>
                        </a:rPr>
                        <a:t>10, 6 cm</a:t>
                      </a:r>
                      <a:r>
                        <a:rPr lang="en-US" sz="2400" b="1" baseline="30000" dirty="0">
                          <a:solidFill>
                            <a:srgbClr val="0000CC"/>
                          </a:solidFill>
                          <a:effectLst/>
                          <a:latin typeface="Times New Roman" panose="02020603050405020304" pitchFamily="18" charset="0"/>
                          <a:cs typeface="Times New Roman" panose="02020603050405020304" pitchFamily="18" charset="0"/>
                        </a:rPr>
                        <a:t>2</a:t>
                      </a:r>
                      <a:endParaRPr lang="en-US" sz="2400" b="1" dirty="0">
                        <a:solidFill>
                          <a:srgbClr val="0000CC"/>
                        </a:solidFill>
                        <a:effectLst/>
                        <a:latin typeface="Times New Roman" panose="02020603050405020304" pitchFamily="18" charset="0"/>
                        <a:ea typeface="Calibri"/>
                        <a:cs typeface="Times New Roman" panose="02020603050405020304" pitchFamily="18" charset="0"/>
                      </a:endParaRPr>
                    </a:p>
                  </a:txBody>
                  <a:tcPr marL="68580" marR="68580" marT="0" marB="0" anchor="ctr">
                    <a:solidFill>
                      <a:schemeClr val="bg1"/>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934646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lassroom Blackboard Background | Background for powerpoint presentation,  Wallpaper powerpoint, Simple background 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371600" y="2274838"/>
            <a:ext cx="6324600" cy="3293209"/>
          </a:xfrm>
          <a:prstGeom prst="rect">
            <a:avLst/>
          </a:prstGeom>
        </p:spPr>
        <p:txBody>
          <a:bodyPr wrap="square">
            <a:spAutoFit/>
          </a:bodyPr>
          <a:lstStyle/>
          <a:p>
            <a:pPr algn="just"/>
            <a:r>
              <a:rPr lang="vi-VN" sz="2600" b="1">
                <a:solidFill>
                  <a:schemeClr val="bg1"/>
                </a:solidFill>
                <a:latin typeface="+mj-lt"/>
              </a:rPr>
              <a:t>Bài tập 2</a:t>
            </a:r>
            <a:r>
              <a:rPr lang="vi-VN" sz="2600">
                <a:solidFill>
                  <a:schemeClr val="bg1"/>
                </a:solidFill>
                <a:latin typeface="+mj-lt"/>
              </a:rPr>
              <a:t>: ( Bài </a:t>
            </a:r>
            <a:r>
              <a:rPr lang="vi-VN" sz="2600" b="1">
                <a:solidFill>
                  <a:schemeClr val="bg1"/>
                </a:solidFill>
                <a:latin typeface="+mj-lt"/>
              </a:rPr>
              <a:t>80 SGK)</a:t>
            </a:r>
            <a:r>
              <a:rPr lang="vi-VN" sz="2600">
                <a:solidFill>
                  <a:schemeClr val="bg1"/>
                </a:solidFill>
                <a:latin typeface="+mj-lt"/>
              </a:rPr>
              <a:t> </a:t>
            </a:r>
          </a:p>
          <a:p>
            <a:pPr algn="just"/>
            <a:r>
              <a:rPr lang="vi-VN" sz="2600">
                <a:solidFill>
                  <a:schemeClr val="bg1"/>
                </a:solidFill>
                <a:latin typeface="+mj-lt"/>
              </a:rPr>
              <a:t>Một vườn cỏ hình chữ nhật ABCD có  . Người ta muốn buộc hai con dê ở hai góc vườn A, B. Có hai cách buộc:</a:t>
            </a:r>
          </a:p>
          <a:p>
            <a:pPr algn="just"/>
            <a:r>
              <a:rPr lang="vi-VN" sz="2600">
                <a:solidFill>
                  <a:schemeClr val="bg1"/>
                </a:solidFill>
                <a:latin typeface="+mj-lt"/>
              </a:rPr>
              <a:t>- Mỗi dây thừng dài 20m. </a:t>
            </a:r>
          </a:p>
          <a:p>
            <a:pPr algn="just"/>
            <a:r>
              <a:rPr lang="vi-VN" sz="2600">
                <a:solidFill>
                  <a:schemeClr val="bg1"/>
                </a:solidFill>
                <a:latin typeface="+mj-lt"/>
              </a:rPr>
              <a:t>- Một dây thừng dài 30m và dây kia dài 10m.</a:t>
            </a:r>
          </a:p>
          <a:p>
            <a:pPr algn="just"/>
            <a:r>
              <a:rPr lang="vi-VN" sz="2600">
                <a:solidFill>
                  <a:schemeClr val="bg1"/>
                </a:solidFill>
                <a:latin typeface="+mj-lt"/>
              </a:rPr>
              <a:t>Hỏi theo cách buộc nào thì diện tích cỏ hai con dê ăn được sẽ lớn hơn.</a:t>
            </a:r>
            <a:endParaRPr lang="vi-VN" sz="2600" dirty="0">
              <a:solidFill>
                <a:schemeClr val="bg1"/>
              </a:solidFill>
              <a:latin typeface="+mj-lt"/>
            </a:endParaRPr>
          </a:p>
        </p:txBody>
      </p:sp>
      <p:pic>
        <p:nvPicPr>
          <p:cNvPr id="12" name="Picture 11" descr="https://toan123.vn/assets/media/untitled_425_documentThumb.png"/>
          <p:cNvPicPr/>
          <p:nvPr/>
        </p:nvPicPr>
        <p:blipFill>
          <a:blip r:embed="rId3">
            <a:extLst>
              <a:ext uri="{28A0092B-C50C-407E-A947-70E740481C1C}">
                <a14:useLocalDpi xmlns:a14="http://schemas.microsoft.com/office/drawing/2010/main" val="0"/>
              </a:ext>
            </a:extLst>
          </a:blip>
          <a:srcRect/>
          <a:stretch>
            <a:fillRect/>
          </a:stretch>
        </p:blipFill>
        <p:spPr bwMode="auto">
          <a:xfrm rot="21125056">
            <a:off x="2229740" y="280860"/>
            <a:ext cx="1745339" cy="1587723"/>
          </a:xfrm>
          <a:prstGeom prst="rect">
            <a:avLst/>
          </a:prstGeom>
          <a:noFill/>
          <a:ln>
            <a:noFill/>
          </a:ln>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119410"/>
            <a:ext cx="1615600" cy="134692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rot="20595438">
            <a:off x="223007" y="1460542"/>
            <a:ext cx="1563248" cy="400110"/>
          </a:xfrm>
          <a:prstGeom prst="rect">
            <a:avLst/>
          </a:prstGeom>
          <a:noFill/>
        </p:spPr>
        <p:txBody>
          <a:bodyPr wrap="none" rtlCol="0">
            <a:spAutoFit/>
          </a:bodyPr>
          <a:lstStyle/>
          <a:p>
            <a:r>
              <a:rPr lang="vi-VN" sz="2000" b="1" dirty="0">
                <a:solidFill>
                  <a:srgbClr val="FF0000"/>
                </a:solidFill>
                <a:latin typeface="+mj-lt"/>
              </a:rPr>
              <a:t>VẬN DỤNG</a:t>
            </a:r>
            <a:endParaRPr lang="en-US" sz="2000" b="1" dirty="0">
              <a:solidFill>
                <a:srgbClr val="FF0000"/>
              </a:solidFill>
              <a:latin typeface="+mj-lt"/>
            </a:endParaRPr>
          </a:p>
        </p:txBody>
      </p:sp>
    </p:spTree>
    <p:extLst>
      <p:ext uri="{BB962C8B-B14F-4D97-AF65-F5344CB8AC3E}">
        <p14:creationId xmlns:p14="http://schemas.microsoft.com/office/powerpoint/2010/main" val="367060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childTnLst>
                                    <p:animRot by="120000">
                                      <p:cBhvr>
                                        <p:cTn id="6" dur="100" fill="hold">
                                          <p:stCondLst>
                                            <p:cond delay="0"/>
                                          </p:stCondLst>
                                        </p:cTn>
                                        <p:tgtEl>
                                          <p:spTgt spid="13"/>
                                        </p:tgtEl>
                                        <p:attrNameLst>
                                          <p:attrName>r</p:attrName>
                                        </p:attrNameLst>
                                      </p:cBhvr>
                                    </p:animRot>
                                    <p:animRot by="-240000">
                                      <p:cBhvr>
                                        <p:cTn id="7" dur="200" fill="hold">
                                          <p:stCondLst>
                                            <p:cond delay="200"/>
                                          </p:stCondLst>
                                        </p:cTn>
                                        <p:tgtEl>
                                          <p:spTgt spid="13"/>
                                        </p:tgtEl>
                                        <p:attrNameLst>
                                          <p:attrName>r</p:attrName>
                                        </p:attrNameLst>
                                      </p:cBhvr>
                                    </p:animRot>
                                    <p:animRot by="240000">
                                      <p:cBhvr>
                                        <p:cTn id="8" dur="200" fill="hold">
                                          <p:stCondLst>
                                            <p:cond delay="400"/>
                                          </p:stCondLst>
                                        </p:cTn>
                                        <p:tgtEl>
                                          <p:spTgt spid="13"/>
                                        </p:tgtEl>
                                        <p:attrNameLst>
                                          <p:attrName>r</p:attrName>
                                        </p:attrNameLst>
                                      </p:cBhvr>
                                    </p:animRot>
                                    <p:animRot by="-240000">
                                      <p:cBhvr>
                                        <p:cTn id="9" dur="200" fill="hold">
                                          <p:stCondLst>
                                            <p:cond delay="600"/>
                                          </p:stCondLst>
                                        </p:cTn>
                                        <p:tgtEl>
                                          <p:spTgt spid="13"/>
                                        </p:tgtEl>
                                        <p:attrNameLst>
                                          <p:attrName>r</p:attrName>
                                        </p:attrNameLst>
                                      </p:cBhvr>
                                    </p:animRot>
                                    <p:animRot by="120000">
                                      <p:cBhvr>
                                        <p:cTn id="10"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CED0B43B-9F4A-4B81-A9B7-B41E3C469F22}"/>
              </a:ext>
            </a:extLst>
          </p:cNvPr>
          <p:cNvPicPr>
            <a:picLocks noChangeAspect="1"/>
          </p:cNvPicPr>
          <p:nvPr/>
        </p:nvPicPr>
        <p:blipFill>
          <a:blip r:embed="rId2"/>
          <a:stretch>
            <a:fillRect/>
          </a:stretch>
        </p:blipFill>
        <p:spPr>
          <a:xfrm>
            <a:off x="-1" y="-748"/>
            <a:ext cx="9145247" cy="6858748"/>
          </a:xfrm>
          <a:prstGeom prst="rect">
            <a:avLst/>
          </a:prstGeom>
        </p:spPr>
      </p:pic>
      <p:pic>
        <p:nvPicPr>
          <p:cNvPr id="12" name="Picture 11" descr="https://toan123.vn/assets/media/untitled_425_documentThumb.png"/>
          <p:cNvPicPr/>
          <p:nvPr/>
        </p:nvPicPr>
        <p:blipFill>
          <a:blip r:embed="rId3">
            <a:extLst>
              <a:ext uri="{28A0092B-C50C-407E-A947-70E740481C1C}">
                <a14:useLocalDpi xmlns:a14="http://schemas.microsoft.com/office/drawing/2010/main" val="0"/>
              </a:ext>
            </a:extLst>
          </a:blip>
          <a:srcRect/>
          <a:stretch>
            <a:fillRect/>
          </a:stretch>
        </p:blipFill>
        <p:spPr bwMode="auto">
          <a:xfrm rot="21125056">
            <a:off x="2229740" y="280860"/>
            <a:ext cx="1745339" cy="1587723"/>
          </a:xfrm>
          <a:prstGeom prst="rect">
            <a:avLst/>
          </a:prstGeom>
          <a:noFill/>
          <a:ln>
            <a:noFill/>
          </a:ln>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1005110"/>
            <a:ext cx="1615600" cy="134692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2561092"/>
            <a:ext cx="8553812" cy="376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398077" y="1386184"/>
            <a:ext cx="2590799" cy="584775"/>
          </a:xfrm>
          <a:prstGeom prst="rect">
            <a:avLst/>
          </a:prstGeom>
          <a:noFill/>
        </p:spPr>
        <p:txBody>
          <a:bodyPr wrap="square" rtlCol="0">
            <a:spAutoFit/>
          </a:bodyPr>
          <a:lstStyle/>
          <a:p>
            <a:r>
              <a:rPr lang="vi-VN"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Lời giải</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980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childTnLst>
                                    <p:animRot by="120000">
                                      <p:cBhvr>
                                        <p:cTn id="6" dur="100" fill="hold">
                                          <p:stCondLst>
                                            <p:cond delay="0"/>
                                          </p:stCondLst>
                                        </p:cTn>
                                        <p:tgtEl>
                                          <p:spTgt spid="13"/>
                                        </p:tgtEl>
                                        <p:attrNameLst>
                                          <p:attrName>r</p:attrName>
                                        </p:attrNameLst>
                                      </p:cBhvr>
                                    </p:animRot>
                                    <p:animRot by="-240000">
                                      <p:cBhvr>
                                        <p:cTn id="7" dur="200" fill="hold">
                                          <p:stCondLst>
                                            <p:cond delay="200"/>
                                          </p:stCondLst>
                                        </p:cTn>
                                        <p:tgtEl>
                                          <p:spTgt spid="13"/>
                                        </p:tgtEl>
                                        <p:attrNameLst>
                                          <p:attrName>r</p:attrName>
                                        </p:attrNameLst>
                                      </p:cBhvr>
                                    </p:animRot>
                                    <p:animRot by="240000">
                                      <p:cBhvr>
                                        <p:cTn id="8" dur="200" fill="hold">
                                          <p:stCondLst>
                                            <p:cond delay="400"/>
                                          </p:stCondLst>
                                        </p:cTn>
                                        <p:tgtEl>
                                          <p:spTgt spid="13"/>
                                        </p:tgtEl>
                                        <p:attrNameLst>
                                          <p:attrName>r</p:attrName>
                                        </p:attrNameLst>
                                      </p:cBhvr>
                                    </p:animRot>
                                    <p:animRot by="-240000">
                                      <p:cBhvr>
                                        <p:cTn id="9" dur="200" fill="hold">
                                          <p:stCondLst>
                                            <p:cond delay="600"/>
                                          </p:stCondLst>
                                        </p:cTn>
                                        <p:tgtEl>
                                          <p:spTgt spid="13"/>
                                        </p:tgtEl>
                                        <p:attrNameLst>
                                          <p:attrName>r</p:attrName>
                                        </p:attrNameLst>
                                      </p:cBhvr>
                                    </p:animRot>
                                    <p:animRot by="120000">
                                      <p:cBhvr>
                                        <p:cTn id="10"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0"/>
        </a:gradFill>
        <a:effectLst/>
      </p:bgPr>
    </p:bg>
    <p:spTree>
      <p:nvGrpSpPr>
        <p:cNvPr id="1" name=""/>
        <p:cNvGrpSpPr/>
        <p:nvPr/>
      </p:nvGrpSpPr>
      <p:grpSpPr>
        <a:xfrm>
          <a:off x="0" y="0"/>
          <a:ext cx="0" cy="0"/>
          <a:chOff x="0" y="0"/>
          <a:chExt cx="0" cy="0"/>
        </a:xfrm>
      </p:grpSpPr>
      <p:sp>
        <p:nvSpPr>
          <p:cNvPr id="2" name="Rectangle 1"/>
          <p:cNvSpPr/>
          <p:nvPr/>
        </p:nvSpPr>
        <p:spPr>
          <a:xfrm>
            <a:off x="0" y="-78475"/>
            <a:ext cx="9220200" cy="5029200"/>
          </a:xfrm>
          <a:prstGeom prst="rect">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5400000" scaled="1"/>
            <a:tileRect/>
          </a:gradFill>
        </p:spPr>
        <p:style>
          <a:lnRef idx="1">
            <a:schemeClr val="accent4"/>
          </a:lnRef>
          <a:fillRef idx="3">
            <a:schemeClr val="accent4"/>
          </a:fillRef>
          <a:effectRef idx="2">
            <a:schemeClr val="accent4"/>
          </a:effectRef>
          <a:fontRef idx="minor">
            <a:schemeClr val="lt1"/>
          </a:fontRef>
        </p:style>
        <p:txBody>
          <a:bodyPr wrap="none">
            <a:prstTxWarp prst="textArchUpPour">
              <a:avLst/>
            </a:prstTxWarp>
            <a:spAutoFit/>
            <a:scene3d>
              <a:camera prst="orthographicFront"/>
              <a:lightRig rig="soft" dir="t">
                <a:rot lat="0" lon="0" rev="10800000"/>
              </a:lightRig>
            </a:scene3d>
            <a:sp3d>
              <a:bevelT w="27940" h="12700"/>
              <a:contourClr>
                <a:srgbClr val="DDDDDD"/>
              </a:contourClr>
            </a:sp3d>
          </a:bodyPr>
          <a:lstStyle/>
          <a:p>
            <a:pPr algn="ctr">
              <a:defRPr/>
            </a:pPr>
            <a:r>
              <a:rPr lang="en-US" sz="1100" b="1" spc="150" dirty="0" err="1">
                <a:ln w="11430"/>
                <a:solidFill>
                  <a:srgbClr val="F8F8F8"/>
                </a:solidFill>
                <a:effectLst>
                  <a:outerShdw blurRad="25400" algn="tl" rotWithShape="0">
                    <a:srgbClr val="000000">
                      <a:alpha val="43000"/>
                    </a:srgbClr>
                  </a:outerShdw>
                </a:effectLst>
              </a:rPr>
              <a:t>Vòng</a:t>
            </a:r>
            <a:r>
              <a:rPr lang="en-US" sz="1100" b="1" spc="150" dirty="0">
                <a:ln w="11430"/>
                <a:solidFill>
                  <a:srgbClr val="F8F8F8"/>
                </a:solidFill>
                <a:effectLst>
                  <a:outerShdw blurRad="25400" algn="tl" rotWithShape="0">
                    <a:srgbClr val="000000">
                      <a:alpha val="43000"/>
                    </a:srgbClr>
                  </a:outerShdw>
                </a:effectLst>
              </a:rPr>
              <a:t> quay may </a:t>
            </a:r>
            <a:r>
              <a:rPr lang="en-US" sz="1100" b="1" spc="150" dirty="0" err="1">
                <a:ln w="11430"/>
                <a:solidFill>
                  <a:srgbClr val="F8F8F8"/>
                </a:solidFill>
                <a:effectLst>
                  <a:outerShdw blurRad="25400" algn="tl" rotWithShape="0">
                    <a:srgbClr val="000000">
                      <a:alpha val="43000"/>
                    </a:srgbClr>
                  </a:outerShdw>
                </a:effectLst>
              </a:rPr>
              <a:t>mắn</a:t>
            </a:r>
            <a:endParaRPr lang="en-US" sz="1100" b="1" spc="150" dirty="0">
              <a:ln w="11430"/>
              <a:solidFill>
                <a:srgbClr val="F8F8F8"/>
              </a:solidFill>
              <a:effectLst>
                <a:outerShdw blurRad="25400" algn="tl" rotWithShape="0">
                  <a:srgbClr val="000000">
                    <a:alpha val="43000"/>
                  </a:srgbClr>
                </a:outerShdw>
              </a:effectLst>
            </a:endParaRPr>
          </a:p>
        </p:txBody>
      </p:sp>
      <p:pic>
        <p:nvPicPr>
          <p:cNvPr id="7171"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3048000"/>
            <a:ext cx="268605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09550" y="3048000"/>
            <a:ext cx="268605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22">
            <a:hlinkClick r:id="rId5" action="ppaction://hlinksldjump"/>
          </p:cNvPr>
          <p:cNvSpPr/>
          <p:nvPr/>
        </p:nvSpPr>
        <p:spPr>
          <a:xfrm>
            <a:off x="5791200" y="5334000"/>
            <a:ext cx="1600200" cy="1447800"/>
          </a:xfrm>
          <a:prstGeom prst="ellipse">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path path="circle">
              <a:fillToRect l="50000" t="50000" r="50000" b="50000"/>
            </a:path>
            <a:tileRect/>
          </a:gra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b="1" dirty="0">
                <a:solidFill>
                  <a:srgbClr val="C00000"/>
                </a:solidFill>
              </a:rPr>
              <a:t>?</a:t>
            </a:r>
          </a:p>
        </p:txBody>
      </p:sp>
      <p:sp>
        <p:nvSpPr>
          <p:cNvPr id="21" name="Date Placeholder 20"/>
          <p:cNvSpPr>
            <a:spLocks noGrp="1"/>
          </p:cNvSpPr>
          <p:nvPr>
            <p:ph type="dt" sz="quarter" idx="10"/>
          </p:nvPr>
        </p:nvSpPr>
        <p:spPr/>
        <p:txBody>
          <a:bodyPr/>
          <a:lstStyle/>
          <a:p>
            <a:pPr>
              <a:defRPr/>
            </a:pPr>
            <a:fld id="{F38A653D-396C-4014-A171-7F1A7DA5077A}" type="datetime1">
              <a:rPr lang="vi-VN"/>
              <a:pPr>
                <a:defRPr/>
              </a:pPr>
              <a:t>05/09/2021</a:t>
            </a:fld>
            <a:endParaRPr lang="en-US"/>
          </a:p>
        </p:txBody>
      </p:sp>
      <p:sp>
        <p:nvSpPr>
          <p:cNvPr id="22" name="Slide Number Placeholder 21"/>
          <p:cNvSpPr>
            <a:spLocks noGrp="1"/>
          </p:cNvSpPr>
          <p:nvPr>
            <p:ph type="sldNum" sz="quarter" idx="12"/>
          </p:nvPr>
        </p:nvSpPr>
        <p:spPr/>
        <p:txBody>
          <a:bodyPr/>
          <a:lstStyle/>
          <a:p>
            <a:pPr>
              <a:defRPr/>
            </a:pPr>
            <a:fld id="{494BC35A-4E73-433E-9F17-B8422BDBB7A9}" type="slidenum">
              <a:rPr lang="en-US" smtClean="0"/>
              <a:pPr>
                <a:defRPr/>
              </a:pPr>
              <a:t>18</a:t>
            </a:fld>
            <a:endParaRPr lang="en-US" dirty="0"/>
          </a:p>
        </p:txBody>
      </p:sp>
      <p:sp>
        <p:nvSpPr>
          <p:cNvPr id="24" name="Footer Placeholder 23"/>
          <p:cNvSpPr>
            <a:spLocks noGrp="1"/>
          </p:cNvSpPr>
          <p:nvPr>
            <p:ph type="ftr" sz="quarter" idx="11"/>
          </p:nvPr>
        </p:nvSpPr>
        <p:spPr/>
        <p:txBody>
          <a:bodyPr/>
          <a:lstStyle/>
          <a:p>
            <a:pPr>
              <a:defRPr/>
            </a:pPr>
            <a:r>
              <a:rPr lang="en-US" dirty="0" err="1"/>
              <a:t>Chúc</a:t>
            </a:r>
            <a:r>
              <a:rPr lang="en-US" dirty="0"/>
              <a:t> </a:t>
            </a:r>
            <a:r>
              <a:rPr lang="en-US" dirty="0" err="1"/>
              <a:t>các</a:t>
            </a:r>
            <a:r>
              <a:rPr lang="en-US" dirty="0"/>
              <a:t> </a:t>
            </a:r>
            <a:r>
              <a:rPr lang="en-US" dirty="0" err="1"/>
              <a:t>em</a:t>
            </a:r>
            <a:r>
              <a:rPr lang="en-US" dirty="0"/>
              <a:t> </a:t>
            </a:r>
            <a:r>
              <a:rPr lang="en-US" dirty="0" err="1"/>
              <a:t>vui</a:t>
            </a:r>
            <a:r>
              <a:rPr lang="en-US" dirty="0"/>
              <a:t> </a:t>
            </a:r>
            <a:r>
              <a:rPr lang="en-US" dirty="0" err="1"/>
              <a:t>cùng</a:t>
            </a:r>
            <a:r>
              <a:rPr lang="en-US" dirty="0"/>
              <a:t> "</a:t>
            </a:r>
            <a:r>
              <a:rPr lang="en-US" dirty="0" err="1"/>
              <a:t>Bánh</a:t>
            </a:r>
            <a:r>
              <a:rPr lang="en-US" dirty="0"/>
              <a:t> </a:t>
            </a:r>
            <a:r>
              <a:rPr lang="en-US" dirty="0" err="1"/>
              <a:t>xe</a:t>
            </a:r>
            <a:r>
              <a:rPr lang="en-US" dirty="0"/>
              <a:t> may </a:t>
            </a:r>
            <a:r>
              <a:rPr lang="en-US" dirty="0" err="1"/>
              <a:t>mắn</a:t>
            </a:r>
            <a:r>
              <a:rPr lang="en-US" dirty="0"/>
              <a:t>!" </a:t>
            </a:r>
            <a:r>
              <a:rPr lang="en-US" dirty="0" err="1"/>
              <a:t>Thiết</a:t>
            </a:r>
            <a:r>
              <a:rPr lang="en-US" dirty="0"/>
              <a:t> </a:t>
            </a:r>
            <a:r>
              <a:rPr lang="en-US" dirty="0" err="1"/>
              <a:t>kế</a:t>
            </a:r>
            <a:r>
              <a:rPr lang="en-US" dirty="0"/>
              <a:t>: </a:t>
            </a:r>
            <a:r>
              <a:rPr lang="en-US" dirty="0" err="1"/>
              <a:t>Đỗ</a:t>
            </a:r>
            <a:r>
              <a:rPr lang="en-US" dirty="0"/>
              <a:t> </a:t>
            </a:r>
            <a:r>
              <a:rPr lang="en-US" dirty="0" err="1"/>
              <a:t>Huy</a:t>
            </a:r>
            <a:r>
              <a:rPr lang="en-US" dirty="0"/>
              <a:t> </a:t>
            </a:r>
            <a:r>
              <a:rPr lang="en-US" dirty="0" err="1"/>
              <a:t>Hoàng</a:t>
            </a:r>
            <a:endParaRPr lang="en-US" dirty="0"/>
          </a:p>
        </p:txBody>
      </p:sp>
      <p:pic>
        <p:nvPicPr>
          <p:cNvPr id="7179" name="Picture 27">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5438" y="1527175"/>
            <a:ext cx="3357562" cy="304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80" name="AutoShape 6">
            <a:hlinkClick r:id="rId5" action="ppaction://hlinksldjump" highlightClick="1"/>
          </p:cNvPr>
          <p:cNvSpPr>
            <a:spLocks noChangeArrowheads="1"/>
          </p:cNvSpPr>
          <p:nvPr/>
        </p:nvSpPr>
        <p:spPr bwMode="auto">
          <a:xfrm>
            <a:off x="7591425" y="5753100"/>
            <a:ext cx="457200" cy="304800"/>
          </a:xfrm>
          <a:prstGeom prst="actionButtonInformatio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chemeClr val="accent1"/>
              </a:buClr>
              <a:buSzPct val="80000"/>
              <a:buFont typeface="Wingdings 2" pitchFamily="18" charset="2"/>
              <a:buChar char=""/>
              <a:defRPr sz="3200">
                <a:solidFill>
                  <a:schemeClr val="tx1"/>
                </a:solidFill>
                <a:latin typeface="Times New Roman" pitchFamily="18" charset="0"/>
              </a:defRPr>
            </a:lvl1pPr>
            <a:lvl2pPr marL="742950" indent="-285750" eaLnBrk="0" hangingPunct="0">
              <a:spcBef>
                <a:spcPct val="20000"/>
              </a:spcBef>
              <a:buClr>
                <a:schemeClr val="accent2"/>
              </a:buClr>
              <a:buSzPct val="90000"/>
              <a:buFont typeface="Wingdings" pitchFamily="2" charset="2"/>
              <a:buChar char=""/>
              <a:defRPr sz="2800">
                <a:solidFill>
                  <a:schemeClr val="tx1"/>
                </a:solidFill>
                <a:latin typeface="Times New Roman" pitchFamily="18" charset="0"/>
              </a:defRPr>
            </a:lvl2pPr>
            <a:lvl3pPr marL="1143000" indent="-228600" eaLnBrk="0" hangingPunct="0">
              <a:spcBef>
                <a:spcPct val="20000"/>
              </a:spcBef>
              <a:buClr>
                <a:srgbClr val="E66C7D"/>
              </a:buClr>
              <a:buFont typeface="Arial" pitchFamily="34" charset="0"/>
              <a:buChar char="▪"/>
              <a:defRPr sz="2400">
                <a:solidFill>
                  <a:schemeClr val="tx1"/>
                </a:solidFill>
                <a:latin typeface="Times New Roman" pitchFamily="18" charset="0"/>
              </a:defRPr>
            </a:lvl3pPr>
            <a:lvl4pPr marL="1600200" indent="-228600" eaLnBrk="0" hangingPunct="0">
              <a:spcBef>
                <a:spcPct val="20000"/>
              </a:spcBef>
              <a:buClr>
                <a:srgbClr val="6BB76D"/>
              </a:buClr>
              <a:buFont typeface="Arial" pitchFamily="34" charset="0"/>
              <a:buChar char="▪"/>
              <a:defRPr sz="2000">
                <a:solidFill>
                  <a:schemeClr val="tx1"/>
                </a:solidFill>
                <a:latin typeface="Times New Roman" pitchFamily="18" charset="0"/>
              </a:defRPr>
            </a:lvl4pPr>
            <a:lvl5pPr marL="2057400" indent="-228600" eaLnBrk="0" hangingPunct="0">
              <a:spcBef>
                <a:spcPct val="20000"/>
              </a:spcBef>
              <a:buClr>
                <a:srgbClr val="E88651"/>
              </a:buClr>
              <a:buFont typeface="Wingdings 3" pitchFamily="18" charset="2"/>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9pPr>
          </a:lstStyle>
          <a:p>
            <a:pPr algn="ctr" eaLnBrk="1" hangingPunct="1">
              <a:buClrTx/>
              <a:buSzTx/>
              <a:buFontTx/>
              <a:buNone/>
            </a:pPr>
            <a:endParaRPr lang="en-US" altLang="en-US" sz="1800">
              <a:latin typeface="Calibri" pitchFamily="34" charset="0"/>
            </a:endParaRPr>
          </a:p>
        </p:txBody>
      </p:sp>
      <p:grpSp>
        <p:nvGrpSpPr>
          <p:cNvPr id="11" name="Group 10"/>
          <p:cNvGrpSpPr/>
          <p:nvPr/>
        </p:nvGrpSpPr>
        <p:grpSpPr>
          <a:xfrm>
            <a:off x="1238250" y="100114"/>
            <a:ext cx="6400799" cy="6369504"/>
            <a:chOff x="1238250" y="100114"/>
            <a:chExt cx="6400799" cy="6369504"/>
          </a:xfrm>
        </p:grpSpPr>
        <p:pic>
          <p:nvPicPr>
            <p:cNvPr id="12" name="Picture 7"/>
            <p:cNvPicPr>
              <a:picLocks noChangeAspect="1" noChangeArrowheads="1"/>
            </p:cNvPicPr>
            <p:nvPr/>
          </p:nvPicPr>
          <p:blipFill rotWithShape="1">
            <a:blip r:embed="rId8">
              <a:extLst>
                <a:ext uri="{28A0092B-C50C-407E-A947-70E740481C1C}">
                  <a14:useLocalDpi xmlns:a14="http://schemas.microsoft.com/office/drawing/2010/main" val="0"/>
                </a:ext>
              </a:extLst>
            </a:blip>
            <a:srcRect l="17056" t="10350" r="16974" b="10483"/>
            <a:stretch/>
          </p:blipFill>
          <p:spPr bwMode="auto">
            <a:xfrm>
              <a:off x="1238250" y="100114"/>
              <a:ext cx="6400799" cy="6369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2353468" y="352723"/>
              <a:ext cx="4142582" cy="4832092"/>
            </a:xfrm>
            <a:prstGeom prst="rect">
              <a:avLst/>
            </a:prstGeom>
            <a:noFill/>
          </p:spPr>
          <p:txBody>
            <a:bodyPr wrap="square" rtlCol="0">
              <a:spAutoFit/>
            </a:bodyPr>
            <a:lstStyle/>
            <a:p>
              <a:pPr algn="ctr"/>
              <a:r>
                <a:rPr lang="vi-VN" sz="2800" b="1" dirty="0">
                  <a:solidFill>
                    <a:srgbClr val="FFFF00"/>
                  </a:solidFill>
                  <a:latin typeface="+mj-lt"/>
                </a:rPr>
                <a:t>LUẬT CHƠI: </a:t>
              </a:r>
            </a:p>
            <a:p>
              <a:pPr algn="just"/>
              <a:r>
                <a:rPr lang="vi-VN" sz="2800" b="1" dirty="0">
                  <a:solidFill>
                    <a:schemeClr val="bg1"/>
                  </a:solidFill>
                  <a:latin typeface="+mj-lt"/>
                </a:rPr>
                <a:t>Bạn dẫn chương trình sẽ chọn ra 1 bạn ở vòng quay may mắn để vượt qua 1 trạm. Thời gian  vượt qua mỗi trạm là 30 giây.  Nếu trả lời sai bạn được chọn có quyền chỉ định người trả lời cho đến khi vượt qua hết các trạm để đến được kho báu.</a:t>
              </a:r>
            </a:p>
          </p:txBody>
        </p:sp>
      </p:grpSp>
      <p:pic>
        <p:nvPicPr>
          <p:cNvPr id="3" name="TheWhistlersSong-SteveBarakatt-279995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010525" y="352723"/>
            <a:ext cx="304800" cy="304800"/>
          </a:xfrm>
          <a:prstGeom prst="rect">
            <a:avLst/>
          </a:prstGeom>
        </p:spPr>
      </p:pic>
      <p:pic>
        <p:nvPicPr>
          <p:cNvPr id="18434" name="Picture 2" descr="http://1.bp.blogspot.com/-4QWtdII7qG4/TuWsdQQfwsI/AAAAAAAAIvk/HywY-6-CmiM/s1600/922699nbxgeealdy.gif"/>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5255" y="149006"/>
            <a:ext cx="1524000" cy="140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21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xit" presetSubtype="0" fill="hold" nodeType="clickEffect">
                                  <p:stCondLst>
                                    <p:cond delay="0"/>
                                  </p:stCondLst>
                                  <p:childTnLst>
                                    <p:animEffect transition="out" filter="fade">
                                      <p:cBhvr>
                                        <p:cTn id="17" dur="1000"/>
                                        <p:tgtEl>
                                          <p:spTgt spid="11"/>
                                        </p:tgtEl>
                                      </p:cBhvr>
                                    </p:animEffect>
                                    <p:anim calcmode="lin" valueType="num">
                                      <p:cBhvr>
                                        <p:cTn id="18" dur="1000"/>
                                        <p:tgtEl>
                                          <p:spTgt spid="11"/>
                                        </p:tgtEl>
                                        <p:attrNameLst>
                                          <p:attrName>ppt_x</p:attrName>
                                        </p:attrNameLst>
                                      </p:cBhvr>
                                      <p:tavLst>
                                        <p:tav tm="0">
                                          <p:val>
                                            <p:strVal val="ppt_x"/>
                                          </p:val>
                                        </p:tav>
                                        <p:tav tm="100000">
                                          <p:val>
                                            <p:strVal val="ppt_x"/>
                                          </p:val>
                                        </p:tav>
                                      </p:tavLst>
                                    </p:anim>
                                    <p:anim calcmode="lin" valueType="num">
                                      <p:cBhvr>
                                        <p:cTn id="19" dur="1000"/>
                                        <p:tgtEl>
                                          <p:spTgt spid="11"/>
                                        </p:tgtEl>
                                        <p:attrNameLst>
                                          <p:attrName>ppt_y</p:attrName>
                                        </p:attrNameLst>
                                      </p:cBhvr>
                                      <p:tavLst>
                                        <p:tav tm="0">
                                          <p:val>
                                            <p:strVal val="ppt_y"/>
                                          </p:val>
                                        </p:tav>
                                        <p:tav tm="100000">
                                          <p:val>
                                            <p:strVal val="ppt_y+.1"/>
                                          </p:val>
                                        </p:tav>
                                      </p:tavLst>
                                    </p:anim>
                                    <p:set>
                                      <p:cBhvr>
                                        <p:cTn id="20"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
                <p:cTn id="21"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27516" t="5466" r="6147" b="366"/>
          <a:stretch/>
        </p:blipFill>
        <p:spPr bwMode="auto">
          <a:xfrm>
            <a:off x="-152400" y="-144462"/>
            <a:ext cx="9296400" cy="7100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478852" y="6399252"/>
            <a:ext cx="6293548" cy="369332"/>
          </a:xfrm>
          <a:prstGeom prst="rect">
            <a:avLst/>
          </a:prstGeom>
          <a:solidFill>
            <a:schemeClr val="bg1"/>
          </a:solidFill>
        </p:spPr>
        <p:txBody>
          <a:bodyPr wrap="square">
            <a:spAutoFit/>
          </a:bodyPr>
          <a:lstStyle/>
          <a:p>
            <a:pPr algn="ctr"/>
            <a:r>
              <a:rPr lang="vi-VN" b="1" dirty="0">
                <a:solidFill>
                  <a:srgbClr val="FF0000"/>
                </a:solidFill>
                <a:latin typeface="Times New Roman" panose="02020603050405020304" pitchFamily="18" charset="0"/>
                <a:cs typeface="Times New Roman" panose="02020603050405020304" pitchFamily="18" charset="0"/>
              </a:rPr>
              <a:t>QĐ Hoàng Sa xuất hiện trong Châu bản triều N</a:t>
            </a:r>
            <a:r>
              <a:rPr lang="en-US" b="1" dirty="0">
                <a:solidFill>
                  <a:srgbClr val="FF0000"/>
                </a:solidFill>
                <a:latin typeface="Times New Roman" panose="02020603050405020304" pitchFamily="18" charset="0"/>
                <a:cs typeface="Times New Roman" panose="02020603050405020304" pitchFamily="18" charset="0"/>
              </a:rPr>
              <a:t>g</a:t>
            </a:r>
            <a:r>
              <a:rPr lang="vi-VN" b="1" dirty="0">
                <a:solidFill>
                  <a:srgbClr val="FF0000"/>
                </a:solidFill>
                <a:latin typeface="Times New Roman" panose="02020603050405020304" pitchFamily="18" charset="0"/>
                <a:cs typeface="Times New Roman" panose="02020603050405020304" pitchFamily="18" charset="0"/>
              </a:rPr>
              <a:t>uyễn</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5" name="Picture 4" descr="Kho bau"/>
          <p:cNvPicPr>
            <a:picLocks noChangeAspect="1" noChangeArrowheads="1"/>
          </p:cNvPicPr>
          <p:nvPr/>
        </p:nvPicPr>
        <p:blipFill>
          <a:blip r:embed="rId7" cstate="print">
            <a:clrChange>
              <a:clrFrom>
                <a:srgbClr val="FFFFFF"/>
              </a:clrFrom>
              <a:clrTo>
                <a:srgbClr val="FFFFFF">
                  <a:alpha val="0"/>
                </a:srgbClr>
              </a:clrTo>
            </a:clrChange>
            <a:lum contrast="48000"/>
            <a:extLst>
              <a:ext uri="{28A0092B-C50C-407E-A947-70E740481C1C}">
                <a14:useLocalDpi xmlns:a14="http://schemas.microsoft.com/office/drawing/2010/main" val="0"/>
              </a:ext>
            </a:extLst>
          </a:blip>
          <a:srcRect/>
          <a:stretch>
            <a:fillRect/>
          </a:stretch>
        </p:blipFill>
        <p:spPr bwMode="auto">
          <a:xfrm>
            <a:off x="2028644" y="5349161"/>
            <a:ext cx="10668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8" descr="thuyenbuom"/>
          <p:cNvPicPr>
            <a:picLocks noChangeAspect="1" noChangeArrowheads="1"/>
          </p:cNvPicPr>
          <p:nvPr/>
        </p:nvPicPr>
        <p:blipFill>
          <a:blip r:embed="rId8" cstate="print">
            <a:clrChange>
              <a:clrFrom>
                <a:srgbClr val="FFFFFF"/>
              </a:clrFrom>
              <a:clrTo>
                <a:srgbClr val="FFFFFF">
                  <a:alpha val="0"/>
                </a:srgbClr>
              </a:clrTo>
            </a:clrChange>
            <a:lum bright="-30000" contrast="78000"/>
            <a:extLst>
              <a:ext uri="{28A0092B-C50C-407E-A947-70E740481C1C}">
                <a14:useLocalDpi xmlns:a14="http://schemas.microsoft.com/office/drawing/2010/main" val="0"/>
              </a:ext>
            </a:extLst>
          </a:blip>
          <a:srcRect/>
          <a:stretch>
            <a:fillRect/>
          </a:stretch>
        </p:blipFill>
        <p:spPr bwMode="auto">
          <a:xfrm rot="-888427">
            <a:off x="1325160" y="1063948"/>
            <a:ext cx="838824" cy="83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1" descr="Anh Dong (238)"/>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2425700" y="4719637"/>
            <a:ext cx="923925"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1104900" y="162128"/>
            <a:ext cx="6667500" cy="752272"/>
          </a:xfrm>
          <a:prstGeom prst="rect">
            <a:avLst/>
          </a:prstGeom>
          <a:noFill/>
        </p:spPr>
        <p:txBody>
          <a:bodyPr wrap="none">
            <a:prstTxWarp prst="textWave1">
              <a:avLst/>
            </a:prstTxWarp>
            <a:spAutoFit/>
          </a:bodyPr>
          <a:lstStyle/>
          <a:p>
            <a:pPr>
              <a:defRPr/>
            </a:pPr>
            <a:r>
              <a:rPr lang="vi-VN" sz="4000" b="1" cap="all" dirty="0">
                <a:ln w="9000" cmpd="sng">
                  <a:solidFill>
                    <a:srgbClr val="00FF00"/>
                  </a:solidFill>
                  <a:prstDash val="solid"/>
                </a:ln>
                <a:solidFill>
                  <a:srgbClr val="FF0000"/>
                </a:solidFill>
                <a:effectLst>
                  <a:reflection blurRad="12700" stA="28000" endPos="45000" dist="1000" dir="5400000" sy="-100000" algn="bl" rotWithShape="0"/>
                </a:effectLst>
                <a:latin typeface="Times New Roman" pitchFamily="18" charset="0"/>
                <a:cs typeface="Times New Roman" pitchFamily="18" charset="0"/>
              </a:rPr>
              <a:t>TRÒ CHƠI: ĐI TÌM KHO BÁU</a:t>
            </a:r>
            <a:endParaRPr lang="en-US" sz="4000" b="1" cap="all" dirty="0">
              <a:ln w="9000" cmpd="sng">
                <a:solidFill>
                  <a:srgbClr val="00FF00"/>
                </a:solidFill>
                <a:prstDash val="solid"/>
              </a:ln>
              <a:solidFill>
                <a:srgbClr val="FF0000"/>
              </a:solidFill>
              <a:effectLst>
                <a:reflection blurRad="12700" stA="28000" endPos="45000" dist="1000" dir="5400000" sy="-100000" algn="bl" rotWithShape="0"/>
              </a:effectLst>
            </a:endParaRPr>
          </a:p>
        </p:txBody>
      </p:sp>
      <p:sp>
        <p:nvSpPr>
          <p:cNvPr id="18" name="AutoShape 6">
            <a:hlinkClick r:id="rId10" action="ppaction://hlinksldjump" highlightClick="1"/>
          </p:cNvPr>
          <p:cNvSpPr>
            <a:spLocks noChangeArrowheads="1"/>
          </p:cNvSpPr>
          <p:nvPr/>
        </p:nvSpPr>
        <p:spPr bwMode="auto">
          <a:xfrm>
            <a:off x="8153400" y="5943600"/>
            <a:ext cx="457200" cy="354013"/>
          </a:xfrm>
          <a:prstGeom prst="actionButtonInformatio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chemeClr val="accent1"/>
              </a:buClr>
              <a:buSzPct val="80000"/>
              <a:buFont typeface="Wingdings 2" pitchFamily="18" charset="2"/>
              <a:buChar char=""/>
              <a:defRPr sz="3200">
                <a:solidFill>
                  <a:schemeClr val="tx1"/>
                </a:solidFill>
                <a:latin typeface="Times New Roman" pitchFamily="18" charset="0"/>
              </a:defRPr>
            </a:lvl1pPr>
            <a:lvl2pPr marL="742950" indent="-285750" eaLnBrk="0" hangingPunct="0">
              <a:spcBef>
                <a:spcPct val="20000"/>
              </a:spcBef>
              <a:buClr>
                <a:schemeClr val="accent2"/>
              </a:buClr>
              <a:buSzPct val="90000"/>
              <a:buFont typeface="Wingdings" pitchFamily="2" charset="2"/>
              <a:buChar char=""/>
              <a:defRPr sz="2800">
                <a:solidFill>
                  <a:schemeClr val="tx1"/>
                </a:solidFill>
                <a:latin typeface="Times New Roman" pitchFamily="18" charset="0"/>
              </a:defRPr>
            </a:lvl2pPr>
            <a:lvl3pPr marL="1143000" indent="-228600" eaLnBrk="0" hangingPunct="0">
              <a:spcBef>
                <a:spcPct val="20000"/>
              </a:spcBef>
              <a:buClr>
                <a:srgbClr val="E66C7D"/>
              </a:buClr>
              <a:buFont typeface="Arial" pitchFamily="34" charset="0"/>
              <a:buChar char="▪"/>
              <a:defRPr sz="2400">
                <a:solidFill>
                  <a:schemeClr val="tx1"/>
                </a:solidFill>
                <a:latin typeface="Times New Roman" pitchFamily="18" charset="0"/>
              </a:defRPr>
            </a:lvl3pPr>
            <a:lvl4pPr marL="1600200" indent="-228600" eaLnBrk="0" hangingPunct="0">
              <a:spcBef>
                <a:spcPct val="20000"/>
              </a:spcBef>
              <a:buClr>
                <a:srgbClr val="6BB76D"/>
              </a:buClr>
              <a:buFont typeface="Arial" pitchFamily="34" charset="0"/>
              <a:buChar char="▪"/>
              <a:defRPr sz="2000">
                <a:solidFill>
                  <a:schemeClr val="tx1"/>
                </a:solidFill>
                <a:latin typeface="Times New Roman" pitchFamily="18" charset="0"/>
              </a:defRPr>
            </a:lvl4pPr>
            <a:lvl5pPr marL="2057400" indent="-228600" eaLnBrk="0" hangingPunct="0">
              <a:spcBef>
                <a:spcPct val="20000"/>
              </a:spcBef>
              <a:buClr>
                <a:srgbClr val="E88651"/>
              </a:buClr>
              <a:buFont typeface="Wingdings 3" pitchFamily="18" charset="2"/>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rgbClr val="E88651"/>
              </a:buClr>
              <a:buFont typeface="Wingdings 3" pitchFamily="18" charset="2"/>
              <a:buChar char=""/>
              <a:defRPr sz="2000">
                <a:solidFill>
                  <a:schemeClr val="tx1"/>
                </a:solidFill>
                <a:latin typeface="Times New Roman" pitchFamily="18" charset="0"/>
              </a:defRPr>
            </a:lvl9pPr>
          </a:lstStyle>
          <a:p>
            <a:pPr algn="ctr" eaLnBrk="1" hangingPunct="1">
              <a:buClrTx/>
              <a:buSzTx/>
              <a:buFontTx/>
              <a:buNone/>
            </a:pPr>
            <a:endParaRPr lang="en-US" altLang="en-US" sz="1800">
              <a:latin typeface="Calibri" pitchFamily="34" charset="0"/>
            </a:endParaRPr>
          </a:p>
        </p:txBody>
      </p:sp>
      <p:sp>
        <p:nvSpPr>
          <p:cNvPr id="20" name="AutoShape 6" descr="Hình ảnh Bản đồ , Treasure Map Clipart, Bản đồ, Bản đồ Kho Báu miễn phí tải  tập tin PNG PSDComment và Vecto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8" descr="Quả cầu pha lê cỏ 4 lá - Shop quà trực tuyến - Website quà tặng uy tí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Quả cầu pha lê cỏ 4 lá - Shop quà trực tuyến - Website quà tặng uy tí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1" name="Group 10"/>
          <p:cNvGrpSpPr/>
          <p:nvPr/>
        </p:nvGrpSpPr>
        <p:grpSpPr>
          <a:xfrm>
            <a:off x="1281305" y="2270474"/>
            <a:ext cx="699895" cy="654657"/>
            <a:chOff x="1136738" y="1541354"/>
            <a:chExt cx="1073062" cy="1070260"/>
          </a:xfrm>
        </p:grpSpPr>
        <p:pic>
          <p:nvPicPr>
            <p:cNvPr id="17419" name="Picture 11">
              <a:hlinkClick r:id="rId11" action="ppaction://hlinksldjump"/>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4335" t="12513" r="28333" b="40278"/>
            <a:stretch/>
          </p:blipFill>
          <p:spPr bwMode="auto">
            <a:xfrm>
              <a:off x="1136738" y="1541354"/>
              <a:ext cx="1073062" cy="107026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Oval 8">
              <a:hlinkClick r:id="rId11" action="ppaction://hlinksldjump"/>
            </p:cNvPr>
            <p:cNvSpPr>
              <a:spLocks noChangeArrowheads="1"/>
            </p:cNvSpPr>
            <p:nvPr/>
          </p:nvSpPr>
          <p:spPr bwMode="auto">
            <a:xfrm>
              <a:off x="1235924" y="1541354"/>
              <a:ext cx="857048" cy="1070260"/>
            </a:xfrm>
            <a:prstGeom prst="ellipse">
              <a:avLst/>
            </a:prstGeom>
            <a:noFill/>
            <a:ln w="19050">
              <a:noFill/>
              <a:round/>
              <a:headEnd/>
              <a:tailEnd/>
            </a:ln>
            <a:effectLst/>
          </p:spPr>
          <p:txBody>
            <a:bodyPr wrap="none" anchor="ct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algn="ctr" eaLnBrk="1" hangingPunct="1"/>
              <a:r>
                <a:rPr lang="en-US" altLang="en-US" sz="3200" b="1" dirty="0">
                  <a:solidFill>
                    <a:schemeClr val="bg1"/>
                  </a:solidFill>
                </a:rPr>
                <a:t>1</a:t>
              </a:r>
            </a:p>
          </p:txBody>
        </p:sp>
      </p:grpSp>
      <p:grpSp>
        <p:nvGrpSpPr>
          <p:cNvPr id="12" name="Group 11"/>
          <p:cNvGrpSpPr/>
          <p:nvPr/>
        </p:nvGrpSpPr>
        <p:grpSpPr>
          <a:xfrm>
            <a:off x="6338887" y="5135997"/>
            <a:ext cx="823913" cy="832276"/>
            <a:chOff x="6338887" y="5135997"/>
            <a:chExt cx="823913" cy="832276"/>
          </a:xfrm>
        </p:grpSpPr>
        <p:pic>
          <p:nvPicPr>
            <p:cNvPr id="17421" name="Picture 13" descr="Quả cầu pha lê màu xanh lá cây | Quà tặng pha lê Thủ Đô"/>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7259" t="66" r="15482" b="31992"/>
            <a:stretch/>
          </p:blipFill>
          <p:spPr bwMode="auto">
            <a:xfrm>
              <a:off x="6338887" y="5135997"/>
              <a:ext cx="823913" cy="832276"/>
            </a:xfrm>
            <a:prstGeom prst="ellipse">
              <a:avLst/>
            </a:prstGeom>
            <a:noFill/>
            <a:extLst>
              <a:ext uri="{909E8E84-426E-40DD-AFC4-6F175D3DCCD1}">
                <a14:hiddenFill xmlns:a14="http://schemas.microsoft.com/office/drawing/2010/main">
                  <a:solidFill>
                    <a:srgbClr val="FFFFFF"/>
                  </a:solidFill>
                </a14:hiddenFill>
              </a:ext>
            </a:extLst>
          </p:spPr>
        </p:pic>
        <p:sp>
          <p:nvSpPr>
            <p:cNvPr id="27" name="Oval 8">
              <a:hlinkClick r:id="rId14" action="ppaction://hlinksldjump"/>
            </p:cNvPr>
            <p:cNvSpPr>
              <a:spLocks noChangeArrowheads="1"/>
            </p:cNvSpPr>
            <p:nvPr/>
          </p:nvSpPr>
          <p:spPr bwMode="auto">
            <a:xfrm>
              <a:off x="6446043" y="5290638"/>
              <a:ext cx="609600" cy="522994"/>
            </a:xfrm>
            <a:prstGeom prst="ellipse">
              <a:avLst/>
            </a:prstGeom>
            <a:noFill/>
            <a:ln w="19050">
              <a:noFill/>
              <a:round/>
              <a:headEnd/>
              <a:tailEnd/>
            </a:ln>
            <a:effectLst/>
          </p:spPr>
          <p:txBody>
            <a:bodyPr wrap="none" anchor="ct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algn="ctr" eaLnBrk="1" hangingPunct="1"/>
              <a:r>
                <a:rPr lang="en-US" altLang="en-US" sz="3200" b="1" dirty="0">
                  <a:solidFill>
                    <a:schemeClr val="bg1"/>
                  </a:solidFill>
                </a:rPr>
                <a:t>3</a:t>
              </a:r>
            </a:p>
          </p:txBody>
        </p:sp>
      </p:grpSp>
      <p:grpSp>
        <p:nvGrpSpPr>
          <p:cNvPr id="14" name="Group 13"/>
          <p:cNvGrpSpPr/>
          <p:nvPr/>
        </p:nvGrpSpPr>
        <p:grpSpPr>
          <a:xfrm>
            <a:off x="2959100" y="5287211"/>
            <a:ext cx="723901" cy="681062"/>
            <a:chOff x="2857498" y="5343906"/>
            <a:chExt cx="723901" cy="681062"/>
          </a:xfrm>
        </p:grpSpPr>
        <p:pic>
          <p:nvPicPr>
            <p:cNvPr id="17423" name="Picture 15" descr="Quả Cầu Pha Lê Cho Tuổi Thìn Khắc 3D &amp;gt;Xưởng sản xuất pha lê Thủ Đô"/>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3156" t="4035" r="10498" b="31676"/>
            <a:stretch/>
          </p:blipFill>
          <p:spPr bwMode="auto">
            <a:xfrm>
              <a:off x="2866826" y="5343906"/>
              <a:ext cx="714573" cy="681062"/>
            </a:xfrm>
            <a:prstGeom prst="ellipse">
              <a:avLst/>
            </a:prstGeom>
            <a:noFill/>
            <a:extLst>
              <a:ext uri="{909E8E84-426E-40DD-AFC4-6F175D3DCCD1}">
                <a14:hiddenFill xmlns:a14="http://schemas.microsoft.com/office/drawing/2010/main">
                  <a:solidFill>
                    <a:srgbClr val="FFFFFF"/>
                  </a:solidFill>
                </a14:hiddenFill>
              </a:ext>
            </a:extLst>
          </p:spPr>
        </p:pic>
        <p:sp>
          <p:nvSpPr>
            <p:cNvPr id="29" name="Oval 8">
              <a:hlinkClick r:id="rId16" action="ppaction://hlinksldjump"/>
            </p:cNvPr>
            <p:cNvSpPr>
              <a:spLocks noChangeArrowheads="1"/>
            </p:cNvSpPr>
            <p:nvPr/>
          </p:nvSpPr>
          <p:spPr bwMode="auto">
            <a:xfrm>
              <a:off x="2857498" y="5405856"/>
              <a:ext cx="609600" cy="522994"/>
            </a:xfrm>
            <a:prstGeom prst="ellipse">
              <a:avLst/>
            </a:prstGeom>
            <a:noFill/>
            <a:ln w="19050">
              <a:noFill/>
              <a:round/>
              <a:headEnd/>
              <a:tailEnd/>
            </a:ln>
            <a:effectLst/>
          </p:spPr>
          <p:txBody>
            <a:bodyPr wrap="none" anchor="ct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algn="ctr" eaLnBrk="1" hangingPunct="1"/>
              <a:r>
                <a:rPr lang="en-US" altLang="en-US" sz="3200" b="1" dirty="0">
                  <a:solidFill>
                    <a:schemeClr val="bg1"/>
                  </a:solidFill>
                </a:rPr>
                <a:t>4</a:t>
              </a:r>
            </a:p>
          </p:txBody>
        </p:sp>
      </p:grpSp>
      <p:grpSp>
        <p:nvGrpSpPr>
          <p:cNvPr id="22" name="Group 21"/>
          <p:cNvGrpSpPr/>
          <p:nvPr/>
        </p:nvGrpSpPr>
        <p:grpSpPr>
          <a:xfrm>
            <a:off x="5333999" y="3129404"/>
            <a:ext cx="1004888" cy="832996"/>
            <a:chOff x="7148477" y="4192669"/>
            <a:chExt cx="652498" cy="626981"/>
          </a:xfrm>
        </p:grpSpPr>
        <p:pic>
          <p:nvPicPr>
            <p:cNvPr id="17425" name="Picture 17" descr="Hình ảnh Cầu đá pha Lê khắc tượng Phật- Rồng có đế đèn"/>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25084" t="29413" r="23915" b="19337"/>
            <a:stretch/>
          </p:blipFill>
          <p:spPr bwMode="auto">
            <a:xfrm flipH="1">
              <a:off x="7148477" y="4192669"/>
              <a:ext cx="623922" cy="626981"/>
            </a:xfrm>
            <a:prstGeom prst="ellipse">
              <a:avLst/>
            </a:prstGeom>
            <a:noFill/>
            <a:extLst>
              <a:ext uri="{909E8E84-426E-40DD-AFC4-6F175D3DCCD1}">
                <a14:hiddenFill xmlns:a14="http://schemas.microsoft.com/office/drawing/2010/main">
                  <a:solidFill>
                    <a:srgbClr val="FFFFFF"/>
                  </a:solidFill>
                </a14:hiddenFill>
              </a:ext>
            </a:extLst>
          </p:spPr>
        </p:pic>
        <p:sp>
          <p:nvSpPr>
            <p:cNvPr id="33" name="Oval 8">
              <a:hlinkClick r:id="rId18" action="ppaction://hlinksldjump"/>
            </p:cNvPr>
            <p:cNvSpPr>
              <a:spLocks noChangeArrowheads="1"/>
            </p:cNvSpPr>
            <p:nvPr/>
          </p:nvSpPr>
          <p:spPr bwMode="auto">
            <a:xfrm>
              <a:off x="7191375" y="4239507"/>
              <a:ext cx="609600" cy="522994"/>
            </a:xfrm>
            <a:prstGeom prst="ellipse">
              <a:avLst/>
            </a:prstGeom>
            <a:noFill/>
            <a:ln w="19050">
              <a:noFill/>
              <a:round/>
              <a:headEnd/>
              <a:tailEnd/>
            </a:ln>
            <a:effectLst/>
          </p:spPr>
          <p:txBody>
            <a:bodyPr wrap="none" anchor="ctr"/>
            <a:lstStyle>
              <a:lvl1pPr eaLnBrk="0" hangingPunct="0">
                <a:defRPr sz="2000">
                  <a:solidFill>
                    <a:schemeClr val="tx1"/>
                  </a:solidFill>
                  <a:latin typeface="Times New Roman" pitchFamily="18" charset="0"/>
                  <a:cs typeface="Arial" pitchFamily="34" charset="0"/>
                </a:defRPr>
              </a:lvl1pPr>
              <a:lvl2pPr marL="742950" indent="-285750" eaLnBrk="0" hangingPunct="0">
                <a:defRPr sz="2000">
                  <a:solidFill>
                    <a:schemeClr val="tx1"/>
                  </a:solidFill>
                  <a:latin typeface="Times New Roman" pitchFamily="18" charset="0"/>
                  <a:cs typeface="Arial" pitchFamily="34" charset="0"/>
                </a:defRPr>
              </a:lvl2pPr>
              <a:lvl3pPr marL="1143000" indent="-228600" eaLnBrk="0" hangingPunct="0">
                <a:defRPr sz="2000">
                  <a:solidFill>
                    <a:schemeClr val="tx1"/>
                  </a:solidFill>
                  <a:latin typeface="Times New Roman" pitchFamily="18" charset="0"/>
                  <a:cs typeface="Arial" pitchFamily="34" charset="0"/>
                </a:defRPr>
              </a:lvl3pPr>
              <a:lvl4pPr marL="1600200" indent="-228600" eaLnBrk="0" hangingPunct="0">
                <a:defRPr sz="2000">
                  <a:solidFill>
                    <a:schemeClr val="tx1"/>
                  </a:solidFill>
                  <a:latin typeface="Times New Roman" pitchFamily="18" charset="0"/>
                  <a:cs typeface="Arial" pitchFamily="34" charset="0"/>
                </a:defRPr>
              </a:lvl4pPr>
              <a:lvl5pPr marL="2057400" indent="-228600" eaLnBrk="0" hangingPunct="0">
                <a:defRPr sz="20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0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0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0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000">
                  <a:solidFill>
                    <a:schemeClr val="tx1"/>
                  </a:solidFill>
                  <a:latin typeface="Times New Roman" pitchFamily="18" charset="0"/>
                  <a:cs typeface="Arial" pitchFamily="34" charset="0"/>
                </a:defRPr>
              </a:lvl9pPr>
            </a:lstStyle>
            <a:p>
              <a:pPr algn="ctr" eaLnBrk="1" hangingPunct="1"/>
              <a:r>
                <a:rPr lang="en-US" altLang="en-US" sz="3200" b="1" dirty="0">
                  <a:solidFill>
                    <a:schemeClr val="bg1"/>
                  </a:solidFill>
                </a:rPr>
                <a:t>2</a:t>
              </a:r>
            </a:p>
          </p:txBody>
        </p:sp>
      </p:grpSp>
      <p:sp>
        <p:nvSpPr>
          <p:cNvPr id="28" name="Cloud Callout 27"/>
          <p:cNvSpPr/>
          <p:nvPr/>
        </p:nvSpPr>
        <p:spPr>
          <a:xfrm>
            <a:off x="3349625" y="946968"/>
            <a:ext cx="5233854" cy="1872432"/>
          </a:xfrm>
          <a:prstGeom prst="cloudCallout">
            <a:avLst>
              <a:gd name="adj1" fmla="val -62615"/>
              <a:gd name="adj2" fmla="val 185373"/>
            </a:avLst>
          </a:prstGeom>
          <a:solidFill>
            <a:schemeClr val="bg1"/>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0000"/>
                </a:solidFill>
                <a:latin typeface="Times New Roman" panose="02020603050405020304" pitchFamily="18" charset="0"/>
                <a:cs typeface="Times New Roman" panose="02020603050405020304" pitchFamily="18" charset="0"/>
              </a:rPr>
              <a:t>Kho </a:t>
            </a:r>
            <a:r>
              <a:rPr lang="en-US" sz="2400" b="1" dirty="0" err="1" smtClean="0">
                <a:solidFill>
                  <a:srgbClr val="FF0000"/>
                </a:solidFill>
                <a:latin typeface="Times New Roman" panose="02020603050405020304" pitchFamily="18" charset="0"/>
                <a:cs typeface="Times New Roman" panose="02020603050405020304" pitchFamily="18" charset="0"/>
              </a:rPr>
              <a:t>báu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em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tìm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thấy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trong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ngày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hôm</a:t>
            </a:r>
            <a:r>
              <a:rPr lang="en-US" sz="2400" b="1" dirty="0" smtClean="0">
                <a:solidFill>
                  <a:srgbClr val="FF0000"/>
                </a:solidFill>
                <a:latin typeface="Times New Roman" panose="02020603050405020304" pitchFamily="18" charset="0"/>
                <a:cs typeface="Times New Roman" panose="02020603050405020304" pitchFamily="18" charset="0"/>
              </a:rPr>
              <a:t> nay </a:t>
            </a:r>
            <a:r>
              <a:rPr lang="en-US" sz="2400" b="1" dirty="0" err="1" smtClean="0">
                <a:solidFill>
                  <a:srgbClr val="FF0000"/>
                </a:solidFill>
                <a:latin typeface="Times New Roman" panose="02020603050405020304" pitchFamily="18" charset="0"/>
                <a:cs typeface="Times New Roman" panose="02020603050405020304" pitchFamily="18" charset="0"/>
              </a:rPr>
              <a:t>là</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gì</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Rectangle 7"/>
          <p:cNvSpPr/>
          <p:nvPr/>
        </p:nvSpPr>
        <p:spPr>
          <a:xfrm>
            <a:off x="-7415079" y="1439649"/>
            <a:ext cx="8275504" cy="4893647"/>
          </a:xfrm>
          <a:prstGeom prst="rect">
            <a:avLst/>
          </a:prstGeom>
          <a:solidFill>
            <a:schemeClr val="bg1"/>
          </a:solidFill>
        </p:spPr>
        <p:txBody>
          <a:bodyPr wrap="square">
            <a:spAutoFit/>
          </a:bodyPr>
          <a:lstStyle/>
          <a:p>
            <a:pPr algn="just"/>
            <a:r>
              <a:rPr lang="en-US" sz="2400" dirty="0" err="1" smtClean="0">
                <a:solidFill>
                  <a:srgbClr val="0000CC"/>
                </a:solidFill>
                <a:latin typeface="Times New Roman" panose="02020603050405020304" pitchFamily="18" charset="0"/>
                <a:cs typeface="Times New Roman" panose="02020603050405020304" pitchFamily="18" charset="0"/>
              </a:rPr>
              <a:t>Em</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có</a:t>
            </a:r>
            <a:r>
              <a:rPr lang="en-US" sz="2400" dirty="0" smtClean="0">
                <a:solidFill>
                  <a:srgbClr val="0000CC"/>
                </a:solidFill>
                <a:latin typeface="Times New Roman" panose="02020603050405020304" pitchFamily="18" charset="0"/>
                <a:cs typeface="Times New Roman" panose="02020603050405020304" pitchFamily="18" charset="0"/>
              </a:rPr>
              <a:t> </a:t>
            </a:r>
            <a:r>
              <a:rPr lang="en-US" sz="2400" dirty="0" err="1" smtClean="0">
                <a:solidFill>
                  <a:srgbClr val="0000CC"/>
                </a:solidFill>
                <a:latin typeface="Times New Roman" panose="02020603050405020304" pitchFamily="18" charset="0"/>
                <a:cs typeface="Times New Roman" panose="02020603050405020304" pitchFamily="18" charset="0"/>
              </a:rPr>
              <a:t>biết</a:t>
            </a:r>
            <a:r>
              <a:rPr lang="en-US" sz="2400" dirty="0" smtClean="0">
                <a:solidFill>
                  <a:srgbClr val="0000CC"/>
                </a:solidFill>
                <a:latin typeface="Times New Roman" panose="02020603050405020304" pitchFamily="18" charset="0"/>
                <a:cs typeface="Times New Roman" panose="02020603050405020304" pitchFamily="18" charset="0"/>
              </a:rPr>
              <a:t>?</a:t>
            </a:r>
          </a:p>
          <a:p>
            <a:pPr algn="just"/>
            <a:r>
              <a:rPr lang="vi-VN" sz="2400" dirty="0" smtClean="0">
                <a:solidFill>
                  <a:srgbClr val="0000CC"/>
                </a:solidFill>
                <a:latin typeface="Times New Roman" panose="02020603050405020304" pitchFamily="18" charset="0"/>
                <a:cs typeface="Times New Roman" panose="02020603050405020304" pitchFamily="18" charset="0"/>
              </a:rPr>
              <a:t>Biển </a:t>
            </a:r>
            <a:r>
              <a:rPr lang="vi-VN" sz="2400" dirty="0">
                <a:solidFill>
                  <a:srgbClr val="0000CC"/>
                </a:solidFill>
                <a:latin typeface="Times New Roman" panose="02020603050405020304" pitchFamily="18" charset="0"/>
                <a:cs typeface="Times New Roman" panose="02020603050405020304" pitchFamily="18" charset="0"/>
              </a:rPr>
              <a:t>đảo Việt Nam là phần lãnh thổ </a:t>
            </a:r>
            <a:r>
              <a:rPr lang="en-US" sz="2400" dirty="0" err="1" smtClean="0">
                <a:solidFill>
                  <a:srgbClr val="0000CC"/>
                </a:solidFill>
                <a:latin typeface="Times New Roman" panose="02020603050405020304" pitchFamily="18" charset="0"/>
                <a:cs typeface="Times New Roman" panose="02020603050405020304" pitchFamily="18" charset="0"/>
              </a:rPr>
              <a:t>của</a:t>
            </a:r>
            <a:r>
              <a:rPr lang="en-US" sz="2400" dirty="0" smtClean="0">
                <a:solidFill>
                  <a:srgbClr val="0000CC"/>
                </a:solidFill>
                <a:latin typeface="Times New Roman" panose="02020603050405020304" pitchFamily="18" charset="0"/>
                <a:cs typeface="Times New Roman" panose="02020603050405020304" pitchFamily="18" charset="0"/>
              </a:rPr>
              <a:t> </a:t>
            </a:r>
            <a:r>
              <a:rPr lang="vi-VN" sz="2400" dirty="0" smtClean="0">
                <a:solidFill>
                  <a:srgbClr val="0000CC"/>
                </a:solidFill>
                <a:latin typeface="Times New Roman" panose="02020603050405020304" pitchFamily="18" charset="0"/>
                <a:cs typeface="Times New Roman" panose="02020603050405020304" pitchFamily="18" charset="0"/>
              </a:rPr>
              <a:t>đất </a:t>
            </a:r>
            <a:r>
              <a:rPr lang="vi-VN" sz="2400" dirty="0">
                <a:solidFill>
                  <a:srgbClr val="0000CC"/>
                </a:solidFill>
                <a:latin typeface="Times New Roman" panose="02020603050405020304" pitchFamily="18" charset="0"/>
                <a:cs typeface="Times New Roman" panose="02020603050405020304" pitchFamily="18" charset="0"/>
              </a:rPr>
              <a:t>nước Việt Nam, qua nghìn đời nó luôn gắn chặt với đời sống của cư dân nước Việt cả về vật chất và tinh thần. </a:t>
            </a:r>
            <a:r>
              <a:rPr lang="en-US" sz="2400" dirty="0" smtClean="0">
                <a:solidFill>
                  <a:srgbClr val="0000CC"/>
                </a:solidFill>
                <a:latin typeface="Times New Roman" panose="02020603050405020304" pitchFamily="18" charset="0"/>
                <a:cs typeface="Times New Roman" panose="02020603050405020304" pitchFamily="18" charset="0"/>
              </a:rPr>
              <a:t>H</a:t>
            </a:r>
            <a:r>
              <a:rPr lang="vi-VN" sz="2400" dirty="0" smtClean="0">
                <a:solidFill>
                  <a:srgbClr val="0000CC"/>
                </a:solidFill>
                <a:latin typeface="Times New Roman" panose="02020603050405020304" pitchFamily="18" charset="0"/>
                <a:cs typeface="Times New Roman" panose="02020603050405020304" pitchFamily="18" charset="0"/>
              </a:rPr>
              <a:t>ai </a:t>
            </a:r>
            <a:r>
              <a:rPr lang="vi-VN" sz="2400" dirty="0">
                <a:solidFill>
                  <a:srgbClr val="0000CC"/>
                </a:solidFill>
                <a:latin typeface="Times New Roman" panose="02020603050405020304" pitchFamily="18" charset="0"/>
                <a:cs typeface="Times New Roman" panose="02020603050405020304" pitchFamily="18" charset="0"/>
              </a:rPr>
              <a:t>quần đảo Hoàng Sa và Trường Sa là của người Việt Nam. Điều này đã được chứng minh bằng lịch sử và các tài liệu khoa học. Các tư liệu khoa học và pháp lý được công bố hiện nay, đều thể hiện quá trình khai phá, chiếm hữu và thực thi chủ quyền liên tục, của Việt Nam suốt chiều dài lịch sử. Tuy nhiên những năm gần đây, Trung Quốc đã có nhiều hành động xâm hại đến chủ quyền biển đảo của Việt Nam: bắt ngư dân </a:t>
            </a:r>
            <a:r>
              <a:rPr lang="vi-VN" sz="2400" dirty="0" smtClean="0">
                <a:solidFill>
                  <a:srgbClr val="0000CC"/>
                </a:solidFill>
                <a:latin typeface="Times New Roman" panose="02020603050405020304" pitchFamily="18" charset="0"/>
                <a:cs typeface="Times New Roman" panose="02020603050405020304" pitchFamily="18" charset="0"/>
              </a:rPr>
              <a:t>Việt, </a:t>
            </a:r>
            <a:r>
              <a:rPr lang="vi-VN" sz="2400" dirty="0">
                <a:solidFill>
                  <a:srgbClr val="0000CC"/>
                </a:solidFill>
                <a:latin typeface="Times New Roman" panose="02020603050405020304" pitchFamily="18" charset="0"/>
                <a:cs typeface="Times New Roman" panose="02020603050405020304" pitchFamily="18" charset="0"/>
              </a:rPr>
              <a:t>tấn công các tàu Việt trên vùng biển của chính Việt Nam, ngang ngược xây dựng thành phố Tam Sa trên quần đảo Hoàng Sa…</a:t>
            </a:r>
          </a:p>
        </p:txBody>
      </p:sp>
      <p:sp>
        <p:nvSpPr>
          <p:cNvPr id="30" name="Cloud Callout 29"/>
          <p:cNvSpPr/>
          <p:nvPr/>
        </p:nvSpPr>
        <p:spPr>
          <a:xfrm>
            <a:off x="3271361" y="914400"/>
            <a:ext cx="5233854" cy="1872432"/>
          </a:xfrm>
          <a:prstGeom prst="cloudCallout">
            <a:avLst>
              <a:gd name="adj1" fmla="val -62615"/>
              <a:gd name="adj2" fmla="val 185373"/>
            </a:avLst>
          </a:prstGeom>
          <a:solidFill>
            <a:schemeClr val="bg1"/>
          </a:solidFill>
          <a:ln>
            <a:solidFill>
              <a:srgbClr val="FF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Em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cần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làm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gì</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để</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thể</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hiện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trách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nhiệm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của</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bản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thân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với</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biển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đảo</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quê</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hương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087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repeatCount="indefinite" fill="hold" grpId="0" nodeType="withEffect">
                                  <p:stCondLst>
                                    <p:cond delay="0"/>
                                  </p:stCondLst>
                                  <p:iterate type="lt">
                                    <p:tmPct val="3889"/>
                                  </p:iterate>
                                  <p:childTnLst>
                                    <p:set>
                                      <p:cBhvr override="childStyle">
                                        <p:cTn id="6" dur="2000" fill="hold"/>
                                        <p:tgtEl>
                                          <p:spTgt spid="17"/>
                                        </p:tgtEl>
                                        <p:attrNameLst>
                                          <p:attrName>style.color</p:attrName>
                                        </p:attrNameLst>
                                      </p:cBhvr>
                                      <p:to>
                                        <p:clrVal>
                                          <a:srgbClr val="FFFF66"/>
                                        </p:clrVal>
                                      </p:to>
                                    </p:set>
                                    <p:set>
                                      <p:cBhvr>
                                        <p:cTn id="7" dur="2000" fill="hold"/>
                                        <p:tgtEl>
                                          <p:spTgt spid="17"/>
                                        </p:tgtEl>
                                        <p:attrNameLst>
                                          <p:attrName>fillcolor</p:attrName>
                                        </p:attrNameLst>
                                      </p:cBhvr>
                                      <p:to>
                                        <p:clrVal>
                                          <a:srgbClr val="FFFF66"/>
                                        </p:clrVal>
                                      </p:to>
                                    </p:set>
                                    <p:set>
                                      <p:cBhvr>
                                        <p:cTn id="8" dur="2000" fill="hold"/>
                                        <p:tgtEl>
                                          <p:spTgt spid="17"/>
                                        </p:tgtEl>
                                        <p:attrNameLst>
                                          <p:attrName>fill.type</p:attrName>
                                        </p:attrNameLst>
                                      </p:cBhvr>
                                      <p:to>
                                        <p:strVal val="solid"/>
                                      </p:to>
                                    </p:set>
                                  </p:childTnLst>
                                </p:cTn>
                              </p:par>
                              <p:par>
                                <p:cTn id="9" presetID="34" presetClass="emph" presetSubtype="0" repeatCount="indefinite" fill="hold" grpId="1" nodeType="withEffect">
                                  <p:stCondLst>
                                    <p:cond delay="0"/>
                                  </p:stCondLst>
                                  <p:iterate type="lt">
                                    <p:tmPct val="10000"/>
                                  </p:iterate>
                                  <p:childTnLst>
                                    <p:animMotion origin="layout" path="M 0.0 0.0 L 0.0 -0.07213" pathEditMode="relative" ptsTypes="">
                                      <p:cBhvr>
                                        <p:cTn id="10" dur="500" accel="50000" decel="50000" autoRev="1" fill="hold">
                                          <p:stCondLst>
                                            <p:cond delay="0"/>
                                          </p:stCondLst>
                                        </p:cTn>
                                        <p:tgtEl>
                                          <p:spTgt spid="17"/>
                                        </p:tgtEl>
                                        <p:attrNameLst>
                                          <p:attrName>ppt_x</p:attrName>
                                          <p:attrName>ppt_y</p:attrName>
                                        </p:attrNameLst>
                                      </p:cBhvr>
                                    </p:animMotion>
                                    <p:animRot by="1500000">
                                      <p:cBhvr>
                                        <p:cTn id="11" dur="250" fill="hold">
                                          <p:stCondLst>
                                            <p:cond delay="0"/>
                                          </p:stCondLst>
                                        </p:cTn>
                                        <p:tgtEl>
                                          <p:spTgt spid="17"/>
                                        </p:tgtEl>
                                        <p:attrNameLst>
                                          <p:attrName>r</p:attrName>
                                        </p:attrNameLst>
                                      </p:cBhvr>
                                    </p:animRot>
                                    <p:animRot by="-1500000">
                                      <p:cBhvr>
                                        <p:cTn id="12" dur="250" fill="hold">
                                          <p:stCondLst>
                                            <p:cond delay="250"/>
                                          </p:stCondLst>
                                        </p:cTn>
                                        <p:tgtEl>
                                          <p:spTgt spid="17"/>
                                        </p:tgtEl>
                                        <p:attrNameLst>
                                          <p:attrName>r</p:attrName>
                                        </p:attrNameLst>
                                      </p:cBhvr>
                                    </p:animRot>
                                    <p:animRot by="-1500000">
                                      <p:cBhvr>
                                        <p:cTn id="13" dur="250" fill="hold">
                                          <p:stCondLst>
                                            <p:cond delay="500"/>
                                          </p:stCondLst>
                                        </p:cTn>
                                        <p:tgtEl>
                                          <p:spTgt spid="17"/>
                                        </p:tgtEl>
                                        <p:attrNameLst>
                                          <p:attrName>r</p:attrName>
                                        </p:attrNameLst>
                                      </p:cBhvr>
                                    </p:animRot>
                                    <p:animRot by="1500000">
                                      <p:cBhvr>
                                        <p:cTn id="14" dur="250" fill="hold">
                                          <p:stCondLst>
                                            <p:cond delay="750"/>
                                          </p:stCondLst>
                                        </p:cTn>
                                        <p:tgtEl>
                                          <p:spTgt spid="17"/>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3.33333E-6 -3.33333E-6 C 0.0085 0.01574 0.01736 0.03148 0.02187 0.04584 C 0.02673 0.05973 0.02517 0.07523 0.02812 0.08496 C 0.0309 0.09468 0.03663 0.09653 0.03871 0.10463 C 0.04097 0.11273 0.04583 0.12593 0.04062 0.1338 C 0.03576 0.14144 0.02239 0.14607 0.00937 0.15116 " pathEditMode="relative" rAng="0" ptsTypes="aaaaaA">
                                      <p:cBhvr>
                                        <p:cTn id="18" dur="5000" fill="hold"/>
                                        <p:tgtEl>
                                          <p:spTgt spid="15"/>
                                        </p:tgtEl>
                                        <p:attrNameLst>
                                          <p:attrName>ppt_x</p:attrName>
                                          <p:attrName>ppt_y</p:attrName>
                                        </p:attrNameLst>
                                      </p:cBhvr>
                                      <p:rCtr x="2292" y="7546"/>
                                    </p:animMotion>
                                  </p:childTnLst>
                                  <p:subTnLst>
                                    <p:audio>
                                      <p:cMediaNode>
                                        <p:cTn display="0" masterRel="sameClick">
                                          <p:stCondLst>
                                            <p:cond evt="begin" delay="0">
                                              <p:tn val="17"/>
                                            </p:cond>
                                          </p:stCondLst>
                                          <p:endCondLst>
                                            <p:cond evt="onStopAudio" delay="0">
                                              <p:tgtEl>
                                                <p:sldTgt/>
                                              </p:tgtEl>
                                            </p:cond>
                                          </p:endCondLst>
                                        </p:cTn>
                                        <p:tgtEl>
                                          <p:sndTgt r:embed="rId2" name="hammer.wav"/>
                                        </p:tgtEl>
                                      </p:cMediaNode>
                                    </p:audio>
                                  </p:sub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4948 0.16829 C 0.0724 0.19908 0.09549 0.23079 0.11858 0.2419 C 0.14167 0.25324 0.15955 0.23912 0.18785 0.23542 C 0.21632 0.23172 0.25868 0.21065 0.28837 0.21945 C 0.31823 0.22824 0.34219 0.25764 0.36667 0.28727 " pathEditMode="relative" rAng="0" ptsTypes="aaaaA">
                                      <p:cBhvr>
                                        <p:cTn id="22" dur="5000" fill="hold"/>
                                        <p:tgtEl>
                                          <p:spTgt spid="15"/>
                                        </p:tgtEl>
                                        <p:attrNameLst>
                                          <p:attrName>ppt_x</p:attrName>
                                          <p:attrName>ppt_y</p:attrName>
                                        </p:attrNameLst>
                                      </p:cBhvr>
                                      <p:rCtr x="15851" y="5949"/>
                                    </p:animMotion>
                                  </p:childTnLst>
                                  <p:subTnLst>
                                    <p:audio>
                                      <p:cMediaNode>
                                        <p:cTn display="0" masterRel="sameClick">
                                          <p:stCondLst>
                                            <p:cond evt="begin" delay="0">
                                              <p:tn val="21"/>
                                            </p:cond>
                                          </p:stCondLst>
                                          <p:endCondLst>
                                            <p:cond evt="onStopAudio" delay="0">
                                              <p:tgtEl>
                                                <p:sldTgt/>
                                              </p:tgtEl>
                                            </p:cond>
                                          </p:endCondLst>
                                        </p:cTn>
                                        <p:tgtEl>
                                          <p:sndTgt r:embed="rId3" name="wind.wav"/>
                                        </p:tgtEl>
                                      </p:cMediaNode>
                                    </p:audio>
                                  </p:sub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36666 0.28727 C 0.38107 0.25024 0.39531 0.21505 0.41006 0.1919 C 0.42638 0.16968 0.45 0.17963 0.46614 0.1588 C 0.48159 0.13635 0.48541 0.07894 0.5026 0.06551 C 0.52066 0.05348 0.55225 0.05996 0.571 0.08588 C 0.58472 0.11436 0.60069 0.1919 0.59479 0.24514 C 0.58923 0.29769 0.54583 0.35417 0.5342 0.40718 C 0.52274 0.45857 0.52517 0.50973 0.52656 0.56436 " pathEditMode="relative" rAng="7097433" ptsTypes="aaaaaaaA">
                                      <p:cBhvr>
                                        <p:cTn id="26" dur="5000" fill="hold"/>
                                        <p:tgtEl>
                                          <p:spTgt spid="15"/>
                                        </p:tgtEl>
                                        <p:attrNameLst>
                                          <p:attrName>ppt_x</p:attrName>
                                          <p:attrName>ppt_y</p:attrName>
                                        </p:attrNameLst>
                                      </p:cBhvr>
                                      <p:rCtr x="13611" y="-139"/>
                                    </p:animMotion>
                                  </p:childTnLst>
                                  <p:subTnLst>
                                    <p:audio>
                                      <p:cMediaNode>
                                        <p:cTn display="0" masterRel="sameClick">
                                          <p:stCondLst>
                                            <p:cond evt="begin" delay="0">
                                              <p:tn val="25"/>
                                            </p:cond>
                                          </p:stCondLst>
                                          <p:endCondLst>
                                            <p:cond evt="onStopAudio" delay="0">
                                              <p:tgtEl>
                                                <p:sldTgt/>
                                              </p:tgtEl>
                                            </p:cond>
                                          </p:endCondLst>
                                        </p:cTn>
                                        <p:tgtEl>
                                          <p:sndTgt r:embed="rId3" name="wind.wav"/>
                                        </p:tgtEl>
                                      </p:cMediaNode>
                                    </p:audio>
                                  </p:sub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52639 0.56366 C 0.55157 0.57407 0.57778 0.58542 0.57431 0.59699 C 0.57118 0.60857 0.54497 0.62801 0.50938 0.63148 C 0.47361 0.63542 0.3974 0.61343 0.36007 0.61898 C 0.32275 0.62454 0.32743 0.6581 0.28681 0.66505 C 0.24601 0.67315 0.18195 0.66644 0.11858 0.66088 " pathEditMode="relative" rAng="5400000" ptsTypes="aaaaaA">
                                      <p:cBhvr>
                                        <p:cTn id="30" dur="5000" fill="hold"/>
                                        <p:tgtEl>
                                          <p:spTgt spid="15"/>
                                        </p:tgtEl>
                                        <p:attrNameLst>
                                          <p:attrName>ppt_x</p:attrName>
                                          <p:attrName>ppt_y</p:attrName>
                                        </p:attrNameLst>
                                      </p:cBhvr>
                                      <p:rCtr x="-17830" y="5463"/>
                                    </p:animMotion>
                                  </p:childTnLst>
                                  <p:subTnLst>
                                    <p:audio>
                                      <p:cMediaNode>
                                        <p:cTn display="0" masterRel="sameClick">
                                          <p:stCondLst>
                                            <p:cond evt="begin" delay="0">
                                              <p:tn val="29"/>
                                            </p:cond>
                                          </p:stCondLst>
                                          <p:endCondLst>
                                            <p:cond evt="onStopAudio" delay="0">
                                              <p:tgtEl>
                                                <p:sldTgt/>
                                              </p:tgtEl>
                                            </p:cond>
                                          </p:endCondLst>
                                        </p:cTn>
                                        <p:tgtEl>
                                          <p:sndTgt r:embed="rId4" name="bomb.wav"/>
                                        </p:tgtEl>
                                      </p:cMediaNode>
                                    </p:audio>
                                  </p:subTnLst>
                                </p:cTn>
                              </p:par>
                            </p:childTnLst>
                          </p:cTn>
                        </p:par>
                        <p:par>
                          <p:cTn id="31" fill="hold">
                            <p:stCondLst>
                              <p:cond delay="5000"/>
                            </p:stCondLst>
                            <p:childTnLst>
                              <p:par>
                                <p:cTn id="32" presetID="53" presetClass="exit" presetSubtype="0" fill="hold" nodeType="afterEffect">
                                  <p:stCondLst>
                                    <p:cond delay="0"/>
                                  </p:stCondLst>
                                  <p:childTnLst>
                                    <p:anim calcmode="lin" valueType="num">
                                      <p:cBhvr>
                                        <p:cTn id="33" dur="500"/>
                                        <p:tgtEl>
                                          <p:spTgt spid="5"/>
                                        </p:tgtEl>
                                        <p:attrNameLst>
                                          <p:attrName>ppt_w</p:attrName>
                                        </p:attrNameLst>
                                      </p:cBhvr>
                                      <p:tavLst>
                                        <p:tav tm="0">
                                          <p:val>
                                            <p:strVal val="ppt_w"/>
                                          </p:val>
                                        </p:tav>
                                        <p:tav tm="100000">
                                          <p:val>
                                            <p:fltVal val="0"/>
                                          </p:val>
                                        </p:tav>
                                      </p:tavLst>
                                    </p:anim>
                                    <p:anim calcmode="lin" valueType="num">
                                      <p:cBhvr>
                                        <p:cTn id="34" dur="500"/>
                                        <p:tgtEl>
                                          <p:spTgt spid="5"/>
                                        </p:tgtEl>
                                        <p:attrNameLst>
                                          <p:attrName>ppt_h</p:attrName>
                                        </p:attrNameLst>
                                      </p:cBhvr>
                                      <p:tavLst>
                                        <p:tav tm="0">
                                          <p:val>
                                            <p:strVal val="ppt_h"/>
                                          </p:val>
                                        </p:tav>
                                        <p:tav tm="100000">
                                          <p:val>
                                            <p:fltVal val="0"/>
                                          </p:val>
                                        </p:tav>
                                      </p:tavLst>
                                    </p:anim>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5" name="applause.wav"/>
                                        </p:tgtEl>
                                      </p:cMediaNode>
                                    </p:audio>
                                  </p:subTnLst>
                                </p:cTn>
                              </p:par>
                              <p:par>
                                <p:cTn id="37" presetID="35" presetClass="emph" presetSubtype="0" repeatCount="5000" fill="hold" nodeType="withEffect">
                                  <p:stCondLst>
                                    <p:cond delay="0"/>
                                  </p:stCondLst>
                                  <p:childTnLst>
                                    <p:anim calcmode="discrete" valueType="str">
                                      <p:cBhvr>
                                        <p:cTn id="38" dur="1000" fill="hold"/>
                                        <p:tgtEl>
                                          <p:spTgt spid="5"/>
                                        </p:tgtEl>
                                        <p:attrNameLst>
                                          <p:attrName>style.visibility</p:attrName>
                                        </p:attrNameLst>
                                      </p:cBhvr>
                                      <p:tavLst>
                                        <p:tav tm="0">
                                          <p:val>
                                            <p:strVal val="hidden"/>
                                          </p:val>
                                        </p:tav>
                                        <p:tav tm="50000">
                                          <p:val>
                                            <p:strVal val="visible"/>
                                          </p:val>
                                        </p:tav>
                                      </p:tavLst>
                                    </p:anim>
                                  </p:childTnLst>
                                </p:cTn>
                              </p:par>
                            </p:childTnLst>
                          </p:cTn>
                        </p:par>
                        <p:par>
                          <p:cTn id="39" fill="hold">
                            <p:stCondLst>
                              <p:cond delay="10000"/>
                            </p:stCondLst>
                            <p:childTnLst>
                              <p:par>
                                <p:cTn id="40" presetID="2" presetClass="exit" presetSubtype="4" fill="hold" nodeType="afterEffect">
                                  <p:stCondLst>
                                    <p:cond delay="0"/>
                                  </p:stCondLst>
                                  <p:childTnLst>
                                    <p:anim calcmode="lin" valueType="num">
                                      <p:cBhvr additive="base">
                                        <p:cTn id="41" dur="500"/>
                                        <p:tgtEl>
                                          <p:spTgt spid="16"/>
                                        </p:tgtEl>
                                        <p:attrNameLst>
                                          <p:attrName>ppt_x</p:attrName>
                                        </p:attrNameLst>
                                      </p:cBhvr>
                                      <p:tavLst>
                                        <p:tav tm="0">
                                          <p:val>
                                            <p:strVal val="ppt_x"/>
                                          </p:val>
                                        </p:tav>
                                        <p:tav tm="100000">
                                          <p:val>
                                            <p:strVal val="ppt_x"/>
                                          </p:val>
                                        </p:tav>
                                      </p:tavLst>
                                    </p:anim>
                                    <p:anim calcmode="lin" valueType="num">
                                      <p:cBhvr additive="base">
                                        <p:cTn id="42" dur="500"/>
                                        <p:tgtEl>
                                          <p:spTgt spid="16"/>
                                        </p:tgtEl>
                                        <p:attrNameLst>
                                          <p:attrName>ppt_y</p:attrName>
                                        </p:attrNameLst>
                                      </p:cBhvr>
                                      <p:tavLst>
                                        <p:tav tm="0">
                                          <p:val>
                                            <p:strVal val="ppt_y"/>
                                          </p:val>
                                        </p:tav>
                                        <p:tav tm="100000">
                                          <p:val>
                                            <p:strVal val="1+ppt_h/2"/>
                                          </p:val>
                                        </p:tav>
                                      </p:tavLst>
                                    </p:anim>
                                    <p:set>
                                      <p:cBhvr>
                                        <p:cTn id="43" dur="1" fill="hold">
                                          <p:stCondLst>
                                            <p:cond delay="499"/>
                                          </p:stCondLst>
                                        </p:cTn>
                                        <p:tgtEl>
                                          <p:spTgt spid="1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2"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xit" presetSubtype="0" fill="hold" grpId="1" nodeType="clickEffect">
                                  <p:stCondLst>
                                    <p:cond delay="0"/>
                                  </p:stCondLst>
                                  <p:childTnLst>
                                    <p:animEffect transition="out" filter="fade">
                                      <p:cBhvr>
                                        <p:cTn id="54" dur="1000"/>
                                        <p:tgtEl>
                                          <p:spTgt spid="28"/>
                                        </p:tgtEl>
                                      </p:cBhvr>
                                    </p:animEffect>
                                    <p:anim calcmode="lin" valueType="num">
                                      <p:cBhvr>
                                        <p:cTn id="55" dur="1000"/>
                                        <p:tgtEl>
                                          <p:spTgt spid="28"/>
                                        </p:tgtEl>
                                        <p:attrNameLst>
                                          <p:attrName>ppt_x</p:attrName>
                                        </p:attrNameLst>
                                      </p:cBhvr>
                                      <p:tavLst>
                                        <p:tav tm="0">
                                          <p:val>
                                            <p:strVal val="ppt_x"/>
                                          </p:val>
                                        </p:tav>
                                        <p:tav tm="100000">
                                          <p:val>
                                            <p:strVal val="ppt_x"/>
                                          </p:val>
                                        </p:tav>
                                      </p:tavLst>
                                    </p:anim>
                                    <p:anim calcmode="lin" valueType="num">
                                      <p:cBhvr>
                                        <p:cTn id="56" dur="1000"/>
                                        <p:tgtEl>
                                          <p:spTgt spid="28"/>
                                        </p:tgtEl>
                                        <p:attrNameLst>
                                          <p:attrName>ppt_y</p:attrName>
                                        </p:attrNameLst>
                                      </p:cBhvr>
                                      <p:tavLst>
                                        <p:tav tm="0">
                                          <p:val>
                                            <p:strVal val="ppt_y"/>
                                          </p:val>
                                        </p:tav>
                                        <p:tav tm="100000">
                                          <p:val>
                                            <p:strVal val="ppt_y+.1"/>
                                          </p:val>
                                        </p:tav>
                                      </p:tavLst>
                                    </p:anim>
                                    <p:set>
                                      <p:cBhvr>
                                        <p:cTn id="57" dur="1" fill="hold">
                                          <p:stCondLst>
                                            <p:cond delay="999"/>
                                          </p:stCondLst>
                                        </p:cTn>
                                        <p:tgtEl>
                                          <p:spTgt spid="28"/>
                                        </p:tgtEl>
                                        <p:attrNameLst>
                                          <p:attrName>style.visibility</p:attrName>
                                        </p:attrNameLst>
                                      </p:cBhvr>
                                      <p:to>
                                        <p:strVal val="hidden"/>
                                      </p:to>
                                    </p:set>
                                  </p:childTnLst>
                                </p:cTn>
                              </p:par>
                              <p:par>
                                <p:cTn id="58" presetID="6" presetClass="entr" presetSubtype="16"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circle(in)">
                                      <p:cBhvr>
                                        <p:cTn id="60" dur="2000"/>
                                        <p:tgtEl>
                                          <p:spTgt spid="28"/>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1000" fill="hold"/>
                                        <p:tgtEl>
                                          <p:spTgt spid="8"/>
                                        </p:tgtEl>
                                        <p:attrNameLst>
                                          <p:attrName>ppt_w</p:attrName>
                                        </p:attrNameLst>
                                      </p:cBhvr>
                                      <p:tavLst>
                                        <p:tav tm="0">
                                          <p:val>
                                            <p:fltVal val="0"/>
                                          </p:val>
                                        </p:tav>
                                        <p:tav tm="100000">
                                          <p:val>
                                            <p:strVal val="#ppt_w"/>
                                          </p:val>
                                        </p:tav>
                                      </p:tavLst>
                                    </p:anim>
                                    <p:anim calcmode="lin" valueType="num">
                                      <p:cBhvr>
                                        <p:cTn id="64" dur="1000" fill="hold"/>
                                        <p:tgtEl>
                                          <p:spTgt spid="8"/>
                                        </p:tgtEl>
                                        <p:attrNameLst>
                                          <p:attrName>ppt_h</p:attrName>
                                        </p:attrNameLst>
                                      </p:cBhvr>
                                      <p:tavLst>
                                        <p:tav tm="0">
                                          <p:val>
                                            <p:fltVal val="0"/>
                                          </p:val>
                                        </p:tav>
                                        <p:tav tm="100000">
                                          <p:val>
                                            <p:strVal val="#ppt_h"/>
                                          </p:val>
                                        </p:tav>
                                      </p:tavLst>
                                    </p:anim>
                                    <p:anim calcmode="lin" valueType="num">
                                      <p:cBhvr>
                                        <p:cTn id="65" dur="1000" fill="hold"/>
                                        <p:tgtEl>
                                          <p:spTgt spid="8"/>
                                        </p:tgtEl>
                                        <p:attrNameLst>
                                          <p:attrName>style.rotation</p:attrName>
                                        </p:attrNameLst>
                                      </p:cBhvr>
                                      <p:tavLst>
                                        <p:tav tm="0">
                                          <p:val>
                                            <p:fltVal val="90"/>
                                          </p:val>
                                        </p:tav>
                                        <p:tav tm="100000">
                                          <p:val>
                                            <p:fltVal val="0"/>
                                          </p:val>
                                        </p:tav>
                                      </p:tavLst>
                                    </p:anim>
                                    <p:animEffect transition="in" filter="fade">
                                      <p:cBhvr>
                                        <p:cTn id="66" dur="1000"/>
                                        <p:tgtEl>
                                          <p:spTgt spid="8"/>
                                        </p:tgtEl>
                                      </p:cBhvr>
                                    </p:animEffect>
                                  </p:childTnLst>
                                </p:cTn>
                              </p:par>
                              <p:par>
                                <p:cTn id="67" presetID="39" presetClass="path" presetSubtype="0" accel="50000" decel="50000" fill="hold" grpId="1" nodeType="withEffect">
                                  <p:stCondLst>
                                    <p:cond delay="0"/>
                                  </p:stCondLst>
                                  <p:childTnLst>
                                    <p:animMotion origin="layout" path="M 0.29063 -0.01389 C 0.29063 0.02106 0.35244 0.04815 0.4283 0.04815 C 0.5066 0.04815 0.5691 0.02106 0.5691 -0.01389 C 0.5691 -0.04884 0.63126 -0.07593 0.70938 -0.07593 C 0.78507 -0.07593 0.8481 -0.04884 0.8481 -0.01389 " pathEditMode="relative" rAng="0" ptsTypes="fffff">
                                      <p:cBhvr>
                                        <p:cTn id="68" dur="2000" fill="hold"/>
                                        <p:tgtEl>
                                          <p:spTgt spid="8"/>
                                        </p:tgtEl>
                                        <p:attrNameLst>
                                          <p:attrName>ppt_x</p:attrName>
                                          <p:attrName>ppt_y</p:attrName>
                                        </p:attrNameLst>
                                      </p:cBhvr>
                                      <p:rCtr x="27865" y="0"/>
                                    </p:animMotion>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2" nodeType="click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1000"/>
                                        <p:tgtEl>
                                          <p:spTgt spid="30"/>
                                        </p:tgtEl>
                                      </p:cBhvr>
                                    </p:animEffect>
                                    <p:anim calcmode="lin" valueType="num">
                                      <p:cBhvr>
                                        <p:cTn id="74" dur="1000" fill="hold"/>
                                        <p:tgtEl>
                                          <p:spTgt spid="30"/>
                                        </p:tgtEl>
                                        <p:attrNameLst>
                                          <p:attrName>ppt_x</p:attrName>
                                        </p:attrNameLst>
                                      </p:cBhvr>
                                      <p:tavLst>
                                        <p:tav tm="0">
                                          <p:val>
                                            <p:strVal val="#ppt_x"/>
                                          </p:val>
                                        </p:tav>
                                        <p:tav tm="100000">
                                          <p:val>
                                            <p:strVal val="#ppt_x"/>
                                          </p:val>
                                        </p:tav>
                                      </p:tavLst>
                                    </p:anim>
                                    <p:anim calcmode="lin" valueType="num">
                                      <p:cBhvr>
                                        <p:cTn id="7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xit" presetSubtype="0" fill="hold" grpId="1" nodeType="clickEffect">
                                  <p:stCondLst>
                                    <p:cond delay="0"/>
                                  </p:stCondLst>
                                  <p:childTnLst>
                                    <p:animEffect transition="out" filter="fade">
                                      <p:cBhvr>
                                        <p:cTn id="79" dur="1000"/>
                                        <p:tgtEl>
                                          <p:spTgt spid="30"/>
                                        </p:tgtEl>
                                      </p:cBhvr>
                                    </p:animEffect>
                                    <p:anim calcmode="lin" valueType="num">
                                      <p:cBhvr>
                                        <p:cTn id="80" dur="1000"/>
                                        <p:tgtEl>
                                          <p:spTgt spid="30"/>
                                        </p:tgtEl>
                                        <p:attrNameLst>
                                          <p:attrName>ppt_x</p:attrName>
                                        </p:attrNameLst>
                                      </p:cBhvr>
                                      <p:tavLst>
                                        <p:tav tm="0">
                                          <p:val>
                                            <p:strVal val="ppt_x"/>
                                          </p:val>
                                        </p:tav>
                                        <p:tav tm="100000">
                                          <p:val>
                                            <p:strVal val="ppt_x"/>
                                          </p:val>
                                        </p:tav>
                                      </p:tavLst>
                                    </p:anim>
                                    <p:anim calcmode="lin" valueType="num">
                                      <p:cBhvr>
                                        <p:cTn id="81" dur="1000"/>
                                        <p:tgtEl>
                                          <p:spTgt spid="30"/>
                                        </p:tgtEl>
                                        <p:attrNameLst>
                                          <p:attrName>ppt_y</p:attrName>
                                        </p:attrNameLst>
                                      </p:cBhvr>
                                      <p:tavLst>
                                        <p:tav tm="0">
                                          <p:val>
                                            <p:strVal val="ppt_y"/>
                                          </p:val>
                                        </p:tav>
                                        <p:tav tm="100000">
                                          <p:val>
                                            <p:strVal val="ppt_y+.1"/>
                                          </p:val>
                                        </p:tav>
                                      </p:tavLst>
                                    </p:anim>
                                    <p:set>
                                      <p:cBhvr>
                                        <p:cTn id="82" dur="1" fill="hold">
                                          <p:stCondLst>
                                            <p:cond delay="999"/>
                                          </p:stCondLst>
                                        </p:cTn>
                                        <p:tgtEl>
                                          <p:spTgt spid="30"/>
                                        </p:tgtEl>
                                        <p:attrNameLst>
                                          <p:attrName>style.visibility</p:attrName>
                                        </p:attrNameLst>
                                      </p:cBhvr>
                                      <p:to>
                                        <p:strVal val="hidden"/>
                                      </p:to>
                                    </p:set>
                                  </p:childTnLst>
                                </p:cTn>
                              </p:par>
                              <p:par>
                                <p:cTn id="83" presetID="6" presetClass="entr" presetSubtype="16"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circle(in)">
                                      <p:cBhvr>
                                        <p:cTn id="85"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8" grpId="0" animBg="1"/>
      <p:bldP spid="28" grpId="1" animBg="1"/>
      <p:bldP spid="28" grpId="2" animBg="1"/>
      <p:bldP spid="8" grpId="0" animBg="1"/>
      <p:bldP spid="8" grpId="1" animBg="1"/>
      <p:bldP spid="30" grpId="0" animBg="1"/>
      <p:bldP spid="30" grpId="1" animBg="1"/>
      <p:bldP spid="30"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62" t="9275" r="7143" b="8502"/>
          <a:stretch/>
        </p:blipFill>
        <p:spPr bwMode="auto">
          <a:xfrm>
            <a:off x="-228600" y="304800"/>
            <a:ext cx="4764232" cy="4981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982" y="2101252"/>
            <a:ext cx="3655111" cy="411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2729" y="5068278"/>
            <a:ext cx="1611271" cy="153572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descr="Một số bài văn tả người lớp 5 - Tả bạn thân, tả thầy giáo, tả cô giáo, tả  ông, tả bà - VnDoc.com"/>
          <p:cNvPicPr>
            <a:picLocks noChangeAspect="1" noChangeArrowheads="1"/>
          </p:cNvPicPr>
          <p:nvPr/>
        </p:nvPicPr>
        <p:blipFill rotWithShape="1">
          <a:blip r:embed="rId5">
            <a:extLst>
              <a:ext uri="{28A0092B-C50C-407E-A947-70E740481C1C}">
                <a14:useLocalDpi xmlns:a14="http://schemas.microsoft.com/office/drawing/2010/main" val="0"/>
              </a:ext>
            </a:extLst>
          </a:blip>
          <a:srcRect l="36378" r="21856" b="33060"/>
          <a:stretch/>
        </p:blipFill>
        <p:spPr bwMode="auto">
          <a:xfrm>
            <a:off x="112954" y="870761"/>
            <a:ext cx="1274232" cy="1351739"/>
          </a:xfrm>
          <a:prstGeom prst="ellipse">
            <a:avLst/>
          </a:prstGeom>
          <a:noFill/>
          <a:extLst>
            <a:ext uri="{909E8E84-426E-40DD-AFC4-6F175D3DCCD1}">
              <a14:hiddenFill xmlns:a14="http://schemas.microsoft.com/office/drawing/2010/main">
                <a:solidFill>
                  <a:srgbClr val="FFFFFF"/>
                </a:solidFill>
              </a14:hiddenFill>
            </a:ext>
          </a:extLst>
        </p:spPr>
      </p:pic>
      <p:pic>
        <p:nvPicPr>
          <p:cNvPr id="205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027" y="6020826"/>
            <a:ext cx="3785755" cy="807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5632" y="6033719"/>
            <a:ext cx="2377044" cy="7561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32729" y="381000"/>
            <a:ext cx="685763" cy="979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76454" y="1090902"/>
            <a:ext cx="647700" cy="1100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41713" y="1730059"/>
            <a:ext cx="2154382" cy="2677656"/>
          </a:xfrm>
          <a:prstGeom prst="rect">
            <a:avLst/>
          </a:prstGeom>
          <a:noFill/>
        </p:spPr>
        <p:txBody>
          <a:bodyPr wrap="square" rtlCol="0">
            <a:spAutoFit/>
          </a:bodyPr>
          <a:lstStyle/>
          <a:p>
            <a:pPr algn="just"/>
            <a:r>
              <a:rPr lang="en-US" sz="2400" dirty="0">
                <a:solidFill>
                  <a:srgbClr val="0000CC"/>
                </a:solidFill>
                <a:latin typeface="Times New Roman" panose="02020603050405020304" pitchFamily="18" charset="0"/>
                <a:cs typeface="Times New Roman" panose="02020603050405020304" pitchFamily="18" charset="0"/>
              </a:rPr>
              <a:t>T</a:t>
            </a:r>
            <a:r>
              <a:rPr lang="vi-VN" sz="2400" dirty="0">
                <a:solidFill>
                  <a:srgbClr val="0000CC"/>
                </a:solidFill>
                <a:latin typeface="Times New Roman" panose="02020603050405020304" pitchFamily="18" charset="0"/>
                <a:cs typeface="Times New Roman" panose="02020603050405020304" pitchFamily="18" charset="0"/>
              </a:rPr>
              <a:t>ấm bìa hình tròn, hình quạt tròn, thước, compa, máy tính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máy</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chiếu</a:t>
            </a:r>
            <a:r>
              <a:rPr lang="vi-VN" sz="2400" dirty="0">
                <a:solidFill>
                  <a:srgbClr val="0000CC"/>
                </a:solidFill>
                <a:latin typeface="Times New Roman" panose="02020603050405020304" pitchFamily="18" charset="0"/>
                <a:cs typeface="Times New Roman" panose="02020603050405020304" pitchFamily="18" charset="0"/>
              </a:rPr>
              <a:t>, bảng phụ, phấn màu.</a:t>
            </a:r>
            <a:endParaRPr lang="en-US" sz="2400" dirty="0">
              <a:solidFill>
                <a:srgbClr val="0000CC"/>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5976654" y="3116820"/>
            <a:ext cx="2154382" cy="2308324"/>
          </a:xfrm>
          <a:prstGeom prst="rect">
            <a:avLst/>
          </a:prstGeom>
          <a:noFill/>
        </p:spPr>
        <p:txBody>
          <a:bodyPr wrap="square" rtlCol="0">
            <a:spAutoFit/>
          </a:bodyPr>
          <a:lstStyle/>
          <a:p>
            <a:pPr algn="just"/>
            <a:r>
              <a:rPr lang="en-US" sz="2400" dirty="0" err="1">
                <a:solidFill>
                  <a:srgbClr val="660066"/>
                </a:solidFill>
                <a:latin typeface="Times New Roman" panose="02020603050405020304" pitchFamily="18" charset="0"/>
                <a:cs typeface="Times New Roman" panose="02020603050405020304" pitchFamily="18" charset="0"/>
              </a:rPr>
              <a:t>Sgk</a:t>
            </a:r>
            <a:r>
              <a:rPr lang="en-US" sz="2400" dirty="0">
                <a:solidFill>
                  <a:srgbClr val="660066"/>
                </a:solidFill>
                <a:latin typeface="Times New Roman" panose="02020603050405020304" pitchFamily="18" charset="0"/>
                <a:cs typeface="Times New Roman" panose="02020603050405020304" pitchFamily="18" charset="0"/>
              </a:rPr>
              <a:t>, T</a:t>
            </a:r>
            <a:r>
              <a:rPr lang="vi-VN" sz="2400" dirty="0">
                <a:solidFill>
                  <a:srgbClr val="660066"/>
                </a:solidFill>
                <a:latin typeface="Times New Roman" panose="02020603050405020304" pitchFamily="18" charset="0"/>
                <a:cs typeface="Times New Roman" panose="02020603050405020304" pitchFamily="18" charset="0"/>
              </a:rPr>
              <a:t>ấm bìa hình tròn, hình quạt tròn, thước, compa, máy tính</a:t>
            </a:r>
            <a:r>
              <a:rPr lang="en-US" sz="2400" dirty="0">
                <a:solidFill>
                  <a:srgbClr val="660066"/>
                </a:solidFill>
                <a:latin typeface="Times New Roman" panose="02020603050405020304" pitchFamily="18" charset="0"/>
                <a:cs typeface="Times New Roman" panose="02020603050405020304" pitchFamily="18" charset="0"/>
              </a:rPr>
              <a:t> </a:t>
            </a:r>
            <a:r>
              <a:rPr lang="en-US" sz="2400" dirty="0" err="1">
                <a:solidFill>
                  <a:srgbClr val="660066"/>
                </a:solidFill>
                <a:latin typeface="Times New Roman" panose="02020603050405020304" pitchFamily="18" charset="0"/>
                <a:cs typeface="Times New Roman" panose="02020603050405020304" pitchFamily="18" charset="0"/>
              </a:rPr>
              <a:t>cầm</a:t>
            </a:r>
            <a:r>
              <a:rPr lang="en-US" sz="2400" dirty="0">
                <a:solidFill>
                  <a:srgbClr val="660066"/>
                </a:solidFill>
                <a:latin typeface="Times New Roman" panose="02020603050405020304" pitchFamily="18" charset="0"/>
                <a:cs typeface="Times New Roman" panose="02020603050405020304" pitchFamily="18" charset="0"/>
              </a:rPr>
              <a:t> </a:t>
            </a:r>
            <a:r>
              <a:rPr lang="en-US" sz="2400" dirty="0" err="1">
                <a:solidFill>
                  <a:srgbClr val="660066"/>
                </a:solidFill>
                <a:latin typeface="Times New Roman" panose="02020603050405020304" pitchFamily="18" charset="0"/>
                <a:cs typeface="Times New Roman" panose="02020603050405020304" pitchFamily="18" charset="0"/>
              </a:rPr>
              <a:t>tay</a:t>
            </a:r>
            <a:r>
              <a:rPr lang="en-US" sz="2400" dirty="0">
                <a:solidFill>
                  <a:srgbClr val="660066"/>
                </a:solidFill>
                <a:latin typeface="Times New Roman" panose="02020603050405020304" pitchFamily="18" charset="0"/>
                <a:cs typeface="Times New Roman" panose="02020603050405020304" pitchFamily="18" charset="0"/>
              </a:rPr>
              <a:t>, </a:t>
            </a:r>
            <a:r>
              <a:rPr lang="en-US" sz="2400" dirty="0" err="1">
                <a:solidFill>
                  <a:srgbClr val="660066"/>
                </a:solidFill>
                <a:latin typeface="Times New Roman" panose="02020603050405020304" pitchFamily="18" charset="0"/>
                <a:cs typeface="Times New Roman" panose="02020603050405020304" pitchFamily="18" charset="0"/>
              </a:rPr>
              <a:t>bảng</a:t>
            </a:r>
            <a:r>
              <a:rPr lang="en-US" sz="2400" dirty="0">
                <a:solidFill>
                  <a:srgbClr val="660066"/>
                </a:solidFill>
                <a:latin typeface="Times New Roman" panose="02020603050405020304" pitchFamily="18" charset="0"/>
                <a:cs typeface="Times New Roman" panose="02020603050405020304" pitchFamily="18" charset="0"/>
              </a:rPr>
              <a:t> </a:t>
            </a:r>
            <a:r>
              <a:rPr lang="en-US" sz="2400" dirty="0" err="1">
                <a:solidFill>
                  <a:srgbClr val="660066"/>
                </a:solidFill>
                <a:latin typeface="Times New Roman" panose="02020603050405020304" pitchFamily="18" charset="0"/>
                <a:cs typeface="Times New Roman" panose="02020603050405020304" pitchFamily="18" charset="0"/>
              </a:rPr>
              <a:t>nhóm</a:t>
            </a:r>
            <a:r>
              <a:rPr lang="vi-VN" sz="2400" dirty="0">
                <a:solidFill>
                  <a:srgbClr val="660066"/>
                </a:solidFill>
                <a:latin typeface="Times New Roman" panose="02020603050405020304" pitchFamily="18" charset="0"/>
                <a:cs typeface="Times New Roman" panose="02020603050405020304" pitchFamily="18" charset="0"/>
              </a:rPr>
              <a:t>.</a:t>
            </a:r>
            <a:endParaRPr lang="en-US" sz="2400" dirty="0">
              <a:solidFill>
                <a:srgbClr val="660066"/>
              </a:solidFill>
              <a:latin typeface="Times New Roman" panose="02020603050405020304" pitchFamily="18" charset="0"/>
              <a:cs typeface="Times New Roman" panose="02020603050405020304" pitchFamily="18" charset="0"/>
            </a:endParaRPr>
          </a:p>
        </p:txBody>
      </p:sp>
      <p:pic>
        <p:nvPicPr>
          <p:cNvPr id="2061"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76539" y="3255328"/>
            <a:ext cx="899915" cy="132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4097189" y="381000"/>
            <a:ext cx="2180695" cy="561678"/>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vi-VN" altLang="en-US" sz="32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CHUẨN BỊ</a:t>
            </a:r>
            <a:endParaRPr lang="en-US" altLang="en-US" sz="32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2542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childTnLst>
                                    <p:animEffect transition="out" filter="fade">
                                      <p:cBhvr>
                                        <p:cTn id="6" dur="3000" tmFilter="0, 0; .2, .5; .8, .5; 1, 0"/>
                                        <p:tgtEl>
                                          <p:spTgt spid="2053"/>
                                        </p:tgtEl>
                                      </p:cBhvr>
                                    </p:animEffect>
                                    <p:animScale>
                                      <p:cBhvr>
                                        <p:cTn id="7" dur="1500" autoRev="1" fill="hold"/>
                                        <p:tgtEl>
                                          <p:spTgt spid="2053"/>
                                        </p:tgtEl>
                                      </p:cBhvr>
                                      <p:by x="105000" y="105000"/>
                                    </p:animScale>
                                  </p:childTnLst>
                                </p:cTn>
                              </p:par>
                              <p:par>
                                <p:cTn id="8" presetID="26" presetClass="emph" presetSubtype="0" repeatCount="indefinite" fill="hold" nodeType="withEffect">
                                  <p:stCondLst>
                                    <p:cond delay="0"/>
                                  </p:stCondLst>
                                  <p:childTnLst>
                                    <p:animEffect transition="out" filter="fade">
                                      <p:cBhvr>
                                        <p:cTn id="9" dur="3000" tmFilter="0, 0; .2, .5; .8, .5; 1, 0"/>
                                        <p:tgtEl>
                                          <p:spTgt spid="2055"/>
                                        </p:tgtEl>
                                      </p:cBhvr>
                                    </p:animEffect>
                                    <p:animScale>
                                      <p:cBhvr>
                                        <p:cTn id="10" dur="1500" autoRev="1" fill="hold"/>
                                        <p:tgtEl>
                                          <p:spTgt spid="20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8" name="Picture 14">
            <a:extLst>
              <a:ext uri="{FF2B5EF4-FFF2-40B4-BE49-F238E27FC236}">
                <a16:creationId xmlns:a16="http://schemas.microsoft.com/office/drawing/2014/main" xmlns="" id="{718A2487-A21A-41E1-A73A-1D56851DC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5770563"/>
            <a:ext cx="170815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13">
            <a:extLst>
              <a:ext uri="{FF2B5EF4-FFF2-40B4-BE49-F238E27FC236}">
                <a16:creationId xmlns:a16="http://schemas.microsoft.com/office/drawing/2014/main" xmlns="" id="{60D2EED3-318D-4D0C-B8F2-766908DF8D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100" y="5156200"/>
            <a:ext cx="17399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2">
            <a:extLst>
              <a:ext uri="{FF2B5EF4-FFF2-40B4-BE49-F238E27FC236}">
                <a16:creationId xmlns:a16="http://schemas.microsoft.com/office/drawing/2014/main" xmlns="" id="{5094AFAE-082E-40DC-A881-3A3C3F575E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9850" y="4846638"/>
            <a:ext cx="156527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1">
            <a:extLst>
              <a:ext uri="{FF2B5EF4-FFF2-40B4-BE49-F238E27FC236}">
                <a16:creationId xmlns:a16="http://schemas.microsoft.com/office/drawing/2014/main" xmlns="" id="{9D0FAA72-D90B-4451-AB43-0EC0EBE44D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375" y="3228975"/>
            <a:ext cx="2005013" cy="199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0">
            <a:extLst>
              <a:ext uri="{FF2B5EF4-FFF2-40B4-BE49-F238E27FC236}">
                <a16:creationId xmlns:a16="http://schemas.microsoft.com/office/drawing/2014/main" xmlns="" id="{F4C445BA-2820-499F-B762-F9178F57E33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1750" y="3894138"/>
            <a:ext cx="1358900"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a:extLst>
              <a:ext uri="{FF2B5EF4-FFF2-40B4-BE49-F238E27FC236}">
                <a16:creationId xmlns:a16="http://schemas.microsoft.com/office/drawing/2014/main" xmlns="" id="{0D3B1F3E-3745-47EF-8847-FFD86F47716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35163" y="2025650"/>
            <a:ext cx="3481387"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8">
            <a:extLst>
              <a:ext uri="{FF2B5EF4-FFF2-40B4-BE49-F238E27FC236}">
                <a16:creationId xmlns:a16="http://schemas.microsoft.com/office/drawing/2014/main" xmlns="" id="{530FBB0D-6AD5-435B-8462-B98499847FE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4125" y="931863"/>
            <a:ext cx="1766888"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a:extLst>
              <a:ext uri="{FF2B5EF4-FFF2-40B4-BE49-F238E27FC236}">
                <a16:creationId xmlns:a16="http://schemas.microsoft.com/office/drawing/2014/main" xmlns="" id="{82DE26BF-3FCE-426D-8052-BCFBC568DD6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34125" y="717550"/>
            <a:ext cx="1779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a:extLst>
              <a:ext uri="{FF2B5EF4-FFF2-40B4-BE49-F238E27FC236}">
                <a16:creationId xmlns:a16="http://schemas.microsoft.com/office/drawing/2014/main" xmlns="" id="{4A483796-420F-4EFC-98C7-89B6ED6D593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81738" y="0"/>
            <a:ext cx="1804987"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a:extLst>
              <a:ext uri="{FF2B5EF4-FFF2-40B4-BE49-F238E27FC236}">
                <a16:creationId xmlns:a16="http://schemas.microsoft.com/office/drawing/2014/main" xmlns="" id="{F1171361-39B2-4E36-8D6A-CB9C99FAAC9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35163" y="835025"/>
            <a:ext cx="46577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a:extLst>
              <a:ext uri="{FF2B5EF4-FFF2-40B4-BE49-F238E27FC236}">
                <a16:creationId xmlns:a16="http://schemas.microsoft.com/office/drawing/2014/main" xmlns="" id="{11DC1557-2942-46DF-8B46-02EB8FED6C4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8675" y="1022350"/>
            <a:ext cx="256222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8">
            <a:extLst>
              <a:ext uri="{FF2B5EF4-FFF2-40B4-BE49-F238E27FC236}">
                <a16:creationId xmlns:a16="http://schemas.microsoft.com/office/drawing/2014/main" xmlns="" id="{1C434D53-52F4-4B79-B97A-E8C24AB0AA0A}"/>
              </a:ext>
            </a:extLst>
          </p:cNvPr>
          <p:cNvGrpSpPr>
            <a:grpSpLocks/>
          </p:cNvGrpSpPr>
          <p:nvPr/>
        </p:nvGrpSpPr>
        <p:grpSpPr bwMode="auto">
          <a:xfrm>
            <a:off x="5275251" y="1396252"/>
            <a:ext cx="1164519" cy="1118348"/>
            <a:chOff x="421" y="1493"/>
            <a:chExt cx="1060" cy="1060"/>
          </a:xfrm>
          <a:solidFill>
            <a:srgbClr val="FFFF00"/>
          </a:solidFill>
        </p:grpSpPr>
        <p:grpSp>
          <p:nvGrpSpPr>
            <p:cNvPr id="16" name="Group 9">
              <a:extLst>
                <a:ext uri="{FF2B5EF4-FFF2-40B4-BE49-F238E27FC236}">
                  <a16:creationId xmlns:a16="http://schemas.microsoft.com/office/drawing/2014/main" xmlns="" id="{AACDDCCC-BC4A-4585-BBCE-EB6729109BAB}"/>
                </a:ext>
              </a:extLst>
            </p:cNvPr>
            <p:cNvGrpSpPr>
              <a:grpSpLocks/>
            </p:cNvGrpSpPr>
            <p:nvPr/>
          </p:nvGrpSpPr>
          <p:grpSpPr bwMode="auto">
            <a:xfrm>
              <a:off x="421" y="1493"/>
              <a:ext cx="1060" cy="1060"/>
              <a:chOff x="421" y="1664"/>
              <a:chExt cx="1060" cy="1060"/>
            </a:xfrm>
            <a:grpFill/>
          </p:grpSpPr>
          <p:sp>
            <p:nvSpPr>
              <p:cNvPr id="19" name="Oval 10">
                <a:extLst>
                  <a:ext uri="{FF2B5EF4-FFF2-40B4-BE49-F238E27FC236}">
                    <a16:creationId xmlns:a16="http://schemas.microsoft.com/office/drawing/2014/main" xmlns="" id="{32365877-F130-44D1-8E1E-571CD3F0027D}"/>
                  </a:ext>
                </a:extLst>
              </p:cNvPr>
              <p:cNvSpPr>
                <a:spLocks noChangeArrowheads="1"/>
              </p:cNvSpPr>
              <p:nvPr/>
            </p:nvSpPr>
            <p:spPr bwMode="auto">
              <a:xfrm>
                <a:off x="421" y="1664"/>
                <a:ext cx="1060" cy="1060"/>
              </a:xfrm>
              <a:prstGeom prst="ellipse">
                <a:avLst/>
              </a:prstGeom>
              <a:gradFill flip="none" rotWithShape="1">
                <a:gsLst>
                  <a:gs pos="0">
                    <a:schemeClr val="bg1"/>
                  </a:gs>
                  <a:gs pos="50000">
                    <a:srgbClr val="00FF00">
                      <a:tint val="44500"/>
                      <a:satMod val="160000"/>
                    </a:srgbClr>
                  </a:gs>
                  <a:gs pos="100000">
                    <a:srgbClr val="00FF00">
                      <a:tint val="23500"/>
                      <a:satMod val="160000"/>
                    </a:srgbClr>
                  </a:gs>
                </a:gsLst>
                <a:path path="circle">
                  <a:fillToRect l="50000" t="50000" r="50000" b="50000"/>
                </a:path>
                <a:tileRect/>
              </a:gradFill>
              <a:ln w="9525">
                <a:solidFill>
                  <a:srgbClr val="00FF00"/>
                </a:solidFill>
                <a:round/>
                <a:headEnd/>
                <a:tailEnd/>
              </a:ln>
              <a:effectLst/>
            </p:spPr>
            <p:txBody>
              <a:bodyPr wrap="none" anchor="ctr"/>
              <a:lstStyle/>
              <a:p>
                <a:pPr eaLnBrk="1" hangingPunct="1">
                  <a:defRPr/>
                </a:pPr>
                <a:endParaRPr lang="en-US">
                  <a:solidFill>
                    <a:schemeClr val="bg1"/>
                  </a:solidFill>
                  <a:latin typeface="Times New Roman" panose="02020603050405020304" pitchFamily="18" charset="0"/>
                  <a:cs typeface="Times New Roman" panose="02020603050405020304" pitchFamily="18" charset="0"/>
                </a:endParaRPr>
              </a:p>
            </p:txBody>
          </p:sp>
          <p:sp>
            <p:nvSpPr>
              <p:cNvPr id="20" name="Oval 11">
                <a:extLst>
                  <a:ext uri="{FF2B5EF4-FFF2-40B4-BE49-F238E27FC236}">
                    <a16:creationId xmlns:a16="http://schemas.microsoft.com/office/drawing/2014/main" xmlns="" id="{FA0D3216-95AE-4015-805D-015ED8A4EBC1}"/>
                  </a:ext>
                </a:extLst>
              </p:cNvPr>
              <p:cNvSpPr>
                <a:spLocks noChangeArrowheads="1"/>
              </p:cNvSpPr>
              <p:nvPr/>
            </p:nvSpPr>
            <p:spPr bwMode="auto">
              <a:xfrm>
                <a:off x="932" y="2176"/>
                <a:ext cx="28" cy="28"/>
              </a:xfrm>
              <a:prstGeom prst="ellipse">
                <a:avLst/>
              </a:prstGeom>
              <a:grpFill/>
              <a:ln w="9525">
                <a:solidFill>
                  <a:srgbClr val="FF0066"/>
                </a:solidFill>
                <a:round/>
                <a:headEnd/>
                <a:tailEnd/>
              </a:ln>
              <a:effectLst/>
            </p:spPr>
            <p:txBody>
              <a:bodyPr wrap="none" anchor="ctr"/>
              <a:lstStyle/>
              <a:p>
                <a:pPr eaLnBrk="1" hangingPunct="1">
                  <a:defRPr/>
                </a:pPr>
                <a:endParaRPr lang="en-US">
                  <a:solidFill>
                    <a:schemeClr val="bg1"/>
                  </a:solidFill>
                  <a:latin typeface="Times New Roman" panose="02020603050405020304" pitchFamily="18" charset="0"/>
                  <a:cs typeface="Times New Roman" panose="02020603050405020304" pitchFamily="18" charset="0"/>
                </a:endParaRPr>
              </a:p>
            </p:txBody>
          </p:sp>
          <p:sp>
            <p:nvSpPr>
              <p:cNvPr id="21" name="Line 12">
                <a:extLst>
                  <a:ext uri="{FF2B5EF4-FFF2-40B4-BE49-F238E27FC236}">
                    <a16:creationId xmlns:a16="http://schemas.microsoft.com/office/drawing/2014/main" xmlns="" id="{22691468-ECE7-4F45-B31F-F84AB32FC640}"/>
                  </a:ext>
                </a:extLst>
              </p:cNvPr>
              <p:cNvSpPr>
                <a:spLocks noChangeShapeType="1"/>
              </p:cNvSpPr>
              <p:nvPr/>
            </p:nvSpPr>
            <p:spPr bwMode="auto">
              <a:xfrm>
                <a:off x="447" y="2186"/>
                <a:ext cx="521" cy="0"/>
              </a:xfrm>
              <a:prstGeom prst="line">
                <a:avLst/>
              </a:prstGeom>
              <a:grpFill/>
              <a:ln w="9525">
                <a:solidFill>
                  <a:srgbClr val="FF0066"/>
                </a:solidFill>
                <a:prstDash val="dash"/>
                <a:round/>
                <a:headEnd/>
                <a:tailEnd/>
              </a:ln>
              <a:effectLst/>
            </p:spPr>
            <p:txBody>
              <a:bodyPr/>
              <a:lstStyle/>
              <a:p>
                <a:pPr eaLnBrk="1" hangingPunct="1">
                  <a:defRPr/>
                </a:pPr>
                <a:endParaRPr lang="en-US">
                  <a:solidFill>
                    <a:schemeClr val="bg1"/>
                  </a:solidFill>
                  <a:latin typeface="Times New Roman" panose="02020603050405020304" pitchFamily="18" charset="0"/>
                  <a:cs typeface="Times New Roman" panose="02020603050405020304" pitchFamily="18" charset="0"/>
                </a:endParaRPr>
              </a:p>
            </p:txBody>
          </p:sp>
        </p:grpSp>
        <p:sp>
          <p:nvSpPr>
            <p:cNvPr id="17" name="Text Box 13">
              <a:extLst>
                <a:ext uri="{FF2B5EF4-FFF2-40B4-BE49-F238E27FC236}">
                  <a16:creationId xmlns:a16="http://schemas.microsoft.com/office/drawing/2014/main" xmlns="" id="{0756B96E-C14D-4FD7-933A-475463BDBD5B}"/>
                </a:ext>
              </a:extLst>
            </p:cNvPr>
            <p:cNvSpPr txBox="1">
              <a:spLocks noChangeArrowheads="1"/>
            </p:cNvSpPr>
            <p:nvPr/>
          </p:nvSpPr>
          <p:spPr bwMode="auto">
            <a:xfrm>
              <a:off x="842" y="1995"/>
              <a:ext cx="337" cy="276"/>
            </a:xfrm>
            <a:prstGeom prst="rect">
              <a:avLst/>
            </a:prstGeom>
            <a:noFill/>
            <a:ln>
              <a:noFill/>
            </a:ln>
            <a:effectLst/>
          </p:spPr>
          <p:txBody>
            <a:bodyPr>
              <a:spAutoFit/>
            </a:bodyPr>
            <a:lstStyle/>
            <a:p>
              <a:pPr eaLnBrk="1" hangingPunct="1">
                <a:spcBef>
                  <a:spcPct val="50000"/>
                </a:spcBef>
                <a:defRPr/>
              </a:pPr>
              <a:r>
                <a:rPr lang="en-US" altLang="en-US" sz="2000" dirty="0">
                  <a:solidFill>
                    <a:srgbClr val="FF3300"/>
                  </a:solidFill>
                  <a:latin typeface="Times New Roman" panose="02020603050405020304" pitchFamily="18" charset="0"/>
                  <a:cs typeface="Times New Roman" panose="02020603050405020304" pitchFamily="18" charset="0"/>
                </a:rPr>
                <a:t>O</a:t>
              </a:r>
            </a:p>
          </p:txBody>
        </p:sp>
        <p:sp>
          <p:nvSpPr>
            <p:cNvPr id="18" name="Text Box 14">
              <a:extLst>
                <a:ext uri="{FF2B5EF4-FFF2-40B4-BE49-F238E27FC236}">
                  <a16:creationId xmlns:a16="http://schemas.microsoft.com/office/drawing/2014/main" xmlns="" id="{9C28DDB8-EF04-4CFD-80A7-97A36F571BC8}"/>
                </a:ext>
              </a:extLst>
            </p:cNvPr>
            <p:cNvSpPr txBox="1">
              <a:spLocks noChangeArrowheads="1"/>
            </p:cNvSpPr>
            <p:nvPr/>
          </p:nvSpPr>
          <p:spPr bwMode="auto">
            <a:xfrm>
              <a:off x="563" y="1718"/>
              <a:ext cx="348" cy="276"/>
            </a:xfrm>
            <a:prstGeom prst="rect">
              <a:avLst/>
            </a:prstGeom>
            <a:noFill/>
            <a:ln>
              <a:noFill/>
            </a:ln>
            <a:effectLst/>
          </p:spPr>
          <p:txBody>
            <a:bodyPr>
              <a:spAutoFit/>
            </a:bodyPr>
            <a:lstStyle/>
            <a:p>
              <a:pPr eaLnBrk="1" hangingPunct="1">
                <a:spcBef>
                  <a:spcPct val="50000"/>
                </a:spcBef>
                <a:defRPr/>
              </a:pPr>
              <a:r>
                <a:rPr lang="en-US" altLang="en-US" sz="2000" dirty="0">
                  <a:solidFill>
                    <a:srgbClr val="FF3300"/>
                  </a:solidFill>
                  <a:latin typeface="Times New Roman" panose="02020603050405020304" pitchFamily="18" charset="0"/>
                  <a:cs typeface="Times New Roman" panose="02020603050405020304" pitchFamily="18" charset="0"/>
                </a:rPr>
                <a:t>R</a:t>
              </a:r>
            </a:p>
          </p:txBody>
        </p:sp>
      </p:grpSp>
      <p:pic>
        <p:nvPicPr>
          <p:cNvPr id="4" name="Picture 3">
            <a:extLst>
              <a:ext uri="{FF2B5EF4-FFF2-40B4-BE49-F238E27FC236}">
                <a16:creationId xmlns:a16="http://schemas.microsoft.com/office/drawing/2014/main" xmlns="" id="{69E3268B-53E0-4E8B-A81F-6582A0636236}"/>
              </a:ext>
            </a:extLst>
          </p:cNvPr>
          <p:cNvPicPr>
            <a:picLocks noChangeAspect="1"/>
          </p:cNvPicPr>
          <p:nvPr/>
        </p:nvPicPr>
        <p:blipFill>
          <a:blip r:embed="rId13"/>
          <a:stretch>
            <a:fillRect/>
          </a:stretch>
        </p:blipFill>
        <p:spPr>
          <a:xfrm>
            <a:off x="3356" y="-17199"/>
            <a:ext cx="4812301" cy="977630"/>
          </a:xfrm>
          <a:prstGeom prst="rect">
            <a:avLst/>
          </a:prstGeom>
        </p:spPr>
      </p:pic>
      <p:pic>
        <p:nvPicPr>
          <p:cNvPr id="31" name="Picture 8" descr="Anh Dong (170)">
            <a:extLst>
              <a:ext uri="{FF2B5EF4-FFF2-40B4-BE49-F238E27FC236}">
                <a16:creationId xmlns:a16="http://schemas.microsoft.com/office/drawing/2014/main" xmlns="" id="{1BDCF889-8B81-4505-9AAA-73075CA97198}"/>
              </a:ext>
            </a:extLst>
          </p:cNvPr>
          <p:cNvPicPr>
            <a:picLocks noChangeAspect="1" noChangeArrowheads="1" noCrop="1"/>
          </p:cNvPicPr>
          <p:nvPr/>
        </p:nvPicPr>
        <p:blipFill>
          <a:blip r:embed="rId14">
            <a:extLst>
              <a:ext uri="{28A0092B-C50C-407E-A947-70E740481C1C}">
                <a14:useLocalDpi xmlns:a14="http://schemas.microsoft.com/office/drawing/2010/main" val="0"/>
              </a:ext>
            </a:extLst>
          </a:blip>
          <a:srcRect/>
          <a:stretch>
            <a:fillRect/>
          </a:stretch>
        </p:blipFill>
        <p:spPr bwMode="auto">
          <a:xfrm>
            <a:off x="454704" y="5550788"/>
            <a:ext cx="3731247" cy="10177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4185951" y="5130800"/>
            <a:ext cx="1279525" cy="1117600"/>
            <a:chOff x="4185951" y="5130800"/>
            <a:chExt cx="1279525" cy="1117600"/>
          </a:xfrm>
        </p:grpSpPr>
        <p:grpSp>
          <p:nvGrpSpPr>
            <p:cNvPr id="22" name="Group 6">
              <a:extLst>
                <a:ext uri="{FF2B5EF4-FFF2-40B4-BE49-F238E27FC236}">
                  <a16:creationId xmlns:a16="http://schemas.microsoft.com/office/drawing/2014/main" xmlns="" id="{8BC1902E-5BFE-4680-A68A-0DD84808BD63}"/>
                </a:ext>
              </a:extLst>
            </p:cNvPr>
            <p:cNvGrpSpPr>
              <a:grpSpLocks/>
            </p:cNvGrpSpPr>
            <p:nvPr/>
          </p:nvGrpSpPr>
          <p:grpSpPr bwMode="auto">
            <a:xfrm>
              <a:off x="4185951" y="5130800"/>
              <a:ext cx="1279525" cy="1117600"/>
              <a:chOff x="4176" y="720"/>
              <a:chExt cx="1426" cy="1248"/>
            </a:xfrm>
          </p:grpSpPr>
          <p:pic>
            <p:nvPicPr>
              <p:cNvPr id="4111" name="Picture 7">
                <a:extLst>
                  <a:ext uri="{FF2B5EF4-FFF2-40B4-BE49-F238E27FC236}">
                    <a16:creationId xmlns:a16="http://schemas.microsoft.com/office/drawing/2014/main" xmlns="" id="{3B792C2C-3D5D-4D68-ACEA-14607D1BEA1E}"/>
                  </a:ext>
                </a:extLst>
              </p:cNvPr>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76" y="720"/>
                <a:ext cx="1214"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2" name="Text Box 8">
                <a:extLst>
                  <a:ext uri="{FF2B5EF4-FFF2-40B4-BE49-F238E27FC236}">
                    <a16:creationId xmlns:a16="http://schemas.microsoft.com/office/drawing/2014/main" xmlns="" id="{F3DCAD30-1A15-4E3E-97E0-DB7E7C3C3B8F}"/>
                  </a:ext>
                </a:extLst>
              </p:cNvPr>
              <p:cNvSpPr txBox="1">
                <a:spLocks noChangeArrowheads="1"/>
              </p:cNvSpPr>
              <p:nvPr/>
            </p:nvSpPr>
            <p:spPr bwMode="auto">
              <a:xfrm>
                <a:off x="4524" y="1106"/>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800">
                    <a:solidFill>
                      <a:srgbClr val="0000FF"/>
                    </a:solidFill>
                    <a:latin typeface="Times New Roman" panose="02020603050405020304" pitchFamily="18" charset="0"/>
                  </a:rPr>
                  <a:t>o</a:t>
                </a:r>
              </a:p>
            </p:txBody>
          </p:sp>
          <p:sp>
            <p:nvSpPr>
              <p:cNvPr id="4114" name="Text Box 10">
                <a:extLst>
                  <a:ext uri="{FF2B5EF4-FFF2-40B4-BE49-F238E27FC236}">
                    <a16:creationId xmlns:a16="http://schemas.microsoft.com/office/drawing/2014/main" xmlns="" id="{8227E8C6-2742-41D4-9AC3-3DA8CDA150FE}"/>
                  </a:ext>
                </a:extLst>
              </p:cNvPr>
              <p:cNvSpPr txBox="1">
                <a:spLocks noChangeArrowheads="1"/>
              </p:cNvSpPr>
              <p:nvPr/>
            </p:nvSpPr>
            <p:spPr bwMode="auto">
              <a:xfrm>
                <a:off x="5288" y="898"/>
                <a:ext cx="232"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a:solidFill>
                      <a:srgbClr val="0000FF"/>
                    </a:solidFill>
                    <a:latin typeface="Times New Roman" panose="02020603050405020304" pitchFamily="18" charset="0"/>
                  </a:rPr>
                  <a:t>A</a:t>
                </a:r>
              </a:p>
            </p:txBody>
          </p:sp>
          <p:sp>
            <p:nvSpPr>
              <p:cNvPr id="4115" name="Text Box 11">
                <a:extLst>
                  <a:ext uri="{FF2B5EF4-FFF2-40B4-BE49-F238E27FC236}">
                    <a16:creationId xmlns:a16="http://schemas.microsoft.com/office/drawing/2014/main" xmlns="" id="{0DED3B36-C1CE-4161-9F24-F5B0F832F3AE}"/>
                  </a:ext>
                </a:extLst>
              </p:cNvPr>
              <p:cNvSpPr txBox="1">
                <a:spLocks noChangeArrowheads="1"/>
              </p:cNvSpPr>
              <p:nvPr/>
            </p:nvSpPr>
            <p:spPr bwMode="auto">
              <a:xfrm>
                <a:off x="5184" y="1666"/>
                <a:ext cx="223"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dirty="0">
                    <a:solidFill>
                      <a:srgbClr val="0000FF"/>
                    </a:solidFill>
                    <a:latin typeface="Times New Roman" panose="02020603050405020304" pitchFamily="18" charset="0"/>
                  </a:rPr>
                  <a:t>B</a:t>
                </a:r>
              </a:p>
            </p:txBody>
          </p:sp>
          <p:sp>
            <p:nvSpPr>
              <p:cNvPr id="4116" name="Text Box 12">
                <a:extLst>
                  <a:ext uri="{FF2B5EF4-FFF2-40B4-BE49-F238E27FC236}">
                    <a16:creationId xmlns:a16="http://schemas.microsoft.com/office/drawing/2014/main" xmlns="" id="{EB1825F7-C9B6-4300-AD94-7C86C4724CC7}"/>
                  </a:ext>
                </a:extLst>
              </p:cNvPr>
              <p:cNvSpPr txBox="1">
                <a:spLocks noChangeArrowheads="1"/>
              </p:cNvSpPr>
              <p:nvPr/>
            </p:nvSpPr>
            <p:spPr bwMode="auto">
              <a:xfrm>
                <a:off x="5328" y="1180"/>
                <a:ext cx="274" cy="2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200">
                    <a:solidFill>
                      <a:srgbClr val="0000FF"/>
                    </a:solidFill>
                    <a:latin typeface="Times New Roman" panose="02020603050405020304" pitchFamily="18" charset="0"/>
                  </a:rPr>
                  <a:t>n</a:t>
                </a:r>
                <a:r>
                  <a:rPr lang="en-US" altLang="en-US" sz="2200" baseline="30000">
                    <a:solidFill>
                      <a:srgbClr val="0000FF"/>
                    </a:solidFill>
                    <a:latin typeface="Times New Roman" panose="02020603050405020304" pitchFamily="18" charset="0"/>
                  </a:rPr>
                  <a:t>0</a:t>
                </a:r>
              </a:p>
            </p:txBody>
          </p:sp>
          <p:sp>
            <p:nvSpPr>
              <p:cNvPr id="4117" name="Freeform 13">
                <a:extLst>
                  <a:ext uri="{FF2B5EF4-FFF2-40B4-BE49-F238E27FC236}">
                    <a16:creationId xmlns:a16="http://schemas.microsoft.com/office/drawing/2014/main" xmlns="" id="{88CA18EC-B0F2-4BFE-8438-DEBD36CDAACC}"/>
                  </a:ext>
                </a:extLst>
              </p:cNvPr>
              <p:cNvSpPr>
                <a:spLocks/>
              </p:cNvSpPr>
              <p:nvPr/>
            </p:nvSpPr>
            <p:spPr bwMode="auto">
              <a:xfrm>
                <a:off x="4855" y="1262"/>
                <a:ext cx="129" cy="153"/>
              </a:xfrm>
              <a:custGeom>
                <a:avLst/>
                <a:gdLst>
                  <a:gd name="T0" fmla="*/ 68 w 129"/>
                  <a:gd name="T1" fmla="*/ 0 h 153"/>
                  <a:gd name="T2" fmla="*/ 41 w 129"/>
                  <a:gd name="T3" fmla="*/ 151 h 153"/>
                  <a:gd name="T4" fmla="*/ 0 w 129"/>
                  <a:gd name="T5" fmla="*/ 151 h 153"/>
                  <a:gd name="T6" fmla="*/ 0 60000 65536"/>
                  <a:gd name="T7" fmla="*/ 0 60000 65536"/>
                  <a:gd name="T8" fmla="*/ 0 60000 65536"/>
                </a:gdLst>
                <a:ahLst/>
                <a:cxnLst>
                  <a:cxn ang="T6">
                    <a:pos x="T0" y="T1"/>
                  </a:cxn>
                  <a:cxn ang="T7">
                    <a:pos x="T2" y="T3"/>
                  </a:cxn>
                  <a:cxn ang="T8">
                    <a:pos x="T4" y="T5"/>
                  </a:cxn>
                </a:cxnLst>
                <a:rect l="0" t="0" r="r" b="b"/>
                <a:pathLst>
                  <a:path w="129" h="153">
                    <a:moveTo>
                      <a:pt x="68" y="0"/>
                    </a:moveTo>
                    <a:cubicBezTo>
                      <a:pt x="82" y="56"/>
                      <a:pt x="129" y="136"/>
                      <a:pt x="41" y="151"/>
                    </a:cubicBezTo>
                    <a:cubicBezTo>
                      <a:pt x="28" y="153"/>
                      <a:pt x="14" y="151"/>
                      <a:pt x="0" y="151"/>
                    </a:cubicBezTo>
                  </a:path>
                </a:pathLst>
              </a:custGeom>
              <a:noFill/>
              <a:ln w="9525" cap="flat" cmpd="sng">
                <a:solidFill>
                  <a:srgbClr val="0000FF"/>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0" name="Text Box 13">
              <a:extLst>
                <a:ext uri="{FF2B5EF4-FFF2-40B4-BE49-F238E27FC236}">
                  <a16:creationId xmlns:a16="http://schemas.microsoft.com/office/drawing/2014/main" xmlns="" id="{0756B96E-C14D-4FD7-933A-475463BDBD5B}"/>
                </a:ext>
              </a:extLst>
            </p:cNvPr>
            <p:cNvSpPr txBox="1">
              <a:spLocks noChangeArrowheads="1"/>
            </p:cNvSpPr>
            <p:nvPr/>
          </p:nvSpPr>
          <p:spPr bwMode="auto">
            <a:xfrm>
              <a:off x="4711659" y="5181456"/>
              <a:ext cx="317541" cy="369332"/>
            </a:xfrm>
            <a:prstGeom prst="rect">
              <a:avLst/>
            </a:prstGeom>
            <a:noFill/>
            <a:ln>
              <a:noFill/>
            </a:ln>
            <a:effectLst/>
          </p:spPr>
          <p:txBody>
            <a:bodyPr>
              <a:spAutoFit/>
            </a:bodyPr>
            <a:lstStyle/>
            <a:p>
              <a:pPr eaLnBrk="1" hangingPunct="1">
                <a:spcBef>
                  <a:spcPct val="50000"/>
                </a:spcBef>
                <a:defRPr/>
              </a:pPr>
              <a:r>
                <a:rPr lang="en-US" altLang="en-US" dirty="0">
                  <a:solidFill>
                    <a:srgbClr val="0000CC"/>
                  </a:solidFill>
                  <a:latin typeface="Times New Roman" panose="02020603050405020304" pitchFamily="18" charset="0"/>
                  <a:cs typeface="Times New Roman" panose="02020603050405020304" pitchFamily="18" charset="0"/>
                </a:rPr>
                <a:t>R</a:t>
              </a:r>
              <a:endParaRPr lang="en-US" altLang="en-US" dirty="0">
                <a:solidFill>
                  <a:srgbClr val="0000CC"/>
                </a:solidFill>
                <a:latin typeface="Times New Roman" panose="02020603050405020304" pitchFamily="18" charset="0"/>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par>
                                <p:cTn id="13" presetID="2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1510"/>
                                        </p:tgtEl>
                                        <p:attrNameLst>
                                          <p:attrName>style.visibility</p:attrName>
                                        </p:attrNameLst>
                                      </p:cBhvr>
                                      <p:to>
                                        <p:strVal val="visible"/>
                                      </p:to>
                                    </p:set>
                                    <p:animEffect transition="in" filter="wipe(left)">
                                      <p:cBhvr>
                                        <p:cTn id="20" dur="500"/>
                                        <p:tgtEl>
                                          <p:spTgt spid="215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21511"/>
                                        </p:tgtEl>
                                        <p:attrNameLst>
                                          <p:attrName>style.visibility</p:attrName>
                                        </p:attrNameLst>
                                      </p:cBhvr>
                                      <p:to>
                                        <p:strVal val="visible"/>
                                      </p:to>
                                    </p:set>
                                    <p:animEffect transition="in" filter="wipe(left)">
                                      <p:cBhvr>
                                        <p:cTn id="25" dur="500"/>
                                        <p:tgtEl>
                                          <p:spTgt spid="215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1512"/>
                                        </p:tgtEl>
                                        <p:attrNameLst>
                                          <p:attrName>style.visibility</p:attrName>
                                        </p:attrNameLst>
                                      </p:cBhvr>
                                      <p:to>
                                        <p:strVal val="visible"/>
                                      </p:to>
                                    </p:set>
                                    <p:animEffect transition="in" filter="wipe(left)">
                                      <p:cBhvr>
                                        <p:cTn id="30" dur="500"/>
                                        <p:tgtEl>
                                          <p:spTgt spid="215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1513"/>
                                        </p:tgtEl>
                                        <p:attrNameLst>
                                          <p:attrName>style.visibility</p:attrName>
                                        </p:attrNameLst>
                                      </p:cBhvr>
                                      <p:to>
                                        <p:strVal val="visible"/>
                                      </p:to>
                                    </p:set>
                                    <p:animEffect transition="in" filter="wipe(left)">
                                      <p:cBhvr>
                                        <p:cTn id="35" dur="500"/>
                                        <p:tgtEl>
                                          <p:spTgt spid="21513"/>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heel(1)">
                                      <p:cBhvr>
                                        <p:cTn id="40" dur="2000"/>
                                        <p:tgtEl>
                                          <p:spTgt spid="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21514"/>
                                        </p:tgtEl>
                                        <p:attrNameLst>
                                          <p:attrName>style.visibility</p:attrName>
                                        </p:attrNameLst>
                                      </p:cBhvr>
                                      <p:to>
                                        <p:strVal val="visible"/>
                                      </p:to>
                                    </p:set>
                                    <p:animEffect transition="in" filter="wipe(left)">
                                      <p:cBhvr>
                                        <p:cTn id="45" dur="500"/>
                                        <p:tgtEl>
                                          <p:spTgt spid="2151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1515"/>
                                        </p:tgtEl>
                                        <p:attrNameLst>
                                          <p:attrName>style.visibility</p:attrName>
                                        </p:attrNameLst>
                                      </p:cBhvr>
                                      <p:to>
                                        <p:strVal val="visible"/>
                                      </p:to>
                                    </p:set>
                                    <p:animEffect transition="in" filter="wipe(left)">
                                      <p:cBhvr>
                                        <p:cTn id="50" dur="500"/>
                                        <p:tgtEl>
                                          <p:spTgt spid="2151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21516"/>
                                        </p:tgtEl>
                                        <p:attrNameLst>
                                          <p:attrName>style.visibility</p:attrName>
                                        </p:attrNameLst>
                                      </p:cBhvr>
                                      <p:to>
                                        <p:strVal val="visible"/>
                                      </p:to>
                                    </p:set>
                                    <p:animEffect transition="in" filter="wipe(left)">
                                      <p:cBhvr>
                                        <p:cTn id="55" dur="500"/>
                                        <p:tgtEl>
                                          <p:spTgt spid="2151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21517"/>
                                        </p:tgtEl>
                                        <p:attrNameLst>
                                          <p:attrName>style.visibility</p:attrName>
                                        </p:attrNameLst>
                                      </p:cBhvr>
                                      <p:to>
                                        <p:strVal val="visible"/>
                                      </p:to>
                                    </p:set>
                                    <p:animEffect transition="in" filter="wipe(left)">
                                      <p:cBhvr>
                                        <p:cTn id="60" dur="500"/>
                                        <p:tgtEl>
                                          <p:spTgt spid="2151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21518"/>
                                        </p:tgtEl>
                                        <p:attrNameLst>
                                          <p:attrName>style.visibility</p:attrName>
                                        </p:attrNameLst>
                                      </p:cBhvr>
                                      <p:to>
                                        <p:strVal val="visible"/>
                                      </p:to>
                                    </p:set>
                                    <p:animEffect transition="in" filter="wipe(left)">
                                      <p:cBhvr>
                                        <p:cTn id="65"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63"/>
          <p:cNvSpPr>
            <a:spLocks noChangeArrowheads="1"/>
          </p:cNvSpPr>
          <p:nvPr/>
        </p:nvSpPr>
        <p:spPr bwMode="auto">
          <a:xfrm>
            <a:off x="1714500" y="2381247"/>
            <a:ext cx="5715000" cy="2246769"/>
          </a:xfrm>
          <a:prstGeom prst="rect">
            <a:avLst/>
          </a:prstGeom>
          <a:solidFill>
            <a:schemeClr val="bg1"/>
          </a:solidFill>
          <a:ln w="12700">
            <a:solidFill>
              <a:srgbClr val="FF0000"/>
            </a:solidFill>
            <a:miter lim="800000"/>
            <a:headEnd/>
            <a:tailEnd/>
          </a:ln>
          <a:effectLst/>
        </p:spPr>
        <p:txBody>
          <a:bodyPr wrap="square">
            <a:spAutoFit/>
          </a:bodyPr>
          <a:lstStyle/>
          <a:p>
            <a:pPr algn="just"/>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Học</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thuộc</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công</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thức</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tính</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diện</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tích</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hình</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tròn</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hình</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quạt</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tròn</a:t>
            </a:r>
            <a:r>
              <a:rPr lang="en-US" altLang="en-US" sz="2800" dirty="0">
                <a:solidFill>
                  <a:srgbClr val="0000CC"/>
                </a:solidFill>
                <a:latin typeface="Times New Roman" panose="02020603050405020304" pitchFamily="18" charset="0"/>
                <a:cs typeface="Times New Roman" panose="02020603050405020304" pitchFamily="18" charset="0"/>
              </a:rPr>
              <a:t>.</a:t>
            </a:r>
          </a:p>
          <a:p>
            <a:pPr algn="just">
              <a:buFontTx/>
              <a:buChar char="-"/>
            </a:pP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Làm</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bài</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tập</a:t>
            </a:r>
            <a:r>
              <a:rPr lang="en-US" altLang="en-US" sz="2800" dirty="0">
                <a:solidFill>
                  <a:srgbClr val="0000CC"/>
                </a:solidFill>
                <a:latin typeface="Times New Roman" panose="02020603050405020304" pitchFamily="18" charset="0"/>
                <a:cs typeface="Times New Roman" panose="02020603050405020304" pitchFamily="18" charset="0"/>
              </a:rPr>
              <a:t> 82, 83, 85, 86 SGK </a:t>
            </a:r>
            <a:r>
              <a:rPr lang="en-US" altLang="en-US" sz="2800" dirty="0" err="1">
                <a:solidFill>
                  <a:srgbClr val="0000CC"/>
                </a:solidFill>
                <a:latin typeface="Times New Roman" panose="02020603050405020304" pitchFamily="18" charset="0"/>
                <a:cs typeface="Times New Roman" panose="02020603050405020304" pitchFamily="18" charset="0"/>
              </a:rPr>
              <a:t>và</a:t>
            </a:r>
            <a:r>
              <a:rPr lang="en-US" altLang="en-US" sz="2800" dirty="0">
                <a:solidFill>
                  <a:srgbClr val="0000CC"/>
                </a:solidFill>
                <a:latin typeface="Times New Roman" panose="02020603050405020304" pitchFamily="18" charset="0"/>
                <a:cs typeface="Times New Roman" panose="02020603050405020304" pitchFamily="18" charset="0"/>
              </a:rPr>
              <a:t> 65, 66 SBT.</a:t>
            </a:r>
          </a:p>
          <a:p>
            <a:pPr algn="just"/>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Tiết</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sau</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luyện</a:t>
            </a:r>
            <a:r>
              <a:rPr lang="en-US" altLang="en-US" sz="2800" dirty="0">
                <a:solidFill>
                  <a:srgbClr val="0000CC"/>
                </a:solidFill>
                <a:latin typeface="Times New Roman" panose="02020603050405020304" pitchFamily="18" charset="0"/>
                <a:cs typeface="Times New Roman" panose="02020603050405020304" pitchFamily="18" charset="0"/>
              </a:rPr>
              <a:t> </a:t>
            </a:r>
            <a:r>
              <a:rPr lang="en-US" altLang="en-US" sz="2800" dirty="0" err="1">
                <a:solidFill>
                  <a:srgbClr val="0000CC"/>
                </a:solidFill>
                <a:latin typeface="Times New Roman" panose="02020603050405020304" pitchFamily="18" charset="0"/>
                <a:cs typeface="Times New Roman" panose="02020603050405020304" pitchFamily="18" charset="0"/>
              </a:rPr>
              <a:t>tập</a:t>
            </a:r>
            <a:endParaRPr lang="en-US" altLang="en-US" sz="2800" dirty="0">
              <a:solidFill>
                <a:srgbClr val="0000CC"/>
              </a:solidFill>
              <a:latin typeface="Times New Roman" panose="02020603050405020304" pitchFamily="18" charset="0"/>
              <a:cs typeface="Times New Roman" panose="02020603050405020304" pitchFamily="18" charset="0"/>
            </a:endParaRPr>
          </a:p>
        </p:txBody>
      </p:sp>
      <p:sp>
        <p:nvSpPr>
          <p:cNvPr id="2" name="Down Ribbon 1"/>
          <p:cNvSpPr/>
          <p:nvPr/>
        </p:nvSpPr>
        <p:spPr>
          <a:xfrm>
            <a:off x="342900" y="971550"/>
            <a:ext cx="8458200" cy="609600"/>
          </a:xfrm>
          <a:prstGeom prst="ribb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FF0000"/>
                </a:solidFill>
                <a:latin typeface="+mj-lt"/>
              </a:rPr>
              <a:t>HƯỚNG DẪN VỀ NHÀ</a:t>
            </a:r>
            <a:endParaRPr lang="en-US" sz="2800" b="1" dirty="0">
              <a:solidFill>
                <a:srgbClr val="FF0000"/>
              </a:solidFill>
              <a:latin typeface="+mj-lt"/>
            </a:endParaRPr>
          </a:p>
        </p:txBody>
      </p:sp>
    </p:spTree>
    <p:extLst>
      <p:ext uri="{BB962C8B-B14F-4D97-AF65-F5344CB8AC3E}">
        <p14:creationId xmlns:p14="http://schemas.microsoft.com/office/powerpoint/2010/main" val="73943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bg/>
                                          </p:spTgt>
                                        </p:tgtEl>
                                        <p:attrNameLst>
                                          <p:attrName>style.visibility</p:attrName>
                                        </p:attrNameLst>
                                      </p:cBhvr>
                                      <p:to>
                                        <p:strVal val="visible"/>
                                      </p:to>
                                    </p:set>
                                    <p:animEffect transition="in" filter="wipe(down)">
                                      <p:cBhvr>
                                        <p:cTn id="7" dur="500"/>
                                        <p:tgtEl>
                                          <p:spTgt spid="13">
                                            <p:bg/>
                                          </p:spTgt>
                                        </p:tgtEl>
                                      </p:cBhvr>
                                    </p:animEffect>
                                  </p:childTnLst>
                                </p:cTn>
                              </p:par>
                              <p:par>
                                <p:cTn id="8" presetID="56" presetClass="entr" presetSubtype="0" fill="hold" nodeType="withEffect">
                                  <p:stCondLst>
                                    <p:cond delay="0"/>
                                  </p:stCondLst>
                                  <p:iterate type="lt">
                                    <p:tmPct val="10000"/>
                                  </p:iterate>
                                  <p:childTnLst>
                                    <p:set>
                                      <p:cBhvr>
                                        <p:cTn id="9" dur="1" fill="hold">
                                          <p:stCondLst>
                                            <p:cond delay="0"/>
                                          </p:stCondLst>
                                        </p:cTn>
                                        <p:tgtEl>
                                          <p:spTgt spid="13">
                                            <p:txEl>
                                              <p:pRg st="0" end="0"/>
                                            </p:txEl>
                                          </p:spTgt>
                                        </p:tgtEl>
                                        <p:attrNameLst>
                                          <p:attrName>style.visibility</p:attrName>
                                        </p:attrNameLst>
                                      </p:cBhvr>
                                      <p:to>
                                        <p:strVal val="visible"/>
                                      </p:to>
                                    </p:set>
                                    <p:anim by="(-#ppt_w*2)" calcmode="lin" valueType="num">
                                      <p:cBhvr rctx="PPT">
                                        <p:cTn id="10" dur="500" autoRev="1" fill="hold">
                                          <p:stCondLst>
                                            <p:cond delay="0"/>
                                          </p:stCondLst>
                                        </p:cTn>
                                        <p:tgtEl>
                                          <p:spTgt spid="13">
                                            <p:txEl>
                                              <p:pRg st="0" end="0"/>
                                            </p:txEl>
                                          </p:spTgt>
                                        </p:tgtEl>
                                        <p:attrNameLst>
                                          <p:attrName>ppt_w</p:attrName>
                                        </p:attrNameLst>
                                      </p:cBhvr>
                                    </p:anim>
                                    <p:anim by="(#ppt_w*0.50)" calcmode="lin" valueType="num">
                                      <p:cBhvr>
                                        <p:cTn id="11" dur="500" decel="50000" autoRev="1" fill="hold">
                                          <p:stCondLst>
                                            <p:cond delay="0"/>
                                          </p:stCondLst>
                                        </p:cTn>
                                        <p:tgtEl>
                                          <p:spTgt spid="13">
                                            <p:txEl>
                                              <p:pRg st="0" end="0"/>
                                            </p:txEl>
                                          </p:spTgt>
                                        </p:tgtEl>
                                        <p:attrNameLst>
                                          <p:attrName>ppt_x</p:attrName>
                                        </p:attrNameLst>
                                      </p:cBhvr>
                                    </p:anim>
                                    <p:anim from="(-#ppt_h/2)" to="(#ppt_y)" calcmode="lin" valueType="num">
                                      <p:cBhvr>
                                        <p:cTn id="12" dur="1000" fill="hold">
                                          <p:stCondLst>
                                            <p:cond delay="0"/>
                                          </p:stCondLst>
                                        </p:cTn>
                                        <p:tgtEl>
                                          <p:spTgt spid="13">
                                            <p:txEl>
                                              <p:pRg st="0" end="0"/>
                                            </p:txEl>
                                          </p:spTgt>
                                        </p:tgtEl>
                                        <p:attrNameLst>
                                          <p:attrName>ppt_y</p:attrName>
                                        </p:attrNameLst>
                                      </p:cBhvr>
                                    </p:anim>
                                    <p:animRot by="21600000">
                                      <p:cBhvr>
                                        <p:cTn id="13" dur="1000" fill="hold">
                                          <p:stCondLst>
                                            <p:cond delay="0"/>
                                          </p:stCondLst>
                                        </p:cTn>
                                        <p:tgtEl>
                                          <p:spTgt spid="13">
                                            <p:txEl>
                                              <p:pRg st="0" end="0"/>
                                            </p:txEl>
                                          </p:spTgt>
                                        </p:tgtEl>
                                        <p:attrNameLst>
                                          <p:attrName>r</p:attrName>
                                        </p:attrNameLst>
                                      </p:cBhvr>
                                    </p:animRot>
                                  </p:childTnLst>
                                </p:cTn>
                              </p:par>
                            </p:childTnLst>
                          </p:cTn>
                        </p:par>
                        <p:par>
                          <p:cTn id="14" fill="hold">
                            <p:stCondLst>
                              <p:cond delay="6000"/>
                            </p:stCondLst>
                            <p:childTnLst>
                              <p:par>
                                <p:cTn id="15" presetID="56" presetClass="entr" presetSubtype="0" fill="hold" nodeType="afterEffect">
                                  <p:stCondLst>
                                    <p:cond delay="0"/>
                                  </p:stCondLst>
                                  <p:iterate type="lt">
                                    <p:tmPct val="10000"/>
                                  </p:iterate>
                                  <p:childTnLst>
                                    <p:set>
                                      <p:cBhvr>
                                        <p:cTn id="16" dur="1" fill="hold">
                                          <p:stCondLst>
                                            <p:cond delay="0"/>
                                          </p:stCondLst>
                                        </p:cTn>
                                        <p:tgtEl>
                                          <p:spTgt spid="13">
                                            <p:txEl>
                                              <p:pRg st="1" end="1"/>
                                            </p:txEl>
                                          </p:spTgt>
                                        </p:tgtEl>
                                        <p:attrNameLst>
                                          <p:attrName>style.visibility</p:attrName>
                                        </p:attrNameLst>
                                      </p:cBhvr>
                                      <p:to>
                                        <p:strVal val="visible"/>
                                      </p:to>
                                    </p:set>
                                    <p:anim by="(-#ppt_w*2)" calcmode="lin" valueType="num">
                                      <p:cBhvr rctx="PPT">
                                        <p:cTn id="17" dur="500" autoRev="1" fill="hold">
                                          <p:stCondLst>
                                            <p:cond delay="0"/>
                                          </p:stCondLst>
                                        </p:cTn>
                                        <p:tgtEl>
                                          <p:spTgt spid="13">
                                            <p:txEl>
                                              <p:pRg st="1" end="1"/>
                                            </p:txEl>
                                          </p:spTgt>
                                        </p:tgtEl>
                                        <p:attrNameLst>
                                          <p:attrName>ppt_w</p:attrName>
                                        </p:attrNameLst>
                                      </p:cBhvr>
                                    </p:anim>
                                    <p:anim by="(#ppt_w*0.50)" calcmode="lin" valueType="num">
                                      <p:cBhvr>
                                        <p:cTn id="18" dur="500" decel="50000" autoRev="1" fill="hold">
                                          <p:stCondLst>
                                            <p:cond delay="0"/>
                                          </p:stCondLst>
                                        </p:cTn>
                                        <p:tgtEl>
                                          <p:spTgt spid="13">
                                            <p:txEl>
                                              <p:pRg st="1" end="1"/>
                                            </p:txEl>
                                          </p:spTgt>
                                        </p:tgtEl>
                                        <p:attrNameLst>
                                          <p:attrName>ppt_x</p:attrName>
                                        </p:attrNameLst>
                                      </p:cBhvr>
                                    </p:anim>
                                    <p:anim from="(-#ppt_h/2)" to="(#ppt_y)" calcmode="lin" valueType="num">
                                      <p:cBhvr>
                                        <p:cTn id="19" dur="1000" fill="hold">
                                          <p:stCondLst>
                                            <p:cond delay="0"/>
                                          </p:stCondLst>
                                        </p:cTn>
                                        <p:tgtEl>
                                          <p:spTgt spid="13">
                                            <p:txEl>
                                              <p:pRg st="1" end="1"/>
                                            </p:txEl>
                                          </p:spTgt>
                                        </p:tgtEl>
                                        <p:attrNameLst>
                                          <p:attrName>ppt_y</p:attrName>
                                        </p:attrNameLst>
                                      </p:cBhvr>
                                    </p:anim>
                                    <p:animRot by="21600000">
                                      <p:cBhvr>
                                        <p:cTn id="20" dur="1000" fill="hold">
                                          <p:stCondLst>
                                            <p:cond delay="0"/>
                                          </p:stCondLst>
                                        </p:cTn>
                                        <p:tgtEl>
                                          <p:spTgt spid="13">
                                            <p:txEl>
                                              <p:pRg st="1" end="1"/>
                                            </p:txEl>
                                          </p:spTgt>
                                        </p:tgtEl>
                                        <p:attrNameLst>
                                          <p:attrName>r</p:attrName>
                                        </p:attrNameLst>
                                      </p:cBhvr>
                                    </p:animRot>
                                  </p:childTnLst>
                                </p:cTn>
                              </p:par>
                            </p:childTnLst>
                          </p:cTn>
                        </p:par>
                        <p:par>
                          <p:cTn id="21" fill="hold">
                            <p:stCondLst>
                              <p:cond delay="10300"/>
                            </p:stCondLst>
                            <p:childTnLst>
                              <p:par>
                                <p:cTn id="22" presetID="56" presetClass="entr" presetSubtype="0" fill="hold" nodeType="afterEffect">
                                  <p:stCondLst>
                                    <p:cond delay="0"/>
                                  </p:stCondLst>
                                  <p:iterate type="lt">
                                    <p:tmPct val="10000"/>
                                  </p:iterate>
                                  <p:childTnLst>
                                    <p:set>
                                      <p:cBhvr>
                                        <p:cTn id="23" dur="1" fill="hold">
                                          <p:stCondLst>
                                            <p:cond delay="0"/>
                                          </p:stCondLst>
                                        </p:cTn>
                                        <p:tgtEl>
                                          <p:spTgt spid="13">
                                            <p:txEl>
                                              <p:pRg st="2" end="2"/>
                                            </p:txEl>
                                          </p:spTgt>
                                        </p:tgtEl>
                                        <p:attrNameLst>
                                          <p:attrName>style.visibility</p:attrName>
                                        </p:attrNameLst>
                                      </p:cBhvr>
                                      <p:to>
                                        <p:strVal val="visible"/>
                                      </p:to>
                                    </p:set>
                                    <p:anim by="(-#ppt_w*2)" calcmode="lin" valueType="num">
                                      <p:cBhvr rctx="PPT">
                                        <p:cTn id="24" dur="500" autoRev="1" fill="hold">
                                          <p:stCondLst>
                                            <p:cond delay="0"/>
                                          </p:stCondLst>
                                        </p:cTn>
                                        <p:tgtEl>
                                          <p:spTgt spid="13">
                                            <p:txEl>
                                              <p:pRg st="2" end="2"/>
                                            </p:txEl>
                                          </p:spTgt>
                                        </p:tgtEl>
                                        <p:attrNameLst>
                                          <p:attrName>ppt_w</p:attrName>
                                        </p:attrNameLst>
                                      </p:cBhvr>
                                    </p:anim>
                                    <p:anim by="(#ppt_w*0.50)" calcmode="lin" valueType="num">
                                      <p:cBhvr>
                                        <p:cTn id="25" dur="500" decel="50000" autoRev="1" fill="hold">
                                          <p:stCondLst>
                                            <p:cond delay="0"/>
                                          </p:stCondLst>
                                        </p:cTn>
                                        <p:tgtEl>
                                          <p:spTgt spid="13">
                                            <p:txEl>
                                              <p:pRg st="2" end="2"/>
                                            </p:txEl>
                                          </p:spTgt>
                                        </p:tgtEl>
                                        <p:attrNameLst>
                                          <p:attrName>ppt_x</p:attrName>
                                        </p:attrNameLst>
                                      </p:cBhvr>
                                    </p:anim>
                                    <p:anim from="(-#ppt_h/2)" to="(#ppt_y)" calcmode="lin" valueType="num">
                                      <p:cBhvr>
                                        <p:cTn id="26" dur="1000" fill="hold">
                                          <p:stCondLst>
                                            <p:cond delay="0"/>
                                          </p:stCondLst>
                                        </p:cTn>
                                        <p:tgtEl>
                                          <p:spTgt spid="13">
                                            <p:txEl>
                                              <p:pRg st="2" end="2"/>
                                            </p:txEl>
                                          </p:spTgt>
                                        </p:tgtEl>
                                        <p:attrNameLst>
                                          <p:attrName>ppt_y</p:attrName>
                                        </p:attrNameLst>
                                      </p:cBhvr>
                                    </p:anim>
                                    <p:animRot by="21600000">
                                      <p:cBhvr>
                                        <p:cTn id="27" dur="1000" fill="hold">
                                          <p:stCondLst>
                                            <p:cond delay="0"/>
                                          </p:stCondLst>
                                        </p:cTn>
                                        <p:tgtEl>
                                          <p:spTgt spid="1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lackboard powerpoint backgrounds_Best PowerPoint templates and Google  Slides for free download"/>
          <p:cNvPicPr>
            <a:picLocks noChangeAspect="1" noChangeArrowheads="1"/>
          </p:cNvPicPr>
          <p:nvPr/>
        </p:nvPicPr>
        <p:blipFill rotWithShape="1">
          <a:blip r:embed="rId2">
            <a:extLst>
              <a:ext uri="{28A0092B-C50C-407E-A947-70E740481C1C}">
                <a14:useLocalDpi xmlns:a14="http://schemas.microsoft.com/office/drawing/2010/main" val="0"/>
              </a:ext>
            </a:extLst>
          </a:blip>
          <a:srcRect l="5172" t="4401" r="6552" b="13619"/>
          <a:stretch/>
        </p:blipFill>
        <p:spPr bwMode="auto">
          <a:xfrm>
            <a:off x="0" y="1"/>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ình 3D Đẹp Cho PowerPoint"/>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32856" y="1600200"/>
            <a:ext cx="7267698" cy="4081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6762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35" y="0"/>
            <a:ext cx="919113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a:extLst>
              <a:ext uri="{FF2B5EF4-FFF2-40B4-BE49-F238E27FC236}">
                <a16:creationId xmlns:a16="http://schemas.microsoft.com/office/drawing/2014/main" xmlns="" id="{DD6B3C52-75B3-4F58-AD6E-0CD002692647}"/>
              </a:ext>
            </a:extLst>
          </p:cNvPr>
          <p:cNvSpPr txBox="1"/>
          <p:nvPr/>
        </p:nvSpPr>
        <p:spPr>
          <a:xfrm>
            <a:off x="1925328" y="5015323"/>
            <a:ext cx="5544854" cy="461665"/>
          </a:xfrm>
          <a:prstGeom prst="rect">
            <a:avLst/>
          </a:prstGeom>
          <a:gradFill flip="none" rotWithShape="1">
            <a:gsLst>
              <a:gs pos="0">
                <a:schemeClr val="bg1"/>
              </a:gs>
              <a:gs pos="50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r>
              <a:rPr lang="vi-VN" sz="2400" b="1" dirty="0">
                <a:solidFill>
                  <a:srgbClr val="0000CC"/>
                </a:solidFill>
                <a:latin typeface="+mj-lt"/>
              </a:rPr>
              <a:t>D. Cả A,B,C đều sai </a:t>
            </a:r>
          </a:p>
        </p:txBody>
      </p:sp>
      <p:sp>
        <p:nvSpPr>
          <p:cNvPr id="16" name="TextBox 15">
            <a:extLst>
              <a:ext uri="{FF2B5EF4-FFF2-40B4-BE49-F238E27FC236}">
                <a16:creationId xmlns:a16="http://schemas.microsoft.com/office/drawing/2014/main" xmlns="" id="{0F939BDB-BE10-4AB8-88C3-7E235BFF3E68}"/>
              </a:ext>
            </a:extLst>
          </p:cNvPr>
          <p:cNvSpPr txBox="1"/>
          <p:nvPr/>
        </p:nvSpPr>
        <p:spPr>
          <a:xfrm>
            <a:off x="1905000" y="1691625"/>
            <a:ext cx="5527082" cy="461665"/>
          </a:xfrm>
          <a:prstGeom prst="rect">
            <a:avLst/>
          </a:prstGeom>
          <a:gradFill flip="none" rotWithShape="1">
            <a:gsLst>
              <a:gs pos="0">
                <a:schemeClr val="bg1"/>
              </a:gs>
              <a:gs pos="50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r>
              <a:rPr lang="vi-VN" sz="2400" b="1" dirty="0">
                <a:solidFill>
                  <a:srgbClr val="0000CC"/>
                </a:solidFill>
                <a:latin typeface="+mj-lt"/>
              </a:rPr>
              <a:t>A.Chu vi của đường tròn (O) là 56,24cm</a:t>
            </a:r>
          </a:p>
        </p:txBody>
      </p:sp>
      <p:sp>
        <p:nvSpPr>
          <p:cNvPr id="17" name="TextBox 16">
            <a:extLst>
              <a:ext uri="{FF2B5EF4-FFF2-40B4-BE49-F238E27FC236}">
                <a16:creationId xmlns:a16="http://schemas.microsoft.com/office/drawing/2014/main" xmlns="" id="{180C88F8-B781-489F-8591-5BEB5666D3CE}"/>
              </a:ext>
            </a:extLst>
          </p:cNvPr>
          <p:cNvSpPr txBox="1"/>
          <p:nvPr/>
        </p:nvSpPr>
        <p:spPr>
          <a:xfrm>
            <a:off x="1905000" y="2860378"/>
            <a:ext cx="5544854" cy="461665"/>
          </a:xfrm>
          <a:prstGeom prst="rect">
            <a:avLst/>
          </a:prstGeom>
          <a:gradFill flip="none" rotWithShape="1">
            <a:gsLst>
              <a:gs pos="0">
                <a:schemeClr val="bg1"/>
              </a:gs>
              <a:gs pos="50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r>
              <a:rPr lang="vi-VN" sz="2400" b="1" dirty="0">
                <a:solidFill>
                  <a:srgbClr val="0000CC"/>
                </a:solidFill>
                <a:latin typeface="+mj-lt"/>
              </a:rPr>
              <a:t>B. Diện tích hình tròn (O) là 210,96cm</a:t>
            </a:r>
            <a:r>
              <a:rPr lang="vi-VN" sz="2400" b="1" baseline="30000" dirty="0">
                <a:solidFill>
                  <a:srgbClr val="0000CC"/>
                </a:solidFill>
                <a:latin typeface="+mj-lt"/>
              </a:rPr>
              <a:t>2</a:t>
            </a:r>
            <a:endParaRPr lang="en-US" sz="2400" b="1" dirty="0">
              <a:solidFill>
                <a:srgbClr val="0000CC"/>
              </a:solidFill>
              <a:latin typeface="+mj-lt"/>
              <a:cs typeface="Times New Roman" panose="02020603050405020304" pitchFamily="18" charset="0"/>
            </a:endParaRPr>
          </a:p>
        </p:txBody>
      </p:sp>
      <p:sp>
        <p:nvSpPr>
          <p:cNvPr id="18" name="TextBox 17">
            <a:extLst>
              <a:ext uri="{FF2B5EF4-FFF2-40B4-BE49-F238E27FC236}">
                <a16:creationId xmlns:a16="http://schemas.microsoft.com/office/drawing/2014/main" xmlns="" id="{44684B41-0267-4E1A-AE7A-E719850D1201}"/>
              </a:ext>
            </a:extLst>
          </p:cNvPr>
          <p:cNvSpPr txBox="1"/>
          <p:nvPr/>
        </p:nvSpPr>
        <p:spPr>
          <a:xfrm>
            <a:off x="1905000" y="3832229"/>
            <a:ext cx="5544854" cy="461665"/>
          </a:xfrm>
          <a:prstGeom prst="rect">
            <a:avLst/>
          </a:prstGeom>
          <a:gradFill flip="none" rotWithShape="1">
            <a:gsLst>
              <a:gs pos="0">
                <a:schemeClr val="bg1"/>
              </a:gs>
              <a:gs pos="50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r>
              <a:rPr lang="vi-VN" sz="2400" b="1" dirty="0">
                <a:solidFill>
                  <a:srgbClr val="0000CC"/>
                </a:solidFill>
                <a:latin typeface="+mj-lt"/>
              </a:rPr>
              <a:t>C.Độ dài cung nhỏ AB là 18,75cm </a:t>
            </a:r>
          </a:p>
        </p:txBody>
      </p:sp>
      <p:pic>
        <p:nvPicPr>
          <p:cNvPr id="19" name="Picture 18" descr="Máy uốn xoăn Mini VIVID&amp;VOGUE VAV-106 - Siêu nhỏ gọn màu sắc trẻ trung an  toàn cho người sử dụng - Hàng chính hãng bảo hành 12 tháng 1 đổi 1 |  Lazada.vn">
            <a:extLst>
              <a:ext uri="{FF2B5EF4-FFF2-40B4-BE49-F238E27FC236}">
                <a16:creationId xmlns:a16="http://schemas.microsoft.com/office/drawing/2014/main" xmlns="" id="{8A5A7EF8-CDBD-42FD-99CF-2CB3180C4A9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81" t="22398" r="25994" b="24732"/>
          <a:stretch/>
        </p:blipFill>
        <p:spPr bwMode="auto">
          <a:xfrm>
            <a:off x="1003343" y="4802835"/>
            <a:ext cx="825457" cy="8671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0"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957928" y="1683944"/>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1" name="Picture 8" descr="Hình mặt cười đẹp cute dễ thương, ngộ nghĩnh và hài hước">
            <a:extLst>
              <a:ext uri="{FF2B5EF4-FFF2-40B4-BE49-F238E27FC236}">
                <a16:creationId xmlns:a16="http://schemas.microsoft.com/office/drawing/2014/main" xmlns="" id="{B7BBE435-D25A-4899-8679-CD5B31DD6A2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1046904" y="2691093"/>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22" name="Picture 21" descr="Anh Dong (17)">
            <a:hlinkClick r:id="rId5" action="ppaction://hlinksldjump"/>
            <a:extLst>
              <a:ext uri="{FF2B5EF4-FFF2-40B4-BE49-F238E27FC236}">
                <a16:creationId xmlns:a16="http://schemas.microsoft.com/office/drawing/2014/main" xmlns="" id="{C19DF042-B749-4133-AA1C-BD518D093AB2}"/>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381501" y="5441219"/>
            <a:ext cx="1189079" cy="1372015"/>
          </a:xfrm>
          <a:prstGeom prst="rect">
            <a:avLst/>
          </a:prstGeom>
          <a:noFill/>
          <a:extLst>
            <a:ext uri="{909E8E84-426E-40DD-AFC4-6F175D3DCCD1}">
              <a14:hiddenFill xmlns:a14="http://schemas.microsoft.com/office/drawing/2010/main">
                <a:solidFill>
                  <a:srgbClr val="FFFFFF"/>
                </a:solidFill>
              </a14:hiddenFill>
            </a:ext>
          </a:extLst>
        </p:spPr>
      </p:pic>
      <p:sp>
        <p:nvSpPr>
          <p:cNvPr id="23" name="Horizontal Scroll 22"/>
          <p:cNvSpPr/>
          <p:nvPr/>
        </p:nvSpPr>
        <p:spPr>
          <a:xfrm>
            <a:off x="314510" y="99543"/>
            <a:ext cx="8600890" cy="929962"/>
          </a:xfrm>
          <a:prstGeom prst="horizontalScroll">
            <a:avLst/>
          </a:prstGeom>
          <a:solidFill>
            <a:schemeClr val="bg1"/>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vi-VN" sz="2400" b="1" dirty="0">
              <a:solidFill>
                <a:srgbClr val="0000FF"/>
              </a:solidFill>
              <a:latin typeface="Times New Roman" panose="02020603050405020304" pitchFamily="18" charset="0"/>
              <a:cs typeface="Times New Roman" panose="02020603050405020304" pitchFamily="18" charset="0"/>
            </a:endParaRPr>
          </a:p>
          <a:p>
            <a:pPr algn="just"/>
            <a:r>
              <a:rPr lang="vi-VN" sz="2400" b="1" dirty="0">
                <a:solidFill>
                  <a:srgbClr val="FF0000"/>
                </a:solidFill>
                <a:latin typeface="Times New Roman" panose="02020603050405020304" pitchFamily="18" charset="0"/>
                <a:cs typeface="Times New Roman" panose="02020603050405020304" pitchFamily="18" charset="0"/>
              </a:rPr>
              <a:t>Trạm 1:   </a:t>
            </a:r>
            <a:r>
              <a:rPr lang="vi-VN" sz="2400" b="1" dirty="0">
                <a:solidFill>
                  <a:srgbClr val="0000FF"/>
                </a:solidFill>
                <a:latin typeface="Times New Roman" panose="02020603050405020304" pitchFamily="18" charset="0"/>
                <a:cs typeface="Times New Roman" panose="02020603050405020304" pitchFamily="18" charset="0"/>
              </a:rPr>
              <a:t>Cho đường tròn (O;8cm) và dây AB căng cung có số </a:t>
            </a:r>
            <a:r>
              <a:rPr lang="vi-VN" sz="2400" b="1">
                <a:solidFill>
                  <a:srgbClr val="0000FF"/>
                </a:solidFill>
                <a:latin typeface="Times New Roman" panose="02020603050405020304" pitchFamily="18" charset="0"/>
                <a:cs typeface="Times New Roman" panose="02020603050405020304" pitchFamily="18" charset="0"/>
              </a:rPr>
              <a:t>đo 120</a:t>
            </a:r>
            <a:r>
              <a:rPr lang="vi-VN" sz="2400" b="1" baseline="30000">
                <a:solidFill>
                  <a:srgbClr val="0000FF"/>
                </a:solidFill>
                <a:latin typeface="Times New Roman" panose="02020603050405020304" pitchFamily="18" charset="0"/>
                <a:cs typeface="Times New Roman" panose="02020603050405020304" pitchFamily="18" charset="0"/>
              </a:rPr>
              <a:t>0</a:t>
            </a:r>
            <a:r>
              <a:rPr lang="en-US" sz="2400" b="1" baseline="30000">
                <a:solidFill>
                  <a:srgbClr val="0000FF"/>
                </a:solidFill>
                <a:latin typeface="Times New Roman" panose="02020603050405020304" pitchFamily="18" charset="0"/>
                <a:cs typeface="Times New Roman" panose="02020603050405020304" pitchFamily="18" charset="0"/>
              </a:rPr>
              <a:t> </a:t>
            </a:r>
            <a:r>
              <a:rPr lang="vi-VN" sz="2400" b="1">
                <a:solidFill>
                  <a:srgbClr val="0000FF"/>
                </a:solidFill>
                <a:latin typeface="Times New Roman" panose="02020603050405020304" pitchFamily="18" charset="0"/>
                <a:cs typeface="Times New Roman" panose="02020603050405020304" pitchFamily="18" charset="0"/>
              </a:rPr>
              <a:t>(</a:t>
            </a:r>
            <a:r>
              <a:rPr lang="el-GR" sz="2400" b="1" dirty="0">
                <a:solidFill>
                  <a:srgbClr val="0000FF"/>
                </a:solidFill>
                <a:latin typeface="Times New Roman" panose="02020603050405020304" pitchFamily="18" charset="0"/>
                <a:cs typeface="Times New Roman" panose="02020603050405020304" pitchFamily="18" charset="0"/>
              </a:rPr>
              <a:t>π=3,14). </a:t>
            </a:r>
            <a:r>
              <a:rPr lang="vi-VN" sz="2400" b="1" dirty="0">
                <a:solidFill>
                  <a:srgbClr val="0000FF"/>
                </a:solidFill>
                <a:latin typeface="Times New Roman" panose="02020603050405020304" pitchFamily="18" charset="0"/>
                <a:cs typeface="Times New Roman" panose="02020603050405020304" pitchFamily="18" charset="0"/>
              </a:rPr>
              <a:t>Khẳng định nào sau đây đúng?</a:t>
            </a:r>
            <a:endParaRPr lang="en-US" sz="2400" b="1" dirty="0">
              <a:solidFill>
                <a:srgbClr val="0000FF"/>
              </a:solidFill>
              <a:latin typeface="Times New Roman" panose="02020603050405020304" pitchFamily="18" charset="0"/>
              <a:cs typeface="Times New Roman" panose="02020603050405020304" pitchFamily="18" charset="0"/>
            </a:endParaRPr>
          </a:p>
          <a:p>
            <a:pPr algn="just"/>
            <a:endParaRPr lang="en-US" sz="2400" dirty="0"/>
          </a:p>
        </p:txBody>
      </p:sp>
      <p:sp>
        <p:nvSpPr>
          <p:cNvPr id="24" name="Right Arrow 23"/>
          <p:cNvSpPr/>
          <p:nvPr/>
        </p:nvSpPr>
        <p:spPr>
          <a:xfrm>
            <a:off x="1066800" y="6016268"/>
            <a:ext cx="3319041" cy="426361"/>
          </a:xfrm>
          <a:prstGeom prst="rightArrow">
            <a:avLst/>
          </a:prstGeom>
          <a:gradFill flip="none" rotWithShape="1">
            <a:gsLst>
              <a:gs pos="0">
                <a:schemeClr val="bg1"/>
              </a:gs>
              <a:gs pos="50000">
                <a:srgbClr val="FFFF00">
                  <a:shade val="67500"/>
                  <a:satMod val="115000"/>
                </a:srgbClr>
              </a:gs>
              <a:gs pos="100000">
                <a:srgbClr val="FFFF0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chemeClr val="tx1"/>
                </a:solidFill>
                <a:latin typeface="+mj-lt"/>
              </a:rPr>
              <a:t>Ấn vào bạn Thỏ để quay về </a:t>
            </a:r>
            <a:endParaRPr lang="en-US" b="1" dirty="0">
              <a:solidFill>
                <a:schemeClr val="tx1"/>
              </a:solidFill>
              <a:latin typeface="+mj-lt"/>
            </a:endParaRPr>
          </a:p>
        </p:txBody>
      </p:sp>
      <p:pic>
        <p:nvPicPr>
          <p:cNvPr id="25"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79" t="806" r="4000" b="4223"/>
          <a:stretch/>
        </p:blipFill>
        <p:spPr bwMode="auto">
          <a:xfrm>
            <a:off x="991676" y="3676008"/>
            <a:ext cx="773698" cy="77410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14510" y="6442629"/>
            <a:ext cx="2122697" cy="400110"/>
          </a:xfrm>
          <a:prstGeom prst="rect">
            <a:avLst/>
          </a:prstGeom>
          <a:noFill/>
        </p:spPr>
        <p:txBody>
          <a:bodyPr wrap="none" rtlCol="0">
            <a:spAutoFit/>
          </a:bodyPr>
          <a:lstStyle/>
          <a:p>
            <a:r>
              <a:rPr lang="vi-VN" sz="2000" b="1" dirty="0">
                <a:solidFill>
                  <a:schemeClr val="bg1"/>
                </a:solidFill>
                <a:latin typeface="Times New Roman" panose="02020603050405020304" pitchFamily="18" charset="0"/>
                <a:cs typeface="Times New Roman" panose="02020603050405020304" pitchFamily="18" charset="0"/>
              </a:rPr>
              <a:t>VỊNH HẠ LONG</a:t>
            </a:r>
            <a:endParaRPr lang="en-US"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760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2000"/>
                                        <p:tgtEl>
                                          <p:spTgt spid="2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childTnLst>
              </p:cTn>
              <p:nextCondLst>
                <p:cond evt="onClick" delay="0">
                  <p:tgtEl>
                    <p:spTgt spid="15"/>
                  </p:tgtEl>
                </p:cond>
              </p:nextCondLst>
            </p:seq>
            <p:seq concurrent="1" nextAc="seek">
              <p:cTn id="26" restart="whenNotActive" fill="hold" evtFilter="cancelBubble" nodeType="interactiveSeq">
                <p:stCondLst>
                  <p:cond evt="onClick" delay="0">
                    <p:tgtEl>
                      <p:spTgt spid="16"/>
                    </p:tgtEl>
                  </p:cond>
                </p:stCondLst>
                <p:endSync evt="end" delay="0">
                  <p:rtn val="all"/>
                </p:endSync>
                <p:childTnLst>
                  <p:par>
                    <p:cTn id="27" fill="hold">
                      <p:stCondLst>
                        <p:cond delay="0"/>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childTnLst>
              </p:cTn>
              <p:nextCondLst>
                <p:cond evt="onClick" delay="0">
                  <p:tgtEl>
                    <p:spTgt spid="16"/>
                  </p:tgtEl>
                </p:cond>
              </p:nextCondLst>
            </p:seq>
            <p:seq concurrent="1" nextAc="seek">
              <p:cTn id="32" restart="whenNotActive" fill="hold" evtFilter="cancelBubble" nodeType="interactiveSeq">
                <p:stCondLst>
                  <p:cond evt="onClick" delay="0">
                    <p:tgtEl>
                      <p:spTgt spid="17"/>
                    </p:tgtEl>
                  </p:cond>
                </p:stCondLst>
                <p:endSync evt="end" delay="0">
                  <p:rtn val="all"/>
                </p:endSync>
                <p:childTnLst>
                  <p:par>
                    <p:cTn id="33" fill="hold">
                      <p:stCondLst>
                        <p:cond delay="0"/>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childTnLst>
                    </p:cTn>
                  </p:par>
                </p:childTnLst>
              </p:cTn>
              <p:nextCondLst>
                <p:cond evt="onClick" delay="0">
                  <p:tgtEl>
                    <p:spTgt spid="17"/>
                  </p:tgtEl>
                </p:cond>
              </p:nextCondLst>
            </p:seq>
            <p:seq concurrent="1" nextAc="seek">
              <p:cTn id="38" restart="whenNotActive" fill="hold" evtFilter="cancelBubble" nodeType="interactiveSeq">
                <p:stCondLst>
                  <p:cond evt="onClick" delay="0">
                    <p:tgtEl>
                      <p:spTgt spid="18"/>
                    </p:tgtEl>
                  </p:cond>
                </p:stCondLst>
                <p:endSync evt="end" delay="0">
                  <p:rtn val="all"/>
                </p:endSync>
                <p:childTnLst>
                  <p:par>
                    <p:cTn id="39" fill="hold">
                      <p:stCondLst>
                        <p:cond delay="0"/>
                      </p:stCondLst>
                      <p:childTnLst>
                        <p:par>
                          <p:cTn id="40" fill="hold">
                            <p:stCondLst>
                              <p:cond delay="0"/>
                            </p:stCondLst>
                            <p:childTnLst>
                              <p:par>
                                <p:cTn id="41" presetID="16" presetClass="entr" presetSubtype="21"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childTnLst>
                    </p:cTn>
                  </p:par>
                </p:childTnLst>
              </p:cTn>
              <p:nextCondLst>
                <p:cond evt="onClick" delay="0">
                  <p:tgtEl>
                    <p:spTgt spid="18"/>
                  </p:tgtEl>
                </p:cond>
              </p:nextCondLst>
            </p:seq>
          </p:childTnLst>
        </p:cTn>
      </p:par>
    </p:tnLst>
    <p:bldLst>
      <p:bldP spid="15" grpId="0" animBg="1"/>
      <p:bldP spid="16" grpId="0" animBg="1"/>
      <p:bldP spid="17" grpId="0" animBg="1"/>
      <p:bldP spid="18"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Đảo Phú Lâm Hoàng 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Horizontal Scroll 2"/>
          <p:cNvSpPr/>
          <p:nvPr/>
        </p:nvSpPr>
        <p:spPr>
          <a:xfrm>
            <a:off x="381000" y="152400"/>
            <a:ext cx="8382000" cy="1600200"/>
          </a:xfrm>
          <a:prstGeom prst="horizontalScroll">
            <a:avLst/>
          </a:prstGeom>
          <a:gradFill flip="none" rotWithShape="1">
            <a:gsLst>
              <a:gs pos="0">
                <a:schemeClr val="bg1">
                  <a:lumMod val="95000"/>
                </a:schemeClr>
              </a:gs>
              <a:gs pos="63000">
                <a:srgbClr val="FFFF00">
                  <a:shade val="67500"/>
                  <a:satMod val="115000"/>
                </a:srgbClr>
              </a:gs>
              <a:gs pos="100000">
                <a:srgbClr val="FFFF00">
                  <a:shade val="100000"/>
                  <a:satMod val="115000"/>
                </a:srgbClr>
              </a:gs>
            </a:gsLst>
            <a:lin ang="5400000" scaled="1"/>
            <a:tileRect/>
          </a:gra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b="1" dirty="0">
              <a:solidFill>
                <a:schemeClr val="tx1"/>
              </a:solidFill>
              <a:latin typeface="+mj-lt"/>
              <a:cs typeface="Times New Roman" panose="02020603050405020304" pitchFamily="18" charset="0"/>
            </a:endParaRPr>
          </a:p>
          <a:p>
            <a:pPr algn="just"/>
            <a:r>
              <a:rPr lang="vi-VN" sz="2400" b="1" dirty="0">
                <a:solidFill>
                  <a:srgbClr val="FF0000"/>
                </a:solidFill>
                <a:latin typeface="+mj-lt"/>
                <a:cs typeface="Times New Roman" panose="02020603050405020304" pitchFamily="18" charset="0"/>
              </a:rPr>
              <a:t>Trạm 2: </a:t>
            </a:r>
            <a:r>
              <a:rPr lang="vi-VN" sz="2400" b="1" dirty="0">
                <a:solidFill>
                  <a:schemeClr val="tx1"/>
                </a:solidFill>
                <a:latin typeface="+mj-lt"/>
                <a:cs typeface="Times New Roman" panose="02020603050405020304" pitchFamily="18" charset="0"/>
              </a:rPr>
              <a:t>Cho đường tròn (O;8cm) và dây AB căng cung có số đo 120</a:t>
            </a:r>
            <a:r>
              <a:rPr lang="vi-VN" sz="2400" b="1" baseline="30000" dirty="0">
                <a:solidFill>
                  <a:schemeClr val="tx1"/>
                </a:solidFill>
                <a:latin typeface="+mj-lt"/>
                <a:cs typeface="Times New Roman" panose="02020603050405020304" pitchFamily="18" charset="0"/>
              </a:rPr>
              <a:t>0</a:t>
            </a:r>
            <a:r>
              <a:rPr lang="en-US" sz="2400" b="1" dirty="0">
                <a:solidFill>
                  <a:schemeClr val="tx1"/>
                </a:solidFill>
                <a:latin typeface="+mj-lt"/>
                <a:cs typeface="Times New Roman" panose="02020603050405020304" pitchFamily="18" charset="0"/>
              </a:rPr>
              <a:t> </a:t>
            </a:r>
            <a:r>
              <a:rPr lang="en-US" sz="2400" b="1" dirty="0" smtClean="0">
                <a:solidFill>
                  <a:schemeClr val="tx1"/>
                </a:solidFill>
                <a:latin typeface="+mj-lt"/>
                <a:cs typeface="Times New Roman" panose="02020603050405020304" pitchFamily="18" charset="0"/>
              </a:rPr>
              <a:t>,                     . </a:t>
            </a:r>
            <a:r>
              <a:rPr lang="vi-VN" sz="2400" b="1" dirty="0">
                <a:solidFill>
                  <a:schemeClr val="tx1"/>
                </a:solidFill>
                <a:latin typeface="+mj-lt"/>
              </a:rPr>
              <a:t>Diện tích hình quạt AOB bằng? </a:t>
            </a:r>
          </a:p>
          <a:p>
            <a:pPr algn="ctr"/>
            <a:r>
              <a:rPr lang="vi-VN" sz="2400" b="1" dirty="0">
                <a:solidFill>
                  <a:schemeClr val="tx1"/>
                </a:solidFill>
                <a:latin typeface="+mj-lt"/>
              </a:rPr>
              <a:t> (làm tròn kết quả đến chữ số hàng đơn vị</a:t>
            </a:r>
            <a:r>
              <a:rPr lang="el-GR" sz="2400" b="1" dirty="0">
                <a:solidFill>
                  <a:schemeClr val="tx1"/>
                </a:solidFill>
                <a:latin typeface="+mj-lt"/>
              </a:rPr>
              <a:t>)</a:t>
            </a:r>
            <a:endParaRPr lang="en-US" sz="2800" b="1" dirty="0">
              <a:solidFill>
                <a:schemeClr val="tx1"/>
              </a:solidFill>
              <a:latin typeface="+mj-lt"/>
              <a:cs typeface="Times New Roman" panose="02020603050405020304" pitchFamily="18" charset="0"/>
            </a:endParaRPr>
          </a:p>
          <a:p>
            <a:pPr algn="ctr"/>
            <a:endParaRPr lang="en-US" sz="2800" b="1" dirty="0">
              <a:solidFill>
                <a:schemeClr val="tx1"/>
              </a:solidFill>
              <a:latin typeface="+mj-lt"/>
            </a:endParaRPr>
          </a:p>
        </p:txBody>
      </p:sp>
      <p:sp>
        <p:nvSpPr>
          <p:cNvPr id="4" name="TextBox 3">
            <a:extLst>
              <a:ext uri="{FF2B5EF4-FFF2-40B4-BE49-F238E27FC236}">
                <a16:creationId xmlns:a16="http://schemas.microsoft.com/office/drawing/2014/main" xmlns="" id="{DD6B3C52-75B3-4F58-AD6E-0CD002692647}"/>
              </a:ext>
            </a:extLst>
          </p:cNvPr>
          <p:cNvSpPr txBox="1"/>
          <p:nvPr/>
        </p:nvSpPr>
        <p:spPr>
          <a:xfrm>
            <a:off x="1027854" y="2652853"/>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pPr algn="ctr"/>
            <a:r>
              <a:rPr lang="en-US" sz="2400" b="1" dirty="0">
                <a:solidFill>
                  <a:srgbClr val="660066"/>
                </a:solidFill>
                <a:latin typeface="Times New Roman" panose="02020603050405020304" pitchFamily="18" charset="0"/>
                <a:cs typeface="Times New Roman" panose="02020603050405020304" pitchFamily="18" charset="0"/>
              </a:rPr>
              <a:t>A.67cm</a:t>
            </a:r>
            <a:r>
              <a:rPr lang="vi-VN" sz="2400" b="1" baseline="30000" dirty="0">
                <a:solidFill>
                  <a:srgbClr val="660066"/>
                </a:solidFill>
                <a:latin typeface="Times New Roman" panose="02020603050405020304" pitchFamily="18" charset="0"/>
                <a:cs typeface="Times New Roman" panose="02020603050405020304" pitchFamily="18" charset="0"/>
              </a:rPr>
              <a:t>2</a:t>
            </a:r>
            <a:endParaRPr lang="en-US" sz="2400" b="1" dirty="0">
              <a:solidFill>
                <a:srgbClr val="660066"/>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0F939BDB-BE10-4AB8-88C3-7E235BFF3E68}"/>
              </a:ext>
            </a:extLst>
          </p:cNvPr>
          <p:cNvSpPr txBox="1"/>
          <p:nvPr/>
        </p:nvSpPr>
        <p:spPr>
          <a:xfrm>
            <a:off x="5124467" y="4046539"/>
            <a:ext cx="3245835"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pPr algn="ctr"/>
            <a:r>
              <a:rPr lang="vi-VN" sz="2400" b="1" dirty="0">
                <a:solidFill>
                  <a:srgbClr val="660066"/>
                </a:solidFill>
                <a:latin typeface="Times New Roman" panose="02020603050405020304" pitchFamily="18" charset="0"/>
                <a:cs typeface="Times New Roman" panose="02020603050405020304" pitchFamily="18" charset="0"/>
              </a:rPr>
              <a:t>D</a:t>
            </a:r>
            <a:r>
              <a:rPr lang="en-US" sz="2400" b="1" dirty="0">
                <a:solidFill>
                  <a:srgbClr val="660066"/>
                </a:solidFill>
                <a:latin typeface="Times New Roman" panose="02020603050405020304" pitchFamily="18" charset="0"/>
                <a:cs typeface="Times New Roman" panose="02020603050405020304" pitchFamily="18" charset="0"/>
              </a:rPr>
              <a:t>.</a:t>
            </a:r>
            <a:r>
              <a:rPr lang="vi-VN" sz="2400" b="1" dirty="0">
                <a:solidFill>
                  <a:srgbClr val="660066"/>
                </a:solidFill>
                <a:latin typeface="Times New Roman" panose="02020603050405020304" pitchFamily="18" charset="0"/>
                <a:cs typeface="Times New Roman" panose="02020603050405020304" pitchFamily="18" charset="0"/>
              </a:rPr>
              <a:t> 84</a:t>
            </a:r>
            <a:r>
              <a:rPr lang="en-US" sz="2400" b="1" dirty="0">
                <a:solidFill>
                  <a:srgbClr val="660066"/>
                </a:solidFill>
                <a:latin typeface="Times New Roman" panose="02020603050405020304" pitchFamily="18" charset="0"/>
                <a:cs typeface="Times New Roman" panose="02020603050405020304" pitchFamily="18" charset="0"/>
              </a:rPr>
              <a:t>cm</a:t>
            </a:r>
            <a:r>
              <a:rPr lang="vi-VN" sz="2400" b="1" baseline="30000" dirty="0">
                <a:solidFill>
                  <a:srgbClr val="660066"/>
                </a:solidFill>
                <a:latin typeface="Times New Roman" panose="02020603050405020304" pitchFamily="18" charset="0"/>
                <a:cs typeface="Times New Roman" panose="02020603050405020304" pitchFamily="18" charset="0"/>
              </a:rPr>
              <a:t>2</a:t>
            </a:r>
            <a:endParaRPr lang="en-US" sz="2400" b="1" dirty="0">
              <a:solidFill>
                <a:srgbClr val="660066"/>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180C88F8-B781-489F-8591-5BEB5666D3CE}"/>
              </a:ext>
            </a:extLst>
          </p:cNvPr>
          <p:cNvSpPr txBox="1"/>
          <p:nvPr/>
        </p:nvSpPr>
        <p:spPr>
          <a:xfrm>
            <a:off x="1027854" y="4046539"/>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pPr algn="ctr"/>
            <a:r>
              <a:rPr lang="vi-VN" sz="2400" b="1" dirty="0">
                <a:solidFill>
                  <a:srgbClr val="660066"/>
                </a:solidFill>
                <a:latin typeface="Times New Roman" panose="02020603050405020304" pitchFamily="18" charset="0"/>
                <a:cs typeface="Times New Roman" panose="02020603050405020304" pitchFamily="18" charset="0"/>
              </a:rPr>
              <a:t>B</a:t>
            </a:r>
            <a:r>
              <a:rPr lang="en-US" sz="2400" b="1" dirty="0">
                <a:solidFill>
                  <a:srgbClr val="660066"/>
                </a:solidFill>
                <a:latin typeface="Times New Roman" panose="02020603050405020304" pitchFamily="18" charset="0"/>
                <a:cs typeface="Times New Roman" panose="02020603050405020304" pitchFamily="18" charset="0"/>
              </a:rPr>
              <a:t>.</a:t>
            </a:r>
            <a:r>
              <a:rPr lang="vi-VN" sz="2400" b="1" dirty="0">
                <a:solidFill>
                  <a:srgbClr val="660066"/>
                </a:solidFill>
                <a:latin typeface="Times New Roman" panose="02020603050405020304" pitchFamily="18" charset="0"/>
                <a:cs typeface="Times New Roman" panose="02020603050405020304" pitchFamily="18" charset="0"/>
              </a:rPr>
              <a:t> 79</a:t>
            </a:r>
            <a:r>
              <a:rPr lang="en-US" sz="2400" b="1" dirty="0">
                <a:solidFill>
                  <a:srgbClr val="660066"/>
                </a:solidFill>
                <a:latin typeface="Times New Roman" panose="02020603050405020304" pitchFamily="18" charset="0"/>
                <a:cs typeface="Times New Roman" panose="02020603050405020304" pitchFamily="18" charset="0"/>
              </a:rPr>
              <a:t>cm</a:t>
            </a:r>
            <a:r>
              <a:rPr lang="vi-VN" sz="2400" b="1" baseline="30000" dirty="0">
                <a:solidFill>
                  <a:srgbClr val="660066"/>
                </a:solidFill>
                <a:latin typeface="Times New Roman" panose="02020603050405020304" pitchFamily="18" charset="0"/>
                <a:cs typeface="Times New Roman" panose="02020603050405020304" pitchFamily="18" charset="0"/>
              </a:rPr>
              <a:t>2</a:t>
            </a:r>
            <a:endParaRPr lang="en-US" sz="2400" b="1" dirty="0">
              <a:solidFill>
                <a:srgbClr val="660066"/>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44684B41-0267-4E1A-AE7A-E719850D1201}"/>
              </a:ext>
            </a:extLst>
          </p:cNvPr>
          <p:cNvSpPr txBox="1"/>
          <p:nvPr/>
        </p:nvSpPr>
        <p:spPr>
          <a:xfrm>
            <a:off x="5114030" y="2748602"/>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lin ang="5400000" scaled="1"/>
            <a:tileRect/>
          </a:gradFill>
          <a:ln w="28575">
            <a:solidFill>
              <a:srgbClr val="00FF00"/>
            </a:solidFill>
          </a:ln>
        </p:spPr>
        <p:txBody>
          <a:bodyPr wrap="square" rtlCol="0">
            <a:spAutoFit/>
          </a:bodyPr>
          <a:lstStyle/>
          <a:p>
            <a:pPr algn="ctr"/>
            <a:r>
              <a:rPr lang="vi-VN" sz="2400" b="1" dirty="0">
                <a:solidFill>
                  <a:srgbClr val="660066"/>
                </a:solidFill>
                <a:latin typeface="Times New Roman" panose="02020603050405020304" pitchFamily="18" charset="0"/>
                <a:cs typeface="Times New Roman" panose="02020603050405020304" pitchFamily="18" charset="0"/>
              </a:rPr>
              <a:t>C</a:t>
            </a:r>
            <a:r>
              <a:rPr lang="en-US" sz="2400" b="1" dirty="0">
                <a:solidFill>
                  <a:srgbClr val="660066"/>
                </a:solidFill>
                <a:latin typeface="Times New Roman" panose="02020603050405020304" pitchFamily="18" charset="0"/>
                <a:cs typeface="Times New Roman" panose="02020603050405020304" pitchFamily="18" charset="0"/>
              </a:rPr>
              <a:t>.</a:t>
            </a:r>
            <a:r>
              <a:rPr lang="vi-VN" sz="2400" b="1" dirty="0">
                <a:solidFill>
                  <a:srgbClr val="660066"/>
                </a:solidFill>
                <a:latin typeface="Times New Roman" panose="02020603050405020304" pitchFamily="18" charset="0"/>
                <a:cs typeface="Times New Roman" panose="02020603050405020304" pitchFamily="18" charset="0"/>
              </a:rPr>
              <a:t> 82</a:t>
            </a:r>
            <a:r>
              <a:rPr lang="en-US" sz="2400" b="1" dirty="0">
                <a:solidFill>
                  <a:srgbClr val="660066"/>
                </a:solidFill>
                <a:latin typeface="Times New Roman" panose="02020603050405020304" pitchFamily="18" charset="0"/>
                <a:cs typeface="Times New Roman" panose="02020603050405020304" pitchFamily="18" charset="0"/>
              </a:rPr>
              <a:t>cm</a:t>
            </a:r>
            <a:r>
              <a:rPr lang="vi-VN" sz="2400" b="1" baseline="30000" dirty="0">
                <a:solidFill>
                  <a:srgbClr val="660066"/>
                </a:solidFill>
                <a:latin typeface="Times New Roman" panose="02020603050405020304" pitchFamily="18" charset="0"/>
                <a:cs typeface="Times New Roman" panose="02020603050405020304" pitchFamily="18" charset="0"/>
              </a:rPr>
              <a:t>2</a:t>
            </a:r>
            <a:endParaRPr lang="en-US" sz="2400" b="1" dirty="0">
              <a:solidFill>
                <a:srgbClr val="660066"/>
              </a:solidFill>
              <a:latin typeface="Times New Roman" panose="02020603050405020304" pitchFamily="18" charset="0"/>
              <a:cs typeface="Times New Roman" panose="02020603050405020304" pitchFamily="18" charset="0"/>
            </a:endParaRPr>
          </a:p>
        </p:txBody>
      </p:sp>
      <p:pic>
        <p:nvPicPr>
          <p:cNvPr id="8" name="Picture 7" descr="Máy uốn xoăn Mini VIVID&amp;VOGUE VAV-106 - Siêu nhỏ gọn màu sắc trẻ trung an  toàn cho người sử dụng - Hàng chính hãng bảo hành 12 tháng 1 đổi 1 |  Lazada.vn">
            <a:extLst>
              <a:ext uri="{FF2B5EF4-FFF2-40B4-BE49-F238E27FC236}">
                <a16:creationId xmlns:a16="http://schemas.microsoft.com/office/drawing/2014/main" xmlns="" id="{8A5A7EF8-CDBD-42FD-99CF-2CB3180C4A9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981" t="22398" r="25994" b="24732"/>
          <a:stretch/>
        </p:blipFill>
        <p:spPr bwMode="auto">
          <a:xfrm>
            <a:off x="118979" y="2501168"/>
            <a:ext cx="825457" cy="8671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9"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79" t="806" r="4000" b="4223"/>
          <a:stretch/>
        </p:blipFill>
        <p:spPr bwMode="auto">
          <a:xfrm>
            <a:off x="8397916" y="4000363"/>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 name="Picture 8" descr="Hình mặt cười đẹp cute dễ thương, ngộ nghĩnh và hài hước">
            <a:extLst>
              <a:ext uri="{FF2B5EF4-FFF2-40B4-BE49-F238E27FC236}">
                <a16:creationId xmlns:a16="http://schemas.microsoft.com/office/drawing/2014/main" xmlns="" id="{B7BBE435-D25A-4899-8679-CD5B31DD6A2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79" t="806" r="4000" b="4223"/>
          <a:stretch/>
        </p:blipFill>
        <p:spPr bwMode="auto">
          <a:xfrm>
            <a:off x="225966" y="3954188"/>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1" name="Picture 10" descr="Anh Dong (17)">
            <a:hlinkClick r:id="rId6" action="ppaction://hlinksldjump"/>
            <a:extLst>
              <a:ext uri="{FF2B5EF4-FFF2-40B4-BE49-F238E27FC236}">
                <a16:creationId xmlns:a16="http://schemas.microsoft.com/office/drawing/2014/main" xmlns="" id="{C19DF042-B749-4133-AA1C-BD518D093AB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305301" y="5441219"/>
            <a:ext cx="1189079" cy="1372015"/>
          </a:xfrm>
          <a:prstGeom prst="rect">
            <a:avLst/>
          </a:prstGeom>
          <a:noFill/>
          <a:extLst>
            <a:ext uri="{909E8E84-426E-40DD-AFC4-6F175D3DCCD1}">
              <a14:hiddenFill xmlns:a14="http://schemas.microsoft.com/office/drawing/2010/main">
                <a:solidFill>
                  <a:srgbClr val="FFFFFF"/>
                </a:solidFill>
              </a14:hiddenFill>
            </a:ext>
          </a:extLst>
        </p:spPr>
      </p:pic>
      <p:sp>
        <p:nvSpPr>
          <p:cNvPr id="12" name="Right Arrow 11"/>
          <p:cNvSpPr/>
          <p:nvPr/>
        </p:nvSpPr>
        <p:spPr>
          <a:xfrm>
            <a:off x="990600" y="6016268"/>
            <a:ext cx="3319041" cy="426361"/>
          </a:xfrm>
          <a:prstGeom prst="rightArrow">
            <a:avLst/>
          </a:prstGeom>
          <a:gradFill flip="none" rotWithShape="1">
            <a:gsLst>
              <a:gs pos="0">
                <a:schemeClr val="bg1"/>
              </a:gs>
              <a:gs pos="50000">
                <a:srgbClr val="FFFF00">
                  <a:shade val="67500"/>
                  <a:satMod val="115000"/>
                </a:srgbClr>
              </a:gs>
              <a:gs pos="100000">
                <a:srgbClr val="FFFF0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chemeClr val="tx1"/>
                </a:solidFill>
                <a:latin typeface="+mj-lt"/>
              </a:rPr>
              <a:t>Ấn vào bạn Thỏ để quay về </a:t>
            </a:r>
            <a:endParaRPr lang="en-US" b="1" dirty="0">
              <a:solidFill>
                <a:schemeClr val="tx1"/>
              </a:solidFill>
              <a:latin typeface="+mj-lt"/>
            </a:endParaRPr>
          </a:p>
        </p:txBody>
      </p:sp>
      <p:pic>
        <p:nvPicPr>
          <p:cNvPr id="13"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79" t="806" r="4000" b="4223"/>
          <a:stretch/>
        </p:blipFill>
        <p:spPr bwMode="auto">
          <a:xfrm>
            <a:off x="8370302" y="2556131"/>
            <a:ext cx="773698" cy="774106"/>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3487" y="6442629"/>
            <a:ext cx="3256020" cy="369332"/>
          </a:xfrm>
          <a:prstGeom prst="rect">
            <a:avLst/>
          </a:prstGeom>
        </p:spPr>
        <p:txBody>
          <a:bodyPr wrap="none">
            <a:spAutoFit/>
          </a:bodyPr>
          <a:lstStyle/>
          <a:p>
            <a:r>
              <a:rPr lang="vi-VN" b="1" dirty="0">
                <a:solidFill>
                  <a:schemeClr val="bg1"/>
                </a:solidFill>
                <a:latin typeface="Times New Roman" panose="02020603050405020304" pitchFamily="18" charset="0"/>
                <a:cs typeface="Times New Roman" panose="02020603050405020304" pitchFamily="18" charset="0"/>
              </a:rPr>
              <a:t>ĐẢO PHÚ LÂM - HOÀNG SA</a:t>
            </a:r>
            <a:endParaRPr lang="en-US" b="1" dirty="0">
              <a:solidFill>
                <a:schemeClr val="bg1"/>
              </a:solidFill>
              <a:latin typeface="Times New Roman" panose="02020603050405020304" pitchFamily="18" charset="0"/>
              <a:cs typeface="Times New Roman" panose="02020603050405020304" pitchFamily="18"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965337134"/>
              </p:ext>
            </p:extLst>
          </p:nvPr>
        </p:nvGraphicFramePr>
        <p:xfrm>
          <a:off x="2209800" y="733268"/>
          <a:ext cx="1256511" cy="409732"/>
        </p:xfrm>
        <a:graphic>
          <a:graphicData uri="http://schemas.openxmlformats.org/presentationml/2006/ole">
            <mc:AlternateContent xmlns:mc="http://schemas.openxmlformats.org/markup-compatibility/2006">
              <mc:Choice xmlns:v="urn:schemas-microsoft-com:vml" Requires="v">
                <p:oleObj spid="_x0000_s8203" name="Equation" r:id="rId9" imgW="583920" imgH="190440" progId="Equation.DSMT4">
                  <p:embed/>
                </p:oleObj>
              </mc:Choice>
              <mc:Fallback>
                <p:oleObj name="Equation" r:id="rId9" imgW="583920" imgH="190440" progId="Equation.DSMT4">
                  <p:embed/>
                  <p:pic>
                    <p:nvPicPr>
                      <p:cNvPr id="0" name=""/>
                      <p:cNvPicPr/>
                      <p:nvPr/>
                    </p:nvPicPr>
                    <p:blipFill>
                      <a:blip r:embed="rId10"/>
                      <a:stretch>
                        <a:fillRect/>
                      </a:stretch>
                    </p:blipFill>
                    <p:spPr>
                      <a:xfrm>
                        <a:off x="2209800" y="733268"/>
                        <a:ext cx="1256511" cy="409732"/>
                      </a:xfrm>
                      <a:prstGeom prst="rect">
                        <a:avLst/>
                      </a:prstGeom>
                    </p:spPr>
                  </p:pic>
                </p:oleObj>
              </mc:Fallback>
            </mc:AlternateContent>
          </a:graphicData>
        </a:graphic>
      </p:graphicFrame>
    </p:spTree>
    <p:extLst>
      <p:ext uri="{BB962C8B-B14F-4D97-AF65-F5344CB8AC3E}">
        <p14:creationId xmlns:p14="http://schemas.microsoft.com/office/powerpoint/2010/main" val="26048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nextCondLst>
                <p:cond evt="onClick" delay="0">
                  <p:tgtEl>
                    <p:spTgt spid="4"/>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childTnLst>
              </p:cTn>
              <p:nextCondLst>
                <p:cond evt="onClick" delay="0">
                  <p:tgtEl>
                    <p:spTgt spid="5"/>
                  </p:tgtEl>
                </p:cond>
              </p:nextCondLst>
            </p:seq>
            <p:seq concurrent="1" nextAc="seek">
              <p:cTn id="34" restart="whenNotActive" fill="hold" evtFilter="cancelBubble" nodeType="interactiveSeq">
                <p:stCondLst>
                  <p:cond evt="onClick" delay="0">
                    <p:tgtEl>
                      <p:spTgt spid="6"/>
                    </p:tgtEl>
                  </p:cond>
                </p:stCondLst>
                <p:endSync evt="end" delay="0">
                  <p:rtn val="all"/>
                </p:endSync>
                <p:childTnLst>
                  <p:par>
                    <p:cTn id="35" fill="hold">
                      <p:stCondLst>
                        <p:cond delay="0"/>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childTnLst>
              </p:cTn>
              <p:nextCondLst>
                <p:cond evt="onClick" delay="0">
                  <p:tgtEl>
                    <p:spTgt spid="6"/>
                  </p:tgtEl>
                </p:cond>
              </p:nextCondLst>
            </p:seq>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16" presetClass="entr" presetSubtype="21"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arn(inVertical)">
                                      <p:cBhvr>
                                        <p:cTn id="45" dur="500"/>
                                        <p:tgtEl>
                                          <p:spTgt spid="13"/>
                                        </p:tgtEl>
                                      </p:cBhvr>
                                    </p:animEffect>
                                  </p:child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4" y="0"/>
            <a:ext cx="9119746" cy="6876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Horizontal Scroll 2"/>
          <p:cNvSpPr/>
          <p:nvPr/>
        </p:nvSpPr>
        <p:spPr>
          <a:xfrm>
            <a:off x="228600" y="0"/>
            <a:ext cx="8382000" cy="2057400"/>
          </a:xfrm>
          <a:prstGeom prst="horizontalScroll">
            <a:avLst/>
          </a:prstGeom>
          <a:solidFill>
            <a:schemeClr val="bg1"/>
          </a:solidFill>
          <a:ln w="28575">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FF0000"/>
                </a:solidFill>
                <a:latin typeface="+mj-lt"/>
                <a:cs typeface="Times New Roman" panose="02020603050405020304" pitchFamily="18" charset="0"/>
              </a:rPr>
              <a:t>Trạm 3: </a:t>
            </a:r>
            <a:r>
              <a:rPr lang="vi-VN" sz="2400" b="1" dirty="0">
                <a:solidFill>
                  <a:srgbClr val="660066"/>
                </a:solidFill>
                <a:latin typeface="+mj-lt"/>
              </a:rPr>
              <a:t>Cho hai đường tròn đồng tâm (O;8cm) và (O;5cm</a:t>
            </a:r>
            <a:r>
              <a:rPr lang="vi-VN" sz="2400" b="1" dirty="0" smtClean="0">
                <a:solidFill>
                  <a:srgbClr val="660066"/>
                </a:solidFill>
                <a:latin typeface="+mj-lt"/>
              </a:rPr>
              <a:t>). </a:t>
            </a:r>
            <a:r>
              <a:rPr lang="en-US" sz="2400" b="1" dirty="0" err="1" smtClean="0">
                <a:solidFill>
                  <a:srgbClr val="660066"/>
                </a:solidFill>
                <a:latin typeface="Times New Roman" panose="02020603050405020304" pitchFamily="18" charset="0"/>
                <a:cs typeface="Times New Roman" panose="02020603050405020304" pitchFamily="18" charset="0"/>
              </a:rPr>
              <a:t>Tính</a:t>
            </a:r>
            <a:r>
              <a:rPr lang="en-US" sz="2400" b="1" dirty="0" smtClean="0">
                <a:solidFill>
                  <a:srgbClr val="660066"/>
                </a:solidFill>
                <a:latin typeface="Times New Roman" panose="02020603050405020304" pitchFamily="18" charset="0"/>
                <a:cs typeface="Times New Roman" panose="02020603050405020304" pitchFamily="18" charset="0"/>
              </a:rPr>
              <a:t> d</a:t>
            </a:r>
            <a:r>
              <a:rPr lang="vi-VN" sz="2400" b="1" dirty="0" smtClean="0">
                <a:solidFill>
                  <a:srgbClr val="660066"/>
                </a:solidFill>
                <a:latin typeface="Times New Roman" panose="02020603050405020304" pitchFamily="18" charset="0"/>
                <a:cs typeface="Times New Roman" panose="02020603050405020304" pitchFamily="18" charset="0"/>
              </a:rPr>
              <a:t>iện </a:t>
            </a:r>
            <a:r>
              <a:rPr lang="vi-VN" sz="2400" b="1" dirty="0">
                <a:solidFill>
                  <a:srgbClr val="660066"/>
                </a:solidFill>
                <a:latin typeface="+mj-lt"/>
              </a:rPr>
              <a:t>tích hình vành </a:t>
            </a:r>
            <a:r>
              <a:rPr lang="vi-VN" sz="2400" b="1" dirty="0" smtClean="0">
                <a:solidFill>
                  <a:srgbClr val="660066"/>
                </a:solidFill>
                <a:latin typeface="+mj-lt"/>
              </a:rPr>
              <a:t>khăn </a:t>
            </a:r>
            <a:r>
              <a:rPr lang="en-US" sz="2400" b="1" dirty="0" smtClean="0">
                <a:solidFill>
                  <a:srgbClr val="660066"/>
                </a:solidFill>
                <a:latin typeface="Times New Roman" panose="02020603050405020304" pitchFamily="18" charset="0"/>
                <a:cs typeface="Times New Roman" panose="02020603050405020304" pitchFamily="18" charset="0"/>
              </a:rPr>
              <a:t>(</a:t>
            </a:r>
            <a:r>
              <a:rPr lang="en-US" sz="2400" b="1" dirty="0" err="1" smtClean="0">
                <a:solidFill>
                  <a:srgbClr val="660066"/>
                </a:solidFill>
                <a:latin typeface="Times New Roman" panose="02020603050405020304" pitchFamily="18" charset="0"/>
                <a:cs typeface="Times New Roman" panose="02020603050405020304" pitchFamily="18" charset="0"/>
              </a:rPr>
              <a:t>phần</a:t>
            </a:r>
            <a:r>
              <a:rPr lang="en-US" sz="2400" b="1" dirty="0" smtClean="0">
                <a:solidFill>
                  <a:srgbClr val="660066"/>
                </a:solidFill>
                <a:latin typeface="Times New Roman" panose="02020603050405020304" pitchFamily="18" charset="0"/>
                <a:cs typeface="Times New Roman" panose="02020603050405020304" pitchFamily="18" charset="0"/>
              </a:rPr>
              <a:t> </a:t>
            </a:r>
            <a:r>
              <a:rPr lang="en-US" sz="2400" b="1" dirty="0" err="1" smtClean="0">
                <a:solidFill>
                  <a:srgbClr val="660066"/>
                </a:solidFill>
                <a:latin typeface="Times New Roman" panose="02020603050405020304" pitchFamily="18" charset="0"/>
                <a:cs typeface="Times New Roman" panose="02020603050405020304" pitchFamily="18" charset="0"/>
              </a:rPr>
              <a:t>tô</a:t>
            </a:r>
            <a:r>
              <a:rPr lang="en-US" sz="2400" b="1" dirty="0" smtClean="0">
                <a:solidFill>
                  <a:srgbClr val="660066"/>
                </a:solidFill>
                <a:latin typeface="Times New Roman" panose="02020603050405020304" pitchFamily="18" charset="0"/>
                <a:cs typeface="Times New Roman" panose="02020603050405020304" pitchFamily="18" charset="0"/>
              </a:rPr>
              <a:t> </a:t>
            </a:r>
            <a:r>
              <a:rPr lang="en-US" sz="2400" b="1" dirty="0" err="1" smtClean="0">
                <a:solidFill>
                  <a:srgbClr val="660066"/>
                </a:solidFill>
                <a:latin typeface="Times New Roman" panose="02020603050405020304" pitchFamily="18" charset="0"/>
                <a:cs typeface="Times New Roman" panose="02020603050405020304" pitchFamily="18" charset="0"/>
              </a:rPr>
              <a:t>màu</a:t>
            </a:r>
            <a:r>
              <a:rPr lang="en-US" sz="2400" b="1" dirty="0" smtClean="0">
                <a:solidFill>
                  <a:srgbClr val="660066"/>
                </a:solidFill>
                <a:latin typeface="Times New Roman" panose="02020603050405020304" pitchFamily="18" charset="0"/>
                <a:cs typeface="Times New Roman" panose="02020603050405020304" pitchFamily="18" charset="0"/>
              </a:rPr>
              <a:t> </a:t>
            </a:r>
            <a:r>
              <a:rPr lang="en-US" sz="2400" b="1" dirty="0" err="1" smtClean="0">
                <a:solidFill>
                  <a:srgbClr val="660066"/>
                </a:solidFill>
                <a:latin typeface="Times New Roman" panose="02020603050405020304" pitchFamily="18" charset="0"/>
                <a:cs typeface="Times New Roman" panose="02020603050405020304" pitchFamily="18" charset="0"/>
              </a:rPr>
              <a:t>xanh</a:t>
            </a:r>
            <a:r>
              <a:rPr lang="en-US" sz="2400" b="1" dirty="0" smtClean="0">
                <a:solidFill>
                  <a:srgbClr val="660066"/>
                </a:solidFill>
                <a:latin typeface="+mj-lt"/>
                <a:cs typeface="Times New Roman" panose="02020603050405020304" pitchFamily="18" charset="0"/>
              </a:rPr>
              <a:t>, </a:t>
            </a:r>
            <a:r>
              <a:rPr lang="vi-VN" sz="2400" b="1" dirty="0" smtClean="0">
                <a:solidFill>
                  <a:srgbClr val="660066"/>
                </a:solidFill>
                <a:latin typeface="+mj-lt"/>
              </a:rPr>
              <a:t>làm </a:t>
            </a:r>
            <a:r>
              <a:rPr lang="vi-VN" sz="2400" b="1" dirty="0">
                <a:solidFill>
                  <a:srgbClr val="660066"/>
                </a:solidFill>
                <a:latin typeface="+mj-lt"/>
              </a:rPr>
              <a:t>tròn kết quả đến </a:t>
            </a:r>
            <a:r>
              <a:rPr lang="vi-VN" sz="2400" b="1">
                <a:solidFill>
                  <a:srgbClr val="660066"/>
                </a:solidFill>
                <a:latin typeface="+mj-lt"/>
              </a:rPr>
              <a:t>chữ </a:t>
            </a:r>
            <a:r>
              <a:rPr lang="vi-VN" sz="2400" b="1" smtClean="0">
                <a:solidFill>
                  <a:srgbClr val="660066"/>
                </a:solidFill>
                <a:latin typeface="+mj-lt"/>
              </a:rPr>
              <a:t>số </a:t>
            </a:r>
            <a:r>
              <a:rPr lang="vi-VN" sz="2400" b="1" dirty="0">
                <a:solidFill>
                  <a:srgbClr val="660066"/>
                </a:solidFill>
                <a:latin typeface="+mj-lt"/>
              </a:rPr>
              <a:t>thập phân thứ </a:t>
            </a:r>
            <a:r>
              <a:rPr lang="en-US" sz="2400" b="1" dirty="0" err="1" smtClean="0">
                <a:solidFill>
                  <a:srgbClr val="660066"/>
                </a:solidFill>
                <a:latin typeface="+mj-lt"/>
              </a:rPr>
              <a:t>nh</a:t>
            </a:r>
            <a:r>
              <a:rPr lang="en-US" sz="2400" b="1" dirty="0" err="1" smtClean="0">
                <a:solidFill>
                  <a:srgbClr val="660066"/>
                </a:solidFill>
                <a:latin typeface="Times New Roman" panose="02020603050405020304" pitchFamily="18" charset="0"/>
                <a:cs typeface="Times New Roman" panose="02020603050405020304" pitchFamily="18" charset="0"/>
              </a:rPr>
              <a:t>ất</a:t>
            </a:r>
            <a:r>
              <a:rPr lang="vi-VN" sz="2400" b="1" dirty="0" smtClean="0">
                <a:solidFill>
                  <a:srgbClr val="660066"/>
                </a:solidFill>
                <a:latin typeface="+mj-lt"/>
              </a:rPr>
              <a:t>)</a:t>
            </a:r>
            <a:r>
              <a:rPr lang="vi-VN" sz="2400" b="1" dirty="0" smtClean="0">
                <a:solidFill>
                  <a:srgbClr val="660066"/>
                </a:solidFill>
                <a:latin typeface="+mj-lt"/>
              </a:rPr>
              <a:t>:</a:t>
            </a:r>
            <a:endParaRPr lang="en-US" sz="2800" b="1" dirty="0">
              <a:solidFill>
                <a:srgbClr val="660066"/>
              </a:solidFill>
              <a:latin typeface="+mj-lt"/>
            </a:endParaRPr>
          </a:p>
        </p:txBody>
      </p:sp>
      <p:sp>
        <p:nvSpPr>
          <p:cNvPr id="4" name="TextBox 3">
            <a:extLst>
              <a:ext uri="{FF2B5EF4-FFF2-40B4-BE49-F238E27FC236}">
                <a16:creationId xmlns:a16="http://schemas.microsoft.com/office/drawing/2014/main" xmlns="" id="{DD6B3C52-75B3-4F58-AD6E-0CD002692647}"/>
              </a:ext>
            </a:extLst>
          </p:cNvPr>
          <p:cNvSpPr txBox="1"/>
          <p:nvPr/>
        </p:nvSpPr>
        <p:spPr>
          <a:xfrm>
            <a:off x="1163328" y="3143589"/>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B</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122,5 </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0F939BDB-BE10-4AB8-88C3-7E235BFF3E68}"/>
              </a:ext>
            </a:extLst>
          </p:cNvPr>
          <p:cNvSpPr txBox="1"/>
          <p:nvPr/>
        </p:nvSpPr>
        <p:spPr>
          <a:xfrm>
            <a:off x="1163328" y="5163957"/>
            <a:ext cx="3245835"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D</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 </a:t>
            </a:r>
            <a:r>
              <a:rPr lang="vi-VN" sz="2400" b="1" dirty="0">
                <a:solidFill>
                  <a:srgbClr val="0000CC"/>
                </a:solidFill>
                <a:latin typeface="Times New Roman" panose="02020603050405020304" pitchFamily="18" charset="0"/>
                <a:cs typeface="Times New Roman" panose="02020603050405020304" pitchFamily="18" charset="0"/>
              </a:rPr>
              <a:t>115,5</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180C88F8-B781-489F-8591-5BEB5666D3CE}"/>
              </a:ext>
            </a:extLst>
          </p:cNvPr>
          <p:cNvSpPr txBox="1"/>
          <p:nvPr/>
        </p:nvSpPr>
        <p:spPr>
          <a:xfrm>
            <a:off x="1163328" y="2246866"/>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A</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 </a:t>
            </a:r>
            <a:r>
              <a:rPr lang="en-US" sz="2400" b="1" dirty="0">
                <a:solidFill>
                  <a:srgbClr val="0000CC"/>
                </a:solidFill>
                <a:latin typeface="+mj-lt"/>
                <a:cs typeface="Times New Roman" panose="02020603050405020304" pitchFamily="18" charset="0"/>
              </a:rPr>
              <a:t>12</a:t>
            </a:r>
            <a:r>
              <a:rPr lang="vi-VN" sz="2400" b="1" dirty="0">
                <a:solidFill>
                  <a:srgbClr val="0000CC"/>
                </a:solidFill>
                <a:latin typeface="+mj-lt"/>
                <a:cs typeface="Times New Roman" panose="02020603050405020304" pitchFamily="18" charset="0"/>
              </a:rPr>
              <a:t>0</a:t>
            </a:r>
            <a:r>
              <a:rPr lang="en-US" sz="2400" b="1" dirty="0">
                <a:solidFill>
                  <a:srgbClr val="0000CC"/>
                </a:solidFill>
                <a:latin typeface="+mj-lt"/>
                <a:cs typeface="Times New Roman" panose="02020603050405020304" pitchFamily="18" charset="0"/>
              </a:rPr>
              <a:t>,5</a:t>
            </a:r>
            <a:r>
              <a:rPr lang="vi-VN" sz="2400" dirty="0">
                <a:solidFill>
                  <a:srgbClr val="0000CC"/>
                </a:solidFill>
                <a:latin typeface="+mj-lt"/>
              </a:rPr>
              <a:t> </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44684B41-0267-4E1A-AE7A-E719850D1201}"/>
              </a:ext>
            </a:extLst>
          </p:cNvPr>
          <p:cNvSpPr txBox="1"/>
          <p:nvPr/>
        </p:nvSpPr>
        <p:spPr>
          <a:xfrm>
            <a:off x="1163328" y="4038933"/>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C</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 </a:t>
            </a:r>
            <a:r>
              <a:rPr lang="vi-VN" sz="2400" b="1" dirty="0">
                <a:solidFill>
                  <a:srgbClr val="0000CC"/>
                </a:solidFill>
                <a:latin typeface="Times New Roman" panose="02020603050405020304" pitchFamily="18" charset="0"/>
                <a:cs typeface="Times New Roman" panose="02020603050405020304" pitchFamily="18" charset="0"/>
              </a:rPr>
              <a:t>128,5</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pic>
        <p:nvPicPr>
          <p:cNvPr id="8" name="Picture 7" descr="Máy uốn xoăn Mini VIVID&amp;VOGUE VAV-106 - Siêu nhỏ gọn màu sắc trẻ trung an  toàn cho người sử dụng - Hàng chính hãng bảo hành 12 tháng 1 đổi 1 |  Lazada.vn">
            <a:extLst>
              <a:ext uri="{FF2B5EF4-FFF2-40B4-BE49-F238E27FC236}">
                <a16:creationId xmlns:a16="http://schemas.microsoft.com/office/drawing/2014/main" xmlns="" id="{8A5A7EF8-CDBD-42FD-99CF-2CB3180C4A9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81" t="22398" r="25994" b="24732"/>
          <a:stretch/>
        </p:blipFill>
        <p:spPr bwMode="auto">
          <a:xfrm>
            <a:off x="207306" y="2977430"/>
            <a:ext cx="755789" cy="793981"/>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9"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225965" y="4927236"/>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 name="Picture 8" descr="Hình mặt cười đẹp cute dễ thương, ngộ nghĩnh và hài hước">
            <a:extLst>
              <a:ext uri="{FF2B5EF4-FFF2-40B4-BE49-F238E27FC236}">
                <a16:creationId xmlns:a16="http://schemas.microsoft.com/office/drawing/2014/main" xmlns="" id="{B7BBE435-D25A-4899-8679-CD5B31DD6A2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225966" y="2086024"/>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1"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79" t="806" r="4000" b="4223"/>
          <a:stretch/>
        </p:blipFill>
        <p:spPr bwMode="auto">
          <a:xfrm>
            <a:off x="207306" y="3955010"/>
            <a:ext cx="773698" cy="77410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2" name="Picture 11" descr="Anh Dong (17)">
            <a:hlinkClick r:id="rId6" action="ppaction://hlinksldjump"/>
            <a:extLst>
              <a:ext uri="{FF2B5EF4-FFF2-40B4-BE49-F238E27FC236}">
                <a16:creationId xmlns:a16="http://schemas.microsoft.com/office/drawing/2014/main" xmlns="" id="{C19DF042-B749-4133-AA1C-BD518D093AB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259137" y="5565153"/>
            <a:ext cx="1189079" cy="1372015"/>
          </a:xfrm>
          <a:prstGeom prst="rect">
            <a:avLst/>
          </a:prstGeom>
          <a:noFill/>
          <a:extLst>
            <a:ext uri="{909E8E84-426E-40DD-AFC4-6F175D3DCCD1}">
              <a14:hiddenFill xmlns:a14="http://schemas.microsoft.com/office/drawing/2010/main">
                <a:solidFill>
                  <a:srgbClr val="FFFFFF"/>
                </a:solidFill>
              </a14:hiddenFill>
            </a:ext>
          </a:extLst>
        </p:spPr>
      </p:pic>
      <p:sp>
        <p:nvSpPr>
          <p:cNvPr id="13" name="Right Arrow 12"/>
          <p:cNvSpPr/>
          <p:nvPr/>
        </p:nvSpPr>
        <p:spPr>
          <a:xfrm>
            <a:off x="944436" y="6140202"/>
            <a:ext cx="3319041" cy="426361"/>
          </a:xfrm>
          <a:prstGeom prst="rightArrow">
            <a:avLst/>
          </a:prstGeom>
          <a:gradFill flip="none" rotWithShape="1">
            <a:gsLst>
              <a:gs pos="0">
                <a:schemeClr val="bg1"/>
              </a:gs>
              <a:gs pos="50000">
                <a:srgbClr val="FFFF00">
                  <a:shade val="67500"/>
                  <a:satMod val="115000"/>
                </a:srgbClr>
              </a:gs>
              <a:gs pos="100000">
                <a:srgbClr val="FFFF0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chemeClr val="tx1"/>
                </a:solidFill>
                <a:latin typeface="+mj-lt"/>
              </a:rPr>
              <a:t>Ấn vào bạn Thỏ để quay về </a:t>
            </a:r>
            <a:endParaRPr lang="en-US" b="1" dirty="0">
              <a:solidFill>
                <a:schemeClr val="tx1"/>
              </a:solidFill>
              <a:latin typeface="+mj-lt"/>
            </a:endParaRPr>
          </a:p>
        </p:txBody>
      </p:sp>
      <p:sp>
        <p:nvSpPr>
          <p:cNvPr id="14" name="Rectangle 13"/>
          <p:cNvSpPr/>
          <p:nvPr/>
        </p:nvSpPr>
        <p:spPr>
          <a:xfrm>
            <a:off x="63487" y="6442629"/>
            <a:ext cx="1568058" cy="369332"/>
          </a:xfrm>
          <a:prstGeom prst="rect">
            <a:avLst/>
          </a:prstGeom>
          <a:solidFill>
            <a:schemeClr val="bg1"/>
          </a:solidFill>
        </p:spPr>
        <p:txBody>
          <a:bodyPr wrap="none">
            <a:spAutoFit/>
          </a:bodyPr>
          <a:lstStyle/>
          <a:p>
            <a:r>
              <a:rPr lang="vi-VN" b="1" dirty="0">
                <a:latin typeface="Times New Roman" panose="02020603050405020304" pitchFamily="18" charset="0"/>
                <a:cs typeface="Times New Roman" panose="02020603050405020304" pitchFamily="18" charset="0"/>
              </a:rPr>
              <a:t>TRƯỜNG SA</a:t>
            </a:r>
            <a:endParaRPr lang="en-US" b="1" dirty="0">
              <a:latin typeface="Times New Roman" panose="02020603050405020304" pitchFamily="18" charset="0"/>
              <a:cs typeface="Times New Roman" panose="02020603050405020304" pitchFamily="18" charset="0"/>
            </a:endParaRPr>
          </a:p>
        </p:txBody>
      </p:sp>
      <p:pic>
        <p:nvPicPr>
          <p:cNvPr id="9226"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2600297"/>
            <a:ext cx="3429000" cy="3101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147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1)">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nextCondLst>
                <p:cond evt="onClick" delay="0">
                  <p:tgtEl>
                    <p:spTgt spid="4"/>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p:stCondLst>
                        <p:cond delay="0"/>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nextCondLst>
                <p:cond evt="onClick" delay="0">
                  <p:tgtEl>
                    <p:spTgt spid="5"/>
                  </p:tgtEl>
                </p:cond>
              </p:nextCondLst>
            </p:seq>
            <p:seq concurrent="1" nextAc="seek">
              <p:cTn id="29" restart="whenNotActive" fill="hold" evtFilter="cancelBubble" nodeType="interactiveSeq">
                <p:stCondLst>
                  <p:cond evt="onClick" delay="0">
                    <p:tgtEl>
                      <p:spTgt spid="6"/>
                    </p:tgtEl>
                  </p:cond>
                </p:stCondLst>
                <p:endSync evt="end" delay="0">
                  <p:rtn val="all"/>
                </p:endSync>
                <p:childTnLst>
                  <p:par>
                    <p:cTn id="30" fill="hold">
                      <p:stCondLst>
                        <p:cond delay="0"/>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nextCondLst>
                <p:cond evt="onClick" delay="0">
                  <p:tgtEl>
                    <p:spTgt spid="6"/>
                  </p:tgtEl>
                </p:cond>
              </p:nextCondLst>
            </p:seq>
            <p:seq concurrent="1" nextAc="seek">
              <p:cTn id="35" restart="whenNotActive" fill="hold" evtFilter="cancelBubble" nodeType="interactiveSeq">
                <p:stCondLst>
                  <p:cond evt="onClick" delay="0">
                    <p:tgtEl>
                      <p:spTgt spid="7"/>
                    </p:tgtEl>
                  </p:cond>
                </p:stCondLst>
                <p:endSync evt="end" delay="0">
                  <p:rtn val="all"/>
                </p:endSync>
                <p:childTnLst>
                  <p:par>
                    <p:cTn id="36" fill="hold">
                      <p:stCondLst>
                        <p:cond delay="0"/>
                      </p:stCondLst>
                      <p:childTnLst>
                        <p:par>
                          <p:cTn id="37" fill="hold">
                            <p:stCondLst>
                              <p:cond delay="0"/>
                            </p:stCondLst>
                            <p:childTnLst>
                              <p:par>
                                <p:cTn id="38" presetID="16" presetClass="entr" presetSubtype="2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childTnLst>
              </p:cTn>
              <p:nextCondLst>
                <p:cond evt="onClick" delay="0">
                  <p:tgtEl>
                    <p:spTgt spid="7"/>
                  </p:tgtEl>
                </p:cond>
              </p:nextCondLst>
            </p:seq>
          </p:childTnLst>
        </p:cTn>
      </p:par>
    </p:tnLst>
    <p:bldLst>
      <p:bldP spid="4"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38100"/>
            <a:ext cx="9124950" cy="681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xmlns="" id="{DD6B3C52-75B3-4F58-AD6E-0CD002692647}"/>
              </a:ext>
            </a:extLst>
          </p:cNvPr>
          <p:cNvSpPr txBox="1"/>
          <p:nvPr/>
        </p:nvSpPr>
        <p:spPr>
          <a:xfrm>
            <a:off x="1315728" y="4653770"/>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en-US" sz="2400" b="1" dirty="0">
                <a:solidFill>
                  <a:srgbClr val="0000CC"/>
                </a:solidFill>
                <a:latin typeface="Times New Roman" panose="02020603050405020304" pitchFamily="18" charset="0"/>
                <a:cs typeface="Times New Roman" panose="02020603050405020304" pitchFamily="18" charset="0"/>
              </a:rPr>
              <a:t>C</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34,01 </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0F939BDB-BE10-4AB8-88C3-7E235BFF3E68}"/>
              </a:ext>
            </a:extLst>
          </p:cNvPr>
          <p:cNvSpPr txBox="1"/>
          <p:nvPr/>
        </p:nvSpPr>
        <p:spPr>
          <a:xfrm>
            <a:off x="1315728" y="5546034"/>
            <a:ext cx="3245835"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D</a:t>
            </a:r>
            <a:r>
              <a:rPr lang="en-US" sz="2400" b="1">
                <a:solidFill>
                  <a:srgbClr val="0000CC"/>
                </a:solidFill>
                <a:latin typeface="+mj-lt"/>
                <a:cs typeface="Times New Roman" panose="02020603050405020304" pitchFamily="18" charset="0"/>
              </a:rPr>
              <a:t>.</a:t>
            </a:r>
            <a:r>
              <a:rPr lang="vi-VN" sz="2400" b="1">
                <a:solidFill>
                  <a:srgbClr val="0000CC"/>
                </a:solidFill>
                <a:latin typeface="+mj-lt"/>
                <a:cs typeface="Times New Roman" panose="02020603050405020304" pitchFamily="18" charset="0"/>
              </a:rPr>
              <a:t> </a:t>
            </a:r>
            <a:r>
              <a:rPr lang="vi-VN" sz="2400" b="1">
                <a:solidFill>
                  <a:srgbClr val="0000CC"/>
                </a:solidFill>
                <a:latin typeface="Times New Roman" panose="02020603050405020304" pitchFamily="18" charset="0"/>
                <a:cs typeface="Times New Roman" panose="02020603050405020304" pitchFamily="18" charset="0"/>
              </a:rPr>
              <a:t>40,05</a:t>
            </a:r>
            <a:r>
              <a:rPr lang="en-US" sz="2400" b="1">
                <a:solidFill>
                  <a:srgbClr val="0000CC"/>
                </a:solidFill>
                <a:latin typeface="Times New Roman" panose="02020603050405020304" pitchFamily="18" charset="0"/>
                <a:cs typeface="Times New Roman" panose="02020603050405020304" pitchFamily="18" charset="0"/>
              </a:rPr>
              <a:t> 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180C88F8-B781-489F-8591-5BEB5666D3CE}"/>
              </a:ext>
            </a:extLst>
          </p:cNvPr>
          <p:cNvSpPr txBox="1"/>
          <p:nvPr/>
        </p:nvSpPr>
        <p:spPr>
          <a:xfrm>
            <a:off x="1315728" y="2914413"/>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vi-VN" sz="2400" b="1" dirty="0">
                <a:solidFill>
                  <a:srgbClr val="0000CC"/>
                </a:solidFill>
                <a:latin typeface="+mj-lt"/>
                <a:cs typeface="Times New Roman" panose="02020603050405020304" pitchFamily="18" charset="0"/>
              </a:rPr>
              <a:t>A</a:t>
            </a:r>
            <a:r>
              <a:rPr lang="en-US" sz="2400" b="1" dirty="0">
                <a:solidFill>
                  <a:srgbClr val="0000CC"/>
                </a:solidFill>
                <a:latin typeface="+mj-lt"/>
                <a:cs typeface="Times New Roman" panose="02020603050405020304" pitchFamily="18" charset="0"/>
              </a:rPr>
              <a:t>.</a:t>
            </a:r>
            <a:r>
              <a:rPr lang="vi-VN" sz="2400" b="1" dirty="0">
                <a:solidFill>
                  <a:srgbClr val="0000CC"/>
                </a:solidFill>
                <a:latin typeface="+mj-lt"/>
                <a:cs typeface="Times New Roman" panose="02020603050405020304" pitchFamily="18" charset="0"/>
              </a:rPr>
              <a:t> 30,51</a:t>
            </a:r>
            <a:r>
              <a:rPr lang="vi-VN" sz="2400" dirty="0">
                <a:solidFill>
                  <a:srgbClr val="0000CC"/>
                </a:solidFill>
                <a:latin typeface="+mj-lt"/>
              </a:rPr>
              <a:t> </a:t>
            </a:r>
            <a:r>
              <a:rPr lang="en-US" sz="2400" b="1" dirty="0">
                <a:solidFill>
                  <a:srgbClr val="0000CC"/>
                </a:solidFill>
                <a:latin typeface="Times New Roman" panose="02020603050405020304" pitchFamily="18" charset="0"/>
                <a:cs typeface="Times New Roman" panose="02020603050405020304" pitchFamily="18" charset="0"/>
              </a:rPr>
              <a:t>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44684B41-0267-4E1A-AE7A-E719850D1201}"/>
              </a:ext>
            </a:extLst>
          </p:cNvPr>
          <p:cNvSpPr txBox="1"/>
          <p:nvPr/>
        </p:nvSpPr>
        <p:spPr>
          <a:xfrm>
            <a:off x="1325253" y="3812394"/>
            <a:ext cx="3256272" cy="461665"/>
          </a:xfrm>
          <a:prstGeom prst="rect">
            <a:avLst/>
          </a:prstGeom>
          <a:gradFill flip="none" rotWithShape="1">
            <a:gsLst>
              <a:gs pos="0">
                <a:schemeClr val="bg1"/>
              </a:gs>
              <a:gs pos="84000">
                <a:srgbClr val="FFFF00">
                  <a:shade val="67500"/>
                  <a:satMod val="115000"/>
                </a:srgbClr>
              </a:gs>
              <a:gs pos="100000">
                <a:srgbClr val="FFFF00">
                  <a:shade val="100000"/>
                  <a:satMod val="115000"/>
                </a:srgbClr>
              </a:gs>
            </a:gsLst>
            <a:path path="circle">
              <a:fillToRect l="50000" t="50000" r="50000" b="50000"/>
            </a:path>
            <a:tileRect/>
          </a:gradFill>
          <a:ln w="28575">
            <a:solidFill>
              <a:srgbClr val="FF0000"/>
            </a:solidFill>
          </a:ln>
        </p:spPr>
        <p:txBody>
          <a:bodyPr wrap="square" rtlCol="0">
            <a:spAutoFit/>
          </a:bodyPr>
          <a:lstStyle/>
          <a:p>
            <a:pPr algn="ctr"/>
            <a:r>
              <a:rPr lang="en-US" sz="2400" b="1" dirty="0">
                <a:solidFill>
                  <a:srgbClr val="0000CC"/>
                </a:solidFill>
                <a:latin typeface="Times New Roman" panose="02020603050405020304" pitchFamily="18" charset="0"/>
                <a:cs typeface="Times New Roman" panose="02020603050405020304" pitchFamily="18" charset="0"/>
              </a:rPr>
              <a:t>B</a:t>
            </a:r>
            <a:r>
              <a:rPr lang="en-US" sz="2400" b="1">
                <a:solidFill>
                  <a:srgbClr val="0000CC"/>
                </a:solidFill>
                <a:latin typeface="+mj-lt"/>
                <a:cs typeface="Times New Roman" panose="02020603050405020304" pitchFamily="18" charset="0"/>
              </a:rPr>
              <a:t>.</a:t>
            </a:r>
            <a:r>
              <a:rPr lang="vi-VN" sz="2400" b="1">
                <a:solidFill>
                  <a:srgbClr val="0000CC"/>
                </a:solidFill>
                <a:latin typeface="+mj-lt"/>
                <a:cs typeface="Times New Roman" panose="02020603050405020304" pitchFamily="18" charset="0"/>
              </a:rPr>
              <a:t> </a:t>
            </a:r>
            <a:r>
              <a:rPr lang="vi-VN" sz="2400" b="1">
                <a:solidFill>
                  <a:srgbClr val="0000CC"/>
                </a:solidFill>
                <a:latin typeface="Times New Roman" panose="02020603050405020304" pitchFamily="18" charset="0"/>
                <a:cs typeface="Times New Roman" panose="02020603050405020304" pitchFamily="18" charset="0"/>
              </a:rPr>
              <a:t>36,35</a:t>
            </a:r>
            <a:r>
              <a:rPr lang="en-US" sz="2400" b="1">
                <a:solidFill>
                  <a:srgbClr val="0000CC"/>
                </a:solidFill>
                <a:latin typeface="Times New Roman" panose="02020603050405020304" pitchFamily="18" charset="0"/>
                <a:cs typeface="Times New Roman" panose="02020603050405020304" pitchFamily="18" charset="0"/>
              </a:rPr>
              <a:t> cm</a:t>
            </a:r>
            <a:r>
              <a:rPr lang="vi-VN" sz="2400" b="1" baseline="30000" dirty="0">
                <a:solidFill>
                  <a:srgbClr val="0000CC"/>
                </a:solidFill>
                <a:latin typeface="Times New Roman" panose="02020603050405020304" pitchFamily="18" charset="0"/>
                <a:cs typeface="Times New Roman" panose="02020603050405020304" pitchFamily="18" charset="0"/>
              </a:rPr>
              <a:t>2</a:t>
            </a:r>
            <a:endParaRPr lang="en-US" sz="2400" b="1" dirty="0">
              <a:solidFill>
                <a:srgbClr val="0000CC"/>
              </a:solidFill>
              <a:latin typeface="Times New Roman" panose="02020603050405020304" pitchFamily="18" charset="0"/>
              <a:cs typeface="Times New Roman" panose="02020603050405020304" pitchFamily="18" charset="0"/>
            </a:endParaRPr>
          </a:p>
        </p:txBody>
      </p:sp>
      <p:pic>
        <p:nvPicPr>
          <p:cNvPr id="7" name="Picture 6" descr="Máy uốn xoăn Mini VIVID&amp;VOGUE VAV-106 - Siêu nhỏ gọn màu sắc trẻ trung an  toàn cho người sử dụng - Hàng chính hãng bảo hành 12 tháng 1 đổi 1 |  Lazada.vn">
            <a:extLst>
              <a:ext uri="{FF2B5EF4-FFF2-40B4-BE49-F238E27FC236}">
                <a16:creationId xmlns:a16="http://schemas.microsoft.com/office/drawing/2014/main" xmlns="" id="{8A5A7EF8-CDBD-42FD-99CF-2CB3180C4A9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81" t="22398" r="25994" b="24732"/>
          <a:stretch/>
        </p:blipFill>
        <p:spPr bwMode="auto">
          <a:xfrm>
            <a:off x="208428" y="4552881"/>
            <a:ext cx="683448" cy="717984"/>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8" name="Picture 7"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133724" y="5301264"/>
            <a:ext cx="773698"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9" name="Picture 8" descr="Hình mặt cười đẹp cute dễ thương, ngộ nghĩnh và hài hước">
            <a:extLst>
              <a:ext uri="{FF2B5EF4-FFF2-40B4-BE49-F238E27FC236}">
                <a16:creationId xmlns:a16="http://schemas.microsoft.com/office/drawing/2014/main" xmlns="" id="{B7BBE435-D25A-4899-8679-CD5B31DD6A2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79" t="806" r="4000" b="4223"/>
          <a:stretch/>
        </p:blipFill>
        <p:spPr bwMode="auto">
          <a:xfrm>
            <a:off x="199377" y="2808651"/>
            <a:ext cx="718470" cy="800237"/>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0" name="Picture 8" descr="Hình mặt cười đẹp cute dễ thương, ngộ nghĩnh và hài hước">
            <a:extLst>
              <a:ext uri="{FF2B5EF4-FFF2-40B4-BE49-F238E27FC236}">
                <a16:creationId xmlns:a16="http://schemas.microsoft.com/office/drawing/2014/main" xmlns="" id="{5FB21BA2-ECD1-4AA9-A4CE-AC841C61550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079" t="806" r="4000" b="4223"/>
          <a:stretch/>
        </p:blipFill>
        <p:spPr bwMode="auto">
          <a:xfrm>
            <a:off x="133724" y="3765710"/>
            <a:ext cx="773698" cy="77410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1" name="Picture 10" descr="Anh Dong (17)">
            <a:hlinkClick r:id="rId6" action="ppaction://hlinksldjump"/>
            <a:extLst>
              <a:ext uri="{FF2B5EF4-FFF2-40B4-BE49-F238E27FC236}">
                <a16:creationId xmlns:a16="http://schemas.microsoft.com/office/drawing/2014/main" xmlns="" id="{C19DF042-B749-4133-AA1C-BD518D093AB2}"/>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259137" y="5565153"/>
            <a:ext cx="1189079" cy="1372015"/>
          </a:xfrm>
          <a:prstGeom prst="rect">
            <a:avLst/>
          </a:prstGeom>
          <a:noFill/>
          <a:extLst>
            <a:ext uri="{909E8E84-426E-40DD-AFC4-6F175D3DCCD1}">
              <a14:hiddenFill xmlns:a14="http://schemas.microsoft.com/office/drawing/2010/main">
                <a:solidFill>
                  <a:srgbClr val="FFFFFF"/>
                </a:solidFill>
              </a14:hiddenFill>
            </a:ext>
          </a:extLst>
        </p:spPr>
      </p:pic>
      <p:sp>
        <p:nvSpPr>
          <p:cNvPr id="12" name="Right Arrow 11"/>
          <p:cNvSpPr/>
          <p:nvPr/>
        </p:nvSpPr>
        <p:spPr>
          <a:xfrm>
            <a:off x="944436" y="6140202"/>
            <a:ext cx="3319041" cy="426361"/>
          </a:xfrm>
          <a:prstGeom prst="rightArrow">
            <a:avLst/>
          </a:prstGeom>
          <a:gradFill flip="none" rotWithShape="1">
            <a:gsLst>
              <a:gs pos="0">
                <a:schemeClr val="bg1"/>
              </a:gs>
              <a:gs pos="50000">
                <a:srgbClr val="FFFF00">
                  <a:shade val="67500"/>
                  <a:satMod val="115000"/>
                </a:srgbClr>
              </a:gs>
              <a:gs pos="100000">
                <a:srgbClr val="FFFF00">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b="1" dirty="0">
                <a:solidFill>
                  <a:schemeClr val="tx1"/>
                </a:solidFill>
                <a:latin typeface="+mj-lt"/>
              </a:rPr>
              <a:t>Ấn vào bạn Thỏ để quay về </a:t>
            </a:r>
            <a:endParaRPr lang="en-US" b="1" dirty="0">
              <a:solidFill>
                <a:schemeClr val="tx1"/>
              </a:solidFill>
              <a:latin typeface="+mj-lt"/>
            </a:endParaRPr>
          </a:p>
        </p:txBody>
      </p:sp>
      <p:sp>
        <p:nvSpPr>
          <p:cNvPr id="13" name="Rectangle 12"/>
          <p:cNvSpPr/>
          <p:nvPr/>
        </p:nvSpPr>
        <p:spPr>
          <a:xfrm>
            <a:off x="63487" y="6442629"/>
            <a:ext cx="1268296" cy="369332"/>
          </a:xfrm>
          <a:prstGeom prst="rect">
            <a:avLst/>
          </a:prstGeom>
        </p:spPr>
        <p:txBody>
          <a:bodyPr wrap="none">
            <a:spAutoFit/>
          </a:bodyPr>
          <a:lstStyle/>
          <a:p>
            <a:r>
              <a:rPr lang="vi-VN" b="1" dirty="0">
                <a:solidFill>
                  <a:schemeClr val="bg1"/>
                </a:solidFill>
                <a:latin typeface="Times New Roman" panose="02020603050405020304" pitchFamily="18" charset="0"/>
                <a:cs typeface="Times New Roman" panose="02020603050405020304" pitchFamily="18" charset="0"/>
              </a:rPr>
              <a:t>CÔN ĐẢO</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25" name="Horizontal Scroll 24"/>
          <p:cNvSpPr/>
          <p:nvPr/>
        </p:nvSpPr>
        <p:spPr>
          <a:xfrm>
            <a:off x="228600" y="0"/>
            <a:ext cx="8686800" cy="2514600"/>
          </a:xfrm>
          <a:prstGeom prst="horizontalScroll">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0000CC"/>
                </a:solidFill>
                <a:latin typeface="+mj-lt"/>
                <a:cs typeface="Times New Roman" panose="02020603050405020304" pitchFamily="18" charset="0"/>
              </a:rPr>
              <a:t>Trạm 4: </a:t>
            </a:r>
            <a:r>
              <a:rPr lang="vi-VN" sz="2400" b="1" dirty="0">
                <a:solidFill>
                  <a:srgbClr val="C00000"/>
                </a:solidFill>
                <a:latin typeface="+mj-lt"/>
              </a:rPr>
              <a:t>Cho hai đường tròn đồng tâm (O;8cm) và (O;5cm). Hai bán kính OM, ON của đường tròn lớn cắt đường tròn nhỏ tại E và F. Cho biết góc MON=100</a:t>
            </a:r>
            <a:r>
              <a:rPr lang="vi-VN" sz="2400" b="1" baseline="30000" dirty="0">
                <a:solidFill>
                  <a:srgbClr val="C00000"/>
                </a:solidFill>
                <a:latin typeface="+mj-lt"/>
              </a:rPr>
              <a:t>0</a:t>
            </a:r>
            <a:r>
              <a:rPr lang="vi-VN" sz="2400" b="1" dirty="0">
                <a:solidFill>
                  <a:srgbClr val="C00000"/>
                </a:solidFill>
                <a:latin typeface="+mj-lt"/>
              </a:rPr>
              <a:t>. Tính diện tích hình giới hạn bởi hai cung nhỏ EF và MN </a:t>
            </a:r>
            <a:r>
              <a:rPr lang="vi-VN" sz="2400" b="1" dirty="0" smtClean="0">
                <a:solidFill>
                  <a:srgbClr val="C00000"/>
                </a:solidFill>
                <a:latin typeface="+mj-lt"/>
              </a:rPr>
              <a:t>(làm </a:t>
            </a:r>
            <a:r>
              <a:rPr lang="vi-VN" sz="2400" b="1" dirty="0">
                <a:solidFill>
                  <a:srgbClr val="C00000"/>
                </a:solidFill>
                <a:latin typeface="+mj-lt"/>
              </a:rPr>
              <a:t>tròn kết quả đến chữ </a:t>
            </a:r>
            <a:r>
              <a:rPr lang="vi-VN" sz="2400" b="1" dirty="0" smtClean="0">
                <a:solidFill>
                  <a:srgbClr val="C00000"/>
                </a:solidFill>
                <a:latin typeface="+mj-lt"/>
              </a:rPr>
              <a:t>số </a:t>
            </a:r>
            <a:r>
              <a:rPr lang="vi-VN" sz="2400" b="1" dirty="0">
                <a:solidFill>
                  <a:srgbClr val="C00000"/>
                </a:solidFill>
                <a:latin typeface="+mj-lt"/>
              </a:rPr>
              <a:t>thập phân thứ 2).</a:t>
            </a:r>
            <a:endParaRPr lang="en-US" sz="2800" b="1" dirty="0">
              <a:solidFill>
                <a:srgbClr val="C00000"/>
              </a:solidFill>
              <a:latin typeface="+mj-lt"/>
            </a:endParaRPr>
          </a:p>
        </p:txBody>
      </p:sp>
      <p:pic>
        <p:nvPicPr>
          <p:cNvPr id="1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0495" y="3048000"/>
            <a:ext cx="3331535" cy="2852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9800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nextCondLst>
                <p:cond evt="onClick" delay="0">
                  <p:tgtEl>
                    <p:spTgt spid="3"/>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nextCondLst>
                <p:cond evt="onClick" delay="0">
                  <p:tgtEl>
                    <p:spTgt spid="4"/>
                  </p:tgtEl>
                </p:cond>
              </p:nextCondLst>
            </p:seq>
            <p:seq concurrent="1" nextAc="seek">
              <p:cTn id="29" restart="whenNotActive" fill="hold" evtFilter="cancelBubble" nodeType="interactiveSeq">
                <p:stCondLst>
                  <p:cond evt="onClick" delay="0">
                    <p:tgtEl>
                      <p:spTgt spid="5"/>
                    </p:tgtEl>
                  </p:cond>
                </p:stCondLst>
                <p:endSync evt="end" delay="0">
                  <p:rtn val="all"/>
                </p:endSync>
                <p:childTnLst>
                  <p:par>
                    <p:cTn id="30" fill="hold">
                      <p:stCondLst>
                        <p:cond delay="0"/>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childTnLst>
              </p:cTn>
              <p:nextCondLst>
                <p:cond evt="onClick" delay="0">
                  <p:tgtEl>
                    <p:spTgt spid="5"/>
                  </p:tgtEl>
                </p:cond>
              </p:nextCondLst>
            </p:seq>
            <p:seq concurrent="1" nextAc="seek">
              <p:cTn id="35" restart="whenNotActive" fill="hold" evtFilter="cancelBubble" nodeType="interactiveSeq">
                <p:stCondLst>
                  <p:cond evt="onClick" delay="0">
                    <p:tgtEl>
                      <p:spTgt spid="6"/>
                    </p:tgtEl>
                  </p:cond>
                </p:stCondLst>
                <p:endSync evt="end" delay="0">
                  <p:rtn val="all"/>
                </p:endSync>
                <p:childTnLst>
                  <p:par>
                    <p:cTn id="36" fill="hold">
                      <p:stCondLst>
                        <p:cond delay="0"/>
                      </p:stCondLst>
                      <p:childTnLst>
                        <p:par>
                          <p:cTn id="37" fill="hold">
                            <p:stCondLst>
                              <p:cond delay="0"/>
                            </p:stCondLst>
                            <p:childTnLst>
                              <p:par>
                                <p:cTn id="38" presetID="16" presetClass="entr" presetSubtype="21"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childTnLst>
                          </p:cTn>
                        </p:par>
                      </p:childTnLst>
                    </p:cTn>
                  </p:par>
                </p:childTnLst>
              </p:cTn>
              <p:nextCondLst>
                <p:cond evt="onClick" delay="0">
                  <p:tgtEl>
                    <p:spTgt spid="6"/>
                  </p:tgtEl>
                </p:cond>
              </p:nextCondLst>
            </p:seq>
          </p:childTnLst>
        </p:cTn>
      </p:par>
    </p:tnLst>
    <p:bldLst>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EAEEC04A-768D-4C6F-A3D1-B8CA6B1DA88B}"/>
              </a:ext>
            </a:extLst>
          </p:cNvPr>
          <p:cNvPicPr>
            <a:picLocks noChangeAspect="1"/>
          </p:cNvPicPr>
          <p:nvPr/>
        </p:nvPicPr>
        <p:blipFill>
          <a:blip r:embed="rId2"/>
          <a:stretch>
            <a:fillRect/>
          </a:stretch>
        </p:blipFill>
        <p:spPr>
          <a:xfrm>
            <a:off x="0" y="-102044"/>
            <a:ext cx="9195716" cy="7098171"/>
          </a:xfrm>
          <a:prstGeom prst="rect">
            <a:avLst/>
          </a:prstGeom>
        </p:spPr>
      </p:pic>
      <p:sp>
        <p:nvSpPr>
          <p:cNvPr id="2" name="Rectangle 1"/>
          <p:cNvSpPr/>
          <p:nvPr/>
        </p:nvSpPr>
        <p:spPr>
          <a:xfrm>
            <a:off x="190500" y="97026"/>
            <a:ext cx="8229600" cy="830997"/>
          </a:xfrm>
          <a:prstGeom prst="rect">
            <a:avLst/>
          </a:prstGeom>
        </p:spPr>
        <p:txBody>
          <a:bodyPr wrap="square">
            <a:spAutoFit/>
          </a:bodyPr>
          <a:lstStyle/>
          <a:p>
            <a:pPr algn="just"/>
            <a:r>
              <a:rPr lang="en-US" sz="2400" b="1" dirty="0" err="1">
                <a:solidFill>
                  <a:schemeClr val="bg1"/>
                </a:solidFill>
                <a:latin typeface="Times New Roman" panose="02020603050405020304" pitchFamily="18" charset="0"/>
                <a:cs typeface="Times New Roman" panose="02020603050405020304" pitchFamily="18" charset="0"/>
              </a:rPr>
              <a:t>Bài</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tập</a:t>
            </a:r>
            <a:r>
              <a:rPr lang="en-US" sz="2400" b="1" dirty="0">
                <a:solidFill>
                  <a:schemeClr val="bg1"/>
                </a:solidFill>
                <a:latin typeface="Times New Roman" panose="02020603050405020304" pitchFamily="18" charset="0"/>
                <a:cs typeface="Times New Roman" panose="02020603050405020304" pitchFamily="18" charset="0"/>
              </a:rPr>
              <a:t> </a:t>
            </a:r>
            <a:r>
              <a:rPr lang="vi-VN" sz="2400" b="1" dirty="0">
                <a:solidFill>
                  <a:schemeClr val="bg1"/>
                </a:solidFill>
                <a:latin typeface="Times New Roman" panose="02020603050405020304" pitchFamily="18" charset="0"/>
                <a:cs typeface="Times New Roman" panose="02020603050405020304" pitchFamily="18" charset="0"/>
              </a:rPr>
              <a:t>3</a:t>
            </a:r>
            <a:r>
              <a:rPr lang="en-US" sz="2400" dirty="0">
                <a:solidFill>
                  <a:schemeClr val="bg1"/>
                </a:solidFill>
                <a:latin typeface="Times New Roman" panose="02020603050405020304" pitchFamily="18" charset="0"/>
                <a:cs typeface="Times New Roman" panose="02020603050405020304" pitchFamily="18" charset="0"/>
              </a:rPr>
              <a:t>: Cho tam </a:t>
            </a:r>
            <a:r>
              <a:rPr lang="en-US" sz="2400" dirty="0" err="1">
                <a:solidFill>
                  <a:schemeClr val="bg1"/>
                </a:solidFill>
                <a:latin typeface="Times New Roman" panose="02020603050405020304" pitchFamily="18" charset="0"/>
                <a:cs typeface="Times New Roman" panose="02020603050405020304" pitchFamily="18" charset="0"/>
              </a:rPr>
              <a:t>giác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đều</a:t>
            </a:r>
            <a:r>
              <a:rPr lang="en-US" sz="2400" dirty="0">
                <a:solidFill>
                  <a:schemeClr val="bg1"/>
                </a:solidFill>
                <a:latin typeface="Times New Roman" panose="02020603050405020304" pitchFamily="18" charset="0"/>
                <a:cs typeface="Times New Roman" panose="02020603050405020304" pitchFamily="18" charset="0"/>
              </a:rPr>
              <a:t> AOB </a:t>
            </a:r>
            <a:r>
              <a:rPr lang="en-US" sz="2400" dirty="0" err="1">
                <a:solidFill>
                  <a:schemeClr val="bg1"/>
                </a:solidFill>
                <a:latin typeface="Times New Roman" panose="02020603050405020304" pitchFamily="18" charset="0"/>
                <a:cs typeface="Times New Roman" panose="02020603050405020304" pitchFamily="18" charset="0"/>
              </a:rPr>
              <a:t>cạnh</a:t>
            </a:r>
            <a:r>
              <a:rPr lang="en-US" sz="2400" dirty="0">
                <a:solidFill>
                  <a:schemeClr val="bg1"/>
                </a:solidFill>
                <a:latin typeface="Times New Roman" panose="02020603050405020304" pitchFamily="18" charset="0"/>
                <a:cs typeface="Times New Roman" panose="02020603050405020304" pitchFamily="18" charset="0"/>
              </a:rPr>
              <a:t> 4cm. </a:t>
            </a:r>
            <a:r>
              <a:rPr lang="en-US" sz="2400" dirty="0" err="1">
                <a:solidFill>
                  <a:schemeClr val="bg1"/>
                </a:solidFill>
                <a:latin typeface="Times New Roman" panose="02020603050405020304" pitchFamily="18" charset="0"/>
                <a:cs typeface="Times New Roman" panose="02020603050405020304" pitchFamily="18" charset="0"/>
              </a:rPr>
              <a:t>Vẽ</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đường</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tròn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tâm</a:t>
            </a:r>
            <a:r>
              <a:rPr lang="en-US" sz="2400" dirty="0">
                <a:solidFill>
                  <a:schemeClr val="bg1"/>
                </a:solidFill>
                <a:latin typeface="Times New Roman" panose="02020603050405020304" pitchFamily="18" charset="0"/>
                <a:cs typeface="Times New Roman" panose="02020603050405020304" pitchFamily="18" charset="0"/>
              </a:rPr>
              <a:t> O, </a:t>
            </a:r>
            <a:r>
              <a:rPr lang="en-US" sz="2400" dirty="0" err="1">
                <a:solidFill>
                  <a:schemeClr val="bg1"/>
                </a:solidFill>
                <a:latin typeface="Times New Roman" panose="02020603050405020304" pitchFamily="18" charset="0"/>
                <a:cs typeface="Times New Roman" panose="02020603050405020304" pitchFamily="18" charset="0"/>
              </a:rPr>
              <a:t>bán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kính</a:t>
            </a:r>
            <a:r>
              <a:rPr lang="en-US" sz="2400" dirty="0">
                <a:solidFill>
                  <a:schemeClr val="bg1"/>
                </a:solidFill>
                <a:latin typeface="Times New Roman" panose="02020603050405020304" pitchFamily="18" charset="0"/>
                <a:cs typeface="Times New Roman" panose="02020603050405020304" pitchFamily="18" charset="0"/>
              </a:rPr>
              <a:t> OA. </a:t>
            </a:r>
            <a:r>
              <a:rPr lang="en-US" sz="2400" dirty="0" err="1">
                <a:solidFill>
                  <a:schemeClr val="bg1"/>
                </a:solidFill>
                <a:latin typeface="Times New Roman" panose="02020603050405020304" pitchFamily="18" charset="0"/>
                <a:cs typeface="Times New Roman" panose="02020603050405020304" pitchFamily="18" charset="0"/>
              </a:rPr>
              <a:t>Hãy</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tính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diện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tích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hình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viên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phân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AmB</a:t>
            </a:r>
            <a:r>
              <a:rPr lang="en-US" sz="2400" dirty="0">
                <a:solidFill>
                  <a:schemeClr val="bg1"/>
                </a:solidFill>
                <a:latin typeface="Times New Roman" panose="02020603050405020304" pitchFamily="18" charset="0"/>
                <a:cs typeface="Times New Roman" panose="02020603050405020304" pitchFamily="18" charset="0"/>
              </a:rPr>
              <a:t>.</a:t>
            </a:r>
          </a:p>
        </p:txBody>
      </p:sp>
      <p:sp>
        <p:nvSpPr>
          <p:cNvPr id="3" name="Rectangle 2"/>
          <p:cNvSpPr/>
          <p:nvPr/>
        </p:nvSpPr>
        <p:spPr>
          <a:xfrm>
            <a:off x="6893242" y="1127093"/>
            <a:ext cx="1589405" cy="1949450"/>
          </a:xfrm>
          <a:prstGeom prst="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p:nvPr/>
        </p:nvPicPr>
        <p:blipFill>
          <a:blip r:embed="rId3" cstate="print"/>
          <a:srcRect/>
          <a:stretch>
            <a:fillRect/>
          </a:stretch>
        </p:blipFill>
        <p:spPr bwMode="auto">
          <a:xfrm>
            <a:off x="6841490" y="1127093"/>
            <a:ext cx="1692910" cy="1993900"/>
          </a:xfrm>
          <a:prstGeom prst="rect">
            <a:avLst/>
          </a:prstGeom>
          <a:noFill/>
          <a:ln w="9525">
            <a:noFill/>
            <a:miter lim="800000"/>
            <a:headEnd/>
            <a:tailEnd/>
          </a:ln>
        </p:spPr>
      </p:pic>
      <p:pic>
        <p:nvPicPr>
          <p:cNvPr id="23577" name="Picture 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992935"/>
            <a:ext cx="9753600" cy="578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5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77"/>
                                        </p:tgtEl>
                                        <p:attrNameLst>
                                          <p:attrName>style.visibility</p:attrName>
                                        </p:attrNameLst>
                                      </p:cBhvr>
                                      <p:to>
                                        <p:strVal val="visible"/>
                                      </p:to>
                                    </p:set>
                                    <p:animEffect transition="in" filter="barn(inVertical)">
                                      <p:cBhvr>
                                        <p:cTn id="7" dur="500"/>
                                        <p:tgtEl>
                                          <p:spTgt spid="23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AutoShape 6" descr="MỘT SỐ KĨ THUẬT DẠY HỌC TÍCH CỰC"/>
          <p:cNvSpPr>
            <a:spLocks noChangeAspect="1" noChangeArrowheads="1"/>
          </p:cNvSpPr>
          <p:nvPr/>
        </p:nvSpPr>
        <p:spPr bwMode="auto">
          <a:xfrm>
            <a:off x="155575" y="-192617"/>
            <a:ext cx="304800" cy="4064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1" y="381001"/>
            <a:ext cx="2143125"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descr="Phòng Giáo Dục Và Đào Tạo quận Thanh Xuâ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3874" y="197621"/>
            <a:ext cx="2124774" cy="283739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4 lưy ý quan trọng giúp bạn tự học tiếng Nhật giao tiếp cơ bản hiệu quả"/>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28649" y="3344429"/>
            <a:ext cx="1699851" cy="262457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301827" y="2905084"/>
            <a:ext cx="3112040" cy="438567"/>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en-US" altLang="en-US" sz="24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HOẠT ĐỘNG NHÓM</a:t>
            </a:r>
          </a:p>
        </p:txBody>
      </p:sp>
      <p:sp>
        <p:nvSpPr>
          <p:cNvPr id="9" name="Rectangle 8"/>
          <p:cNvSpPr/>
          <p:nvPr/>
        </p:nvSpPr>
        <p:spPr>
          <a:xfrm>
            <a:off x="5672221" y="2926317"/>
            <a:ext cx="3390834" cy="438567"/>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en-US" altLang="en-US" sz="24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HOẠT ĐỘNG CẶP ĐÔI</a:t>
            </a:r>
          </a:p>
        </p:txBody>
      </p:sp>
      <p:sp>
        <p:nvSpPr>
          <p:cNvPr id="10" name="Rectangle 9"/>
          <p:cNvSpPr/>
          <p:nvPr/>
        </p:nvSpPr>
        <p:spPr>
          <a:xfrm>
            <a:off x="4102417" y="5969000"/>
            <a:ext cx="3551263" cy="438567"/>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en-US" altLang="en-US" sz="2400" b="1" dirty="0">
                <a:ln w="11430">
                  <a:solidFill>
                    <a:srgbClr val="009900"/>
                  </a:solidFill>
                </a:ln>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HOẠT ĐỘNG CÁ NHÂN</a:t>
            </a:r>
          </a:p>
        </p:txBody>
      </p:sp>
      <p:pic>
        <p:nvPicPr>
          <p:cNvPr id="1037" name="Picture 13" descr="hình nền động hoa lá đẹp 1 (86)"/>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8472554" y="4229100"/>
            <a:ext cx="639763"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372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9244" b="6168"/>
          <a:stretch/>
        </p:blipFill>
        <p:spPr bwMode="auto">
          <a:xfrm>
            <a:off x="41031" y="6825"/>
            <a:ext cx="9107658"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356360" y="695742"/>
            <a:ext cx="6477000" cy="2308324"/>
          </a:xfrm>
          <a:prstGeom prst="rect">
            <a:avLst/>
          </a:prstGeom>
        </p:spPr>
        <p:txBody>
          <a:bodyPr wrap="square">
            <a:spAutoFit/>
          </a:bodyPr>
          <a:lstStyle/>
          <a:p>
            <a:pPr algn="just"/>
            <a:r>
              <a:rPr lang="en-US" sz="2400" b="1" dirty="0" err="1">
                <a:solidFill>
                  <a:srgbClr val="0000CC"/>
                </a:solidFill>
                <a:latin typeface="Times New Roman" panose="02020603050405020304" pitchFamily="18" charset="0"/>
                <a:cs typeface="Times New Roman" panose="02020603050405020304" pitchFamily="18" charset="0"/>
              </a:rPr>
              <a:t>Bài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toán</a:t>
            </a:r>
            <a:r>
              <a:rPr lang="vi-VN" sz="2400" dirty="0">
                <a:solidFill>
                  <a:srgbClr val="0000CC"/>
                </a:solidFill>
                <a:latin typeface="Times New Roman" panose="02020603050405020304" pitchFamily="18" charset="0"/>
                <a:cs typeface="Times New Roman" panose="02020603050405020304" pitchFamily="18" charset="0"/>
              </a:rPr>
              <a:t>: Cửa hàng bán </a:t>
            </a:r>
            <a:r>
              <a:rPr lang="en-US" sz="2400" dirty="0" err="1">
                <a:solidFill>
                  <a:srgbClr val="0000CC"/>
                </a:solidFill>
                <a:latin typeface="Times New Roman" panose="02020603050405020304" pitchFamily="18" charset="0"/>
                <a:cs typeface="Times New Roman" panose="02020603050405020304" pitchFamily="18" charset="0"/>
              </a:rPr>
              <a:t>ba</a:t>
            </a:r>
            <a:r>
              <a:rPr lang="vi-VN" sz="2400" dirty="0">
                <a:solidFill>
                  <a:srgbClr val="0000CC"/>
                </a:solidFill>
                <a:latin typeface="Times New Roman" panose="02020603050405020304" pitchFamily="18" charset="0"/>
                <a:cs typeface="Times New Roman" panose="02020603050405020304" pitchFamily="18" charset="0"/>
              </a:rPr>
              <a:t> loại pi</a:t>
            </a:r>
            <a:r>
              <a:rPr lang="en-US" sz="2400" dirty="0">
                <a:solidFill>
                  <a:srgbClr val="0000CC"/>
                </a:solidFill>
                <a:latin typeface="Times New Roman" panose="02020603050405020304" pitchFamily="18" charset="0"/>
                <a:cs typeface="Times New Roman" panose="02020603050405020304" pitchFamily="18" charset="0"/>
              </a:rPr>
              <a:t>z</a:t>
            </a:r>
            <a:r>
              <a:rPr lang="vi-VN" sz="2400" dirty="0">
                <a:solidFill>
                  <a:srgbClr val="0000CC"/>
                </a:solidFill>
                <a:latin typeface="Times New Roman" panose="02020603050405020304" pitchFamily="18" charset="0"/>
                <a:cs typeface="Times New Roman" panose="02020603050405020304" pitchFamily="18" charset="0"/>
              </a:rPr>
              <a:t>za độ dày như nhau và có giá bằng nhau nhưng có hình dạng khác nhau. Loại 1 hình vuông có cạnh 15</a:t>
            </a:r>
            <a:r>
              <a:rPr lang="en-US" sz="2400" dirty="0">
                <a:solidFill>
                  <a:srgbClr val="0000CC"/>
                </a:solidFill>
                <a:latin typeface="Times New Roman" panose="02020603050405020304" pitchFamily="18" charset="0"/>
                <a:cs typeface="Times New Roman" panose="02020603050405020304" pitchFamily="18" charset="0"/>
              </a:rPr>
              <a:t>,5</a:t>
            </a:r>
            <a:r>
              <a:rPr lang="vi-VN" sz="2400" dirty="0">
                <a:solidFill>
                  <a:srgbClr val="0000CC"/>
                </a:solidFill>
                <a:latin typeface="Times New Roman" panose="02020603050405020304" pitchFamily="18" charset="0"/>
                <a:cs typeface="Times New Roman" panose="02020603050405020304" pitchFamily="18" charset="0"/>
              </a:rPr>
              <a:t> cm, </a:t>
            </a:r>
            <a:r>
              <a:rPr lang="en-US" sz="2400" dirty="0">
                <a:solidFill>
                  <a:srgbClr val="0000CC"/>
                </a:solidFill>
                <a:latin typeface="Times New Roman" panose="02020603050405020304" pitchFamily="18" charset="0"/>
                <a:cs typeface="Times New Roman" panose="02020603050405020304" pitchFamily="18" charset="0"/>
              </a:rPr>
              <a:t>l</a:t>
            </a:r>
            <a:r>
              <a:rPr lang="vi-VN" sz="2400" dirty="0">
                <a:solidFill>
                  <a:srgbClr val="0000CC"/>
                </a:solidFill>
                <a:latin typeface="Times New Roman" panose="02020603050405020304" pitchFamily="18" charset="0"/>
                <a:cs typeface="Times New Roman" panose="02020603050405020304" pitchFamily="18" charset="0"/>
              </a:rPr>
              <a:t>oại 2 hình tròn có bán kính 9 cm</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loại</a:t>
            </a:r>
            <a:r>
              <a:rPr lang="en-US" sz="2400" dirty="0">
                <a:solidFill>
                  <a:srgbClr val="0000CC"/>
                </a:solidFill>
                <a:latin typeface="Times New Roman" panose="02020603050405020304" pitchFamily="18" charset="0"/>
                <a:cs typeface="Times New Roman" panose="02020603050405020304" pitchFamily="18" charset="0"/>
              </a:rPr>
              <a:t> 3 </a:t>
            </a:r>
            <a:r>
              <a:rPr lang="en-US" sz="2400" dirty="0" err="1">
                <a:solidFill>
                  <a:srgbClr val="0000CC"/>
                </a:solidFill>
                <a:latin typeface="Times New Roman" panose="02020603050405020304" pitchFamily="18" charset="0"/>
                <a:cs typeface="Times New Roman" panose="02020603050405020304" pitchFamily="18" charset="0"/>
              </a:rPr>
              <a:t>hình</a:t>
            </a:r>
            <a:r>
              <a:rPr lang="en-US" sz="2400" dirty="0">
                <a:solidFill>
                  <a:srgbClr val="0000CC"/>
                </a:solidFill>
                <a:latin typeface="Times New Roman" panose="02020603050405020304" pitchFamily="18" charset="0"/>
                <a:cs typeface="Times New Roman" panose="02020603050405020304" pitchFamily="18" charset="0"/>
              </a:rPr>
              <a:t> tam </a:t>
            </a:r>
            <a:r>
              <a:rPr lang="en-US" sz="2400" dirty="0" err="1">
                <a:solidFill>
                  <a:srgbClr val="0000CC"/>
                </a:solidFill>
                <a:latin typeface="Times New Roman" panose="02020603050405020304" pitchFamily="18" charset="0"/>
                <a:cs typeface="Times New Roman" panose="02020603050405020304" pitchFamily="18" charset="0"/>
              </a:rPr>
              <a:t>giác</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cân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cạnh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bên</a:t>
            </a:r>
            <a:r>
              <a:rPr lang="en-US" sz="2400" dirty="0">
                <a:solidFill>
                  <a:srgbClr val="0000CC"/>
                </a:solidFill>
                <a:latin typeface="Times New Roman" panose="02020603050405020304" pitchFamily="18" charset="0"/>
                <a:cs typeface="Times New Roman" panose="02020603050405020304" pitchFamily="18" charset="0"/>
              </a:rPr>
              <a:t> 26cm, </a:t>
            </a:r>
            <a:r>
              <a:rPr lang="en-US" sz="2400" dirty="0" err="1">
                <a:solidFill>
                  <a:srgbClr val="0000CC"/>
                </a:solidFill>
                <a:latin typeface="Times New Roman" panose="02020603050405020304" pitchFamily="18" charset="0"/>
                <a:cs typeface="Times New Roman" panose="02020603050405020304" pitchFamily="18" charset="0"/>
              </a:rPr>
              <a:t>cạnh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đáy</a:t>
            </a:r>
            <a:r>
              <a:rPr lang="en-US" sz="2400" dirty="0">
                <a:solidFill>
                  <a:srgbClr val="0000CC"/>
                </a:solidFill>
                <a:latin typeface="Times New Roman" panose="02020603050405020304" pitchFamily="18" charset="0"/>
                <a:cs typeface="Times New Roman" panose="02020603050405020304" pitchFamily="18" charset="0"/>
              </a:rPr>
              <a:t> 20cm. </a:t>
            </a:r>
            <a:r>
              <a:rPr lang="vi-VN" sz="2400" dirty="0">
                <a:solidFill>
                  <a:srgbClr val="0000CC"/>
                </a:solidFill>
                <a:latin typeface="Times New Roman" panose="02020603050405020304" pitchFamily="18" charset="0"/>
                <a:cs typeface="Times New Roman" panose="02020603050405020304" pitchFamily="18" charset="0"/>
              </a:rPr>
              <a:t>Hỏi mua loại nào sẽ được nhiều pi</a:t>
            </a:r>
            <a:r>
              <a:rPr lang="en-US" sz="2400" dirty="0">
                <a:solidFill>
                  <a:srgbClr val="0000CC"/>
                </a:solidFill>
                <a:latin typeface="Times New Roman" panose="02020603050405020304" pitchFamily="18" charset="0"/>
                <a:cs typeface="Times New Roman" panose="02020603050405020304" pitchFamily="18" charset="0"/>
              </a:rPr>
              <a:t>z</a:t>
            </a:r>
            <a:r>
              <a:rPr lang="vi-VN" sz="2400" dirty="0">
                <a:solidFill>
                  <a:srgbClr val="0000CC"/>
                </a:solidFill>
                <a:latin typeface="Times New Roman" panose="02020603050405020304" pitchFamily="18" charset="0"/>
                <a:cs typeface="Times New Roman" panose="02020603050405020304" pitchFamily="18" charset="0"/>
              </a:rPr>
              <a:t>za hơn?</a:t>
            </a:r>
            <a:endParaRPr lang="en-US" sz="2400" dirty="0">
              <a:solidFill>
                <a:srgbClr val="0000CC"/>
              </a:solidFill>
              <a:latin typeface="Times New Roman" panose="02020603050405020304" pitchFamily="18" charset="0"/>
              <a:cs typeface="Times New Roman" panose="02020603050405020304" pitchFamily="18" charset="0"/>
            </a:endParaRPr>
          </a:p>
        </p:txBody>
      </p:sp>
      <p:sp>
        <p:nvSpPr>
          <p:cNvPr id="5" name="Rectangle 4"/>
          <p:cNvSpPr/>
          <p:nvPr/>
        </p:nvSpPr>
        <p:spPr>
          <a:xfrm>
            <a:off x="2505689" y="165893"/>
            <a:ext cx="4352311" cy="653257"/>
          </a:xfrm>
          <a:prstGeom prst="rect">
            <a:avLst/>
          </a:prstGeom>
          <a:noFill/>
        </p:spPr>
        <p:txBody>
          <a:bodyPr wrap="none">
            <a:prstTxWarp prst="textWave1">
              <a:avLst/>
            </a:prstTxWarp>
            <a:spAutoFit/>
          </a:bodyPr>
          <a:lstStyle/>
          <a:p>
            <a:pPr>
              <a:defRPr/>
            </a:pPr>
            <a:r>
              <a:rPr lang="en-US" sz="4000" b="1" cap="all" dirty="0" err="1">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Cùng</a:t>
            </a:r>
            <a:r>
              <a:rPr lang="en-US" sz="4000" b="1" cap="all" dirty="0">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 </a:t>
            </a:r>
            <a:r>
              <a:rPr lang="en-US" sz="4000" b="1" cap="all" dirty="0" err="1">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chọn</a:t>
            </a:r>
            <a:r>
              <a:rPr lang="en-US" sz="4000" b="1" cap="all" dirty="0">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 pizza</a:t>
            </a:r>
            <a:endParaRPr lang="en-US" sz="4000" b="1" cap="all" dirty="0">
              <a:ln w="9000" cmpd="sng">
                <a:solidFill>
                  <a:srgbClr val="FF0000"/>
                </a:solidFill>
                <a:prstDash val="solid"/>
              </a:ln>
              <a:solidFill>
                <a:schemeClr val="bg1"/>
              </a:solidFill>
              <a:effectLst>
                <a:reflection blurRad="12700" stA="28000" endPos="45000" dist="1000" dir="5400000" sy="-100000" algn="bl" rotWithShape="0"/>
              </a:effectLst>
            </a:endParaRPr>
          </a:p>
        </p:txBody>
      </p:sp>
      <p:sp>
        <p:nvSpPr>
          <p:cNvPr id="2" name="Cloud Callout 1"/>
          <p:cNvSpPr/>
          <p:nvPr/>
        </p:nvSpPr>
        <p:spPr>
          <a:xfrm>
            <a:off x="1794804" y="964414"/>
            <a:ext cx="5600111" cy="1814682"/>
          </a:xfrm>
          <a:prstGeom prst="cloudCallout">
            <a:avLst>
              <a:gd name="adj1" fmla="val -57723"/>
              <a:gd name="adj2" fmla="val 68308"/>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Em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hãy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nhắc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lại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công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thức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tính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diện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tích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vuông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tròn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tam </a:t>
            </a:r>
            <a:r>
              <a:rPr lang="en-US" sz="2400" dirty="0" err="1">
                <a:solidFill>
                  <a:schemeClr val="tx1"/>
                </a:solidFill>
                <a:latin typeface="Times New Roman" panose="02020603050405020304" pitchFamily="18" charset="0"/>
                <a:cs typeface="Times New Roman" panose="02020603050405020304" pitchFamily="18" charset="0"/>
              </a:rPr>
              <a:t>giác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đã</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được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học</a:t>
            </a:r>
            <a:r>
              <a:rPr lang="en-US" sz="2400" dirty="0">
                <a:solidFill>
                  <a:schemeClr val="tx1"/>
                </a:solidFill>
                <a:latin typeface="Times New Roman" panose="02020603050405020304" pitchFamily="18" charset="0"/>
                <a:cs typeface="Times New Roman" panose="02020603050405020304" pitchFamily="18" charset="0"/>
              </a:rPr>
              <a:t>?</a:t>
            </a:r>
          </a:p>
        </p:txBody>
      </p:sp>
      <p:cxnSp>
        <p:nvCxnSpPr>
          <p:cNvPr id="11" name="Straight Connector 10"/>
          <p:cNvCxnSpPr/>
          <p:nvPr/>
        </p:nvCxnSpPr>
        <p:spPr>
          <a:xfrm>
            <a:off x="4343400" y="3656045"/>
            <a:ext cx="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276600"/>
            <a:ext cx="15240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3228975"/>
            <a:ext cx="1276350"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3" name="Object 22"/>
          <p:cNvGraphicFramePr>
            <a:graphicFrameLocks noChangeAspect="1"/>
          </p:cNvGraphicFramePr>
          <p:nvPr>
            <p:extLst>
              <p:ext uri="{D42A27DB-BD31-4B8C-83A1-F6EECF244321}">
                <p14:modId xmlns:p14="http://schemas.microsoft.com/office/powerpoint/2010/main" val="534553568"/>
              </p:ext>
            </p:extLst>
          </p:nvPr>
        </p:nvGraphicFramePr>
        <p:xfrm>
          <a:off x="1829747" y="5410200"/>
          <a:ext cx="969655" cy="484828"/>
        </p:xfrm>
        <a:graphic>
          <a:graphicData uri="http://schemas.openxmlformats.org/presentationml/2006/ole">
            <mc:AlternateContent xmlns:mc="http://schemas.openxmlformats.org/markup-compatibility/2006">
              <mc:Choice xmlns:v="urn:schemas-microsoft-com:vml" Requires="v">
                <p:oleObj spid="_x0000_s1053" name="Equation" r:id="rId6" imgW="406080" imgH="203040" progId="Equation.DSMT4">
                  <p:embed/>
                </p:oleObj>
              </mc:Choice>
              <mc:Fallback>
                <p:oleObj name="Equation" r:id="rId6" imgW="406080" imgH="203040" progId="Equation.DSMT4">
                  <p:embed/>
                  <p:pic>
                    <p:nvPicPr>
                      <p:cNvPr id="0" name=""/>
                      <p:cNvPicPr/>
                      <p:nvPr/>
                    </p:nvPicPr>
                    <p:blipFill>
                      <a:blip r:embed="rId7"/>
                      <a:stretch>
                        <a:fillRect/>
                      </a:stretch>
                    </p:blipFill>
                    <p:spPr>
                      <a:xfrm>
                        <a:off x="1829747" y="5410200"/>
                        <a:ext cx="969655" cy="484828"/>
                      </a:xfrm>
                      <a:prstGeom prst="rect">
                        <a:avLst/>
                      </a:prstGeom>
                      <a:ln>
                        <a:solidFill>
                          <a:srgbClr val="FF3300"/>
                        </a:solidFill>
                      </a:ln>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976283989"/>
              </p:ext>
            </p:extLst>
          </p:nvPr>
        </p:nvGraphicFramePr>
        <p:xfrm>
          <a:off x="3513012" y="5410200"/>
          <a:ext cx="2025650" cy="628650"/>
        </p:xfrm>
        <a:graphic>
          <a:graphicData uri="http://schemas.openxmlformats.org/presentationml/2006/ole">
            <mc:AlternateContent xmlns:mc="http://schemas.openxmlformats.org/markup-compatibility/2006">
              <mc:Choice xmlns:v="urn:schemas-microsoft-com:vml" Requires="v">
                <p:oleObj spid="_x0000_s1054" name="Equation" r:id="rId8" imgW="736560" imgH="228600" progId="Equation.DSMT4">
                  <p:embed/>
                </p:oleObj>
              </mc:Choice>
              <mc:Fallback>
                <p:oleObj name="Equation" r:id="rId8" imgW="736560" imgH="228600" progId="Equation.DSMT4">
                  <p:embed/>
                  <p:pic>
                    <p:nvPicPr>
                      <p:cNvPr id="0" name=""/>
                      <p:cNvPicPr/>
                      <p:nvPr/>
                    </p:nvPicPr>
                    <p:blipFill>
                      <a:blip r:embed="rId9"/>
                      <a:stretch>
                        <a:fillRect/>
                      </a:stretch>
                    </p:blipFill>
                    <p:spPr>
                      <a:xfrm>
                        <a:off x="3513012" y="5410200"/>
                        <a:ext cx="2025650" cy="628650"/>
                      </a:xfrm>
                      <a:prstGeom prst="rect">
                        <a:avLst/>
                      </a:prstGeom>
                      <a:ln>
                        <a:solidFill>
                          <a:srgbClr val="33CC33"/>
                        </a:solidFill>
                      </a:ln>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690380378"/>
              </p:ext>
            </p:extLst>
          </p:nvPr>
        </p:nvGraphicFramePr>
        <p:xfrm>
          <a:off x="6189026" y="5181600"/>
          <a:ext cx="1309391" cy="943980"/>
        </p:xfrm>
        <a:graphic>
          <a:graphicData uri="http://schemas.openxmlformats.org/presentationml/2006/ole">
            <mc:AlternateContent xmlns:mc="http://schemas.openxmlformats.org/markup-compatibility/2006">
              <mc:Choice xmlns:v="urn:schemas-microsoft-com:vml" Requires="v">
                <p:oleObj spid="_x0000_s1055" name="Equation" r:id="rId10" imgW="545760" imgH="393480" progId="Equation.DSMT4">
                  <p:embed/>
                </p:oleObj>
              </mc:Choice>
              <mc:Fallback>
                <p:oleObj name="Equation" r:id="rId10" imgW="545760" imgH="393480" progId="Equation.DSMT4">
                  <p:embed/>
                  <p:pic>
                    <p:nvPicPr>
                      <p:cNvPr id="0" name=""/>
                      <p:cNvPicPr/>
                      <p:nvPr/>
                    </p:nvPicPr>
                    <p:blipFill>
                      <a:blip r:embed="rId11"/>
                      <a:stretch>
                        <a:fillRect/>
                      </a:stretch>
                    </p:blipFill>
                    <p:spPr>
                      <a:xfrm>
                        <a:off x="6189026" y="5181600"/>
                        <a:ext cx="1309391" cy="943980"/>
                      </a:xfrm>
                      <a:prstGeom prst="rect">
                        <a:avLst/>
                      </a:prstGeom>
                      <a:ln>
                        <a:solidFill>
                          <a:srgbClr val="FF3300"/>
                        </a:solidFill>
                      </a:ln>
                    </p:spPr>
                  </p:pic>
                </p:oleObj>
              </mc:Fallback>
            </mc:AlternateContent>
          </a:graphicData>
        </a:graphic>
      </p:graphicFrame>
      <p:pic>
        <p:nvPicPr>
          <p:cNvPr id="10260" name="Picture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51444" y="3228975"/>
            <a:ext cx="1628775" cy="1943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loud 2">
            <a:extLst>
              <a:ext uri="{FF2B5EF4-FFF2-40B4-BE49-F238E27FC236}">
                <a16:creationId xmlns:a16="http://schemas.microsoft.com/office/drawing/2014/main" xmlns="" id="{7807EE83-3A76-4DFC-AD37-FF3F0007AC01}"/>
              </a:ext>
            </a:extLst>
          </p:cNvPr>
          <p:cNvSpPr/>
          <p:nvPr/>
        </p:nvSpPr>
        <p:spPr>
          <a:xfrm>
            <a:off x="-92024" y="6824"/>
            <a:ext cx="1622354" cy="124017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a:t>KHỞI ĐỘNG</a:t>
            </a:r>
          </a:p>
        </p:txBody>
      </p:sp>
    </p:spTree>
    <p:extLst>
      <p:ext uri="{BB962C8B-B14F-4D97-AF65-F5344CB8AC3E}">
        <p14:creationId xmlns:p14="http://schemas.microsoft.com/office/powerpoint/2010/main" val="4066245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16" presetClass="emph" presetSubtype="0" repeatCount="indefinite" fill="hold" grpId="0" nodeType="withEffect">
                                  <p:stCondLst>
                                    <p:cond delay="0"/>
                                  </p:stCondLst>
                                  <p:iterate type="lt">
                                    <p:tmPct val="4000"/>
                                  </p:iterate>
                                  <p:childTnLst>
                                    <p:set>
                                      <p:cBhvr override="childStyle">
                                        <p:cTn id="9" dur="2000" fill="hold"/>
                                        <p:tgtEl>
                                          <p:spTgt spid="5"/>
                                        </p:tgtEl>
                                        <p:attrNameLst>
                                          <p:attrName>style.color</p:attrName>
                                        </p:attrNameLst>
                                      </p:cBhvr>
                                      <p:to>
                                        <p:clrVal>
                                          <a:srgbClr val="00FF00"/>
                                        </p:clrVal>
                                      </p:to>
                                    </p:set>
                                    <p:set>
                                      <p:cBhvr>
                                        <p:cTn id="10" dur="2000" fill="hold"/>
                                        <p:tgtEl>
                                          <p:spTgt spid="5"/>
                                        </p:tgtEl>
                                        <p:attrNameLst>
                                          <p:attrName>fillcolor</p:attrName>
                                        </p:attrNameLst>
                                      </p:cBhvr>
                                      <p:to>
                                        <p:clrVal>
                                          <a:srgbClr val="00FF00"/>
                                        </p:clrVal>
                                      </p:to>
                                    </p:set>
                                    <p:set>
                                      <p:cBhvr>
                                        <p:cTn id="11" dur="2000" fill="hold"/>
                                        <p:tgtEl>
                                          <p:spTgt spid="5"/>
                                        </p:tgtEl>
                                        <p:attrNameLst>
                                          <p:attrName>fill.type</p:attrName>
                                        </p:attrNameLst>
                                      </p:cBhvr>
                                      <p:to>
                                        <p:strVal val="solid"/>
                                      </p:to>
                                    </p:set>
                                  </p:childTnLst>
                                </p:cTn>
                              </p:par>
                              <p:par>
                                <p:cTn id="12" presetID="34" presetClass="emph" presetSubtype="0" repeatCount="indefinite" fill="hold" grpId="1" nodeType="withEffect">
                                  <p:stCondLst>
                                    <p:cond delay="0"/>
                                  </p:stCondLst>
                                  <p:iterate type="lt">
                                    <p:tmPct val="10000"/>
                                  </p:iterate>
                                  <p:childTnLst>
                                    <p:animMotion origin="layout" path="M 0.0 0.0 L 0.0 -0.07213" pathEditMode="relative" ptsTypes="">
                                      <p:cBhvr>
                                        <p:cTn id="13" dur="500" accel="50000" decel="50000" autoRev="1" fill="hold">
                                          <p:stCondLst>
                                            <p:cond delay="0"/>
                                          </p:stCondLst>
                                        </p:cTn>
                                        <p:tgtEl>
                                          <p:spTgt spid="5"/>
                                        </p:tgtEl>
                                        <p:attrNameLst>
                                          <p:attrName>ppt_x</p:attrName>
                                          <p:attrName>ppt_y</p:attrName>
                                        </p:attrNameLst>
                                      </p:cBhvr>
                                    </p:animMotion>
                                    <p:animRot by="1500000">
                                      <p:cBhvr>
                                        <p:cTn id="14" dur="250" fill="hold">
                                          <p:stCondLst>
                                            <p:cond delay="0"/>
                                          </p:stCondLst>
                                        </p:cTn>
                                        <p:tgtEl>
                                          <p:spTgt spid="5"/>
                                        </p:tgtEl>
                                        <p:attrNameLst>
                                          <p:attrName>r</p:attrName>
                                        </p:attrNameLst>
                                      </p:cBhvr>
                                    </p:animRot>
                                    <p:animRot by="-1500000">
                                      <p:cBhvr>
                                        <p:cTn id="15" dur="250" fill="hold">
                                          <p:stCondLst>
                                            <p:cond delay="250"/>
                                          </p:stCondLst>
                                        </p:cTn>
                                        <p:tgtEl>
                                          <p:spTgt spid="5"/>
                                        </p:tgtEl>
                                        <p:attrNameLst>
                                          <p:attrName>r</p:attrName>
                                        </p:attrNameLst>
                                      </p:cBhvr>
                                    </p:animRot>
                                    <p:animRot by="-1500000">
                                      <p:cBhvr>
                                        <p:cTn id="16" dur="250" fill="hold">
                                          <p:stCondLst>
                                            <p:cond delay="500"/>
                                          </p:stCondLst>
                                        </p:cTn>
                                        <p:tgtEl>
                                          <p:spTgt spid="5"/>
                                        </p:tgtEl>
                                        <p:attrNameLst>
                                          <p:attrName>r</p:attrName>
                                        </p:attrNameLst>
                                      </p:cBhvr>
                                    </p:animRot>
                                    <p:animRot by="1500000">
                                      <p:cBhvr>
                                        <p:cTn id="17" dur="250" fill="hold">
                                          <p:stCondLst>
                                            <p:cond delay="750"/>
                                          </p:stCondLst>
                                        </p:cTn>
                                        <p:tgtEl>
                                          <p:spTgt spid="5"/>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0246"/>
                                        </p:tgtEl>
                                        <p:attrNameLst>
                                          <p:attrName>style.visibility</p:attrName>
                                        </p:attrNameLst>
                                      </p:cBhvr>
                                      <p:to>
                                        <p:strVal val="visible"/>
                                      </p:to>
                                    </p:set>
                                    <p:animEffect transition="in" filter="wipe(down)">
                                      <p:cBhvr>
                                        <p:cTn id="27" dur="580">
                                          <p:stCondLst>
                                            <p:cond delay="0"/>
                                          </p:stCondLst>
                                        </p:cTn>
                                        <p:tgtEl>
                                          <p:spTgt spid="10246"/>
                                        </p:tgtEl>
                                      </p:cBhvr>
                                    </p:animEffect>
                                    <p:anim calcmode="lin" valueType="num">
                                      <p:cBhvr>
                                        <p:cTn id="28" dur="1822" tmFilter="0,0; 0.14,0.36; 0.43,0.73; 0.71,0.91; 1.0,1.0">
                                          <p:stCondLst>
                                            <p:cond delay="0"/>
                                          </p:stCondLst>
                                        </p:cTn>
                                        <p:tgtEl>
                                          <p:spTgt spid="10246"/>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0246"/>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0246"/>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0246"/>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0246"/>
                                        </p:tgtEl>
                                        <p:attrNameLst>
                                          <p:attrName>ppt_y</p:attrName>
                                        </p:attrNameLst>
                                      </p:cBhvr>
                                      <p:tavLst>
                                        <p:tav tm="0" fmla="#ppt_y-sin(pi*$)/81">
                                          <p:val>
                                            <p:fltVal val="0"/>
                                          </p:val>
                                        </p:tav>
                                        <p:tav tm="100000">
                                          <p:val>
                                            <p:fltVal val="1"/>
                                          </p:val>
                                        </p:tav>
                                      </p:tavLst>
                                    </p:anim>
                                    <p:animScale>
                                      <p:cBhvr>
                                        <p:cTn id="33" dur="26">
                                          <p:stCondLst>
                                            <p:cond delay="650"/>
                                          </p:stCondLst>
                                        </p:cTn>
                                        <p:tgtEl>
                                          <p:spTgt spid="10246"/>
                                        </p:tgtEl>
                                      </p:cBhvr>
                                      <p:to x="100000" y="60000"/>
                                    </p:animScale>
                                    <p:animScale>
                                      <p:cBhvr>
                                        <p:cTn id="34" dur="166" decel="50000">
                                          <p:stCondLst>
                                            <p:cond delay="676"/>
                                          </p:stCondLst>
                                        </p:cTn>
                                        <p:tgtEl>
                                          <p:spTgt spid="10246"/>
                                        </p:tgtEl>
                                      </p:cBhvr>
                                      <p:to x="100000" y="100000"/>
                                    </p:animScale>
                                    <p:animScale>
                                      <p:cBhvr>
                                        <p:cTn id="35" dur="26">
                                          <p:stCondLst>
                                            <p:cond delay="1312"/>
                                          </p:stCondLst>
                                        </p:cTn>
                                        <p:tgtEl>
                                          <p:spTgt spid="10246"/>
                                        </p:tgtEl>
                                      </p:cBhvr>
                                      <p:to x="100000" y="80000"/>
                                    </p:animScale>
                                    <p:animScale>
                                      <p:cBhvr>
                                        <p:cTn id="36" dur="166" decel="50000">
                                          <p:stCondLst>
                                            <p:cond delay="1338"/>
                                          </p:stCondLst>
                                        </p:cTn>
                                        <p:tgtEl>
                                          <p:spTgt spid="10246"/>
                                        </p:tgtEl>
                                      </p:cBhvr>
                                      <p:to x="100000" y="100000"/>
                                    </p:animScale>
                                    <p:animScale>
                                      <p:cBhvr>
                                        <p:cTn id="37" dur="26">
                                          <p:stCondLst>
                                            <p:cond delay="1642"/>
                                          </p:stCondLst>
                                        </p:cTn>
                                        <p:tgtEl>
                                          <p:spTgt spid="10246"/>
                                        </p:tgtEl>
                                      </p:cBhvr>
                                      <p:to x="100000" y="90000"/>
                                    </p:animScale>
                                    <p:animScale>
                                      <p:cBhvr>
                                        <p:cTn id="38" dur="166" decel="50000">
                                          <p:stCondLst>
                                            <p:cond delay="1668"/>
                                          </p:stCondLst>
                                        </p:cTn>
                                        <p:tgtEl>
                                          <p:spTgt spid="10246"/>
                                        </p:tgtEl>
                                      </p:cBhvr>
                                      <p:to x="100000" y="100000"/>
                                    </p:animScale>
                                    <p:animScale>
                                      <p:cBhvr>
                                        <p:cTn id="39" dur="26">
                                          <p:stCondLst>
                                            <p:cond delay="1808"/>
                                          </p:stCondLst>
                                        </p:cTn>
                                        <p:tgtEl>
                                          <p:spTgt spid="10246"/>
                                        </p:tgtEl>
                                      </p:cBhvr>
                                      <p:to x="100000" y="95000"/>
                                    </p:animScale>
                                    <p:animScale>
                                      <p:cBhvr>
                                        <p:cTn id="40" dur="166" decel="50000">
                                          <p:stCondLst>
                                            <p:cond delay="1834"/>
                                          </p:stCondLst>
                                        </p:cTn>
                                        <p:tgtEl>
                                          <p:spTgt spid="10246"/>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10245"/>
                                        </p:tgtEl>
                                        <p:attrNameLst>
                                          <p:attrName>style.visibility</p:attrName>
                                        </p:attrNameLst>
                                      </p:cBhvr>
                                      <p:to>
                                        <p:strVal val="visible"/>
                                      </p:to>
                                    </p:set>
                                    <p:animEffect transition="in" filter="wipe(down)">
                                      <p:cBhvr>
                                        <p:cTn id="43" dur="580">
                                          <p:stCondLst>
                                            <p:cond delay="0"/>
                                          </p:stCondLst>
                                        </p:cTn>
                                        <p:tgtEl>
                                          <p:spTgt spid="10245"/>
                                        </p:tgtEl>
                                      </p:cBhvr>
                                    </p:animEffect>
                                    <p:anim calcmode="lin" valueType="num">
                                      <p:cBhvr>
                                        <p:cTn id="44" dur="1822" tmFilter="0,0; 0.14,0.36; 0.43,0.73; 0.71,0.91; 1.0,1.0">
                                          <p:stCondLst>
                                            <p:cond delay="0"/>
                                          </p:stCondLst>
                                        </p:cTn>
                                        <p:tgtEl>
                                          <p:spTgt spid="1024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24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24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24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245"/>
                                        </p:tgtEl>
                                        <p:attrNameLst>
                                          <p:attrName>ppt_y</p:attrName>
                                        </p:attrNameLst>
                                      </p:cBhvr>
                                      <p:tavLst>
                                        <p:tav tm="0" fmla="#ppt_y-sin(pi*$)/81">
                                          <p:val>
                                            <p:fltVal val="0"/>
                                          </p:val>
                                        </p:tav>
                                        <p:tav tm="100000">
                                          <p:val>
                                            <p:fltVal val="1"/>
                                          </p:val>
                                        </p:tav>
                                      </p:tavLst>
                                    </p:anim>
                                    <p:animScale>
                                      <p:cBhvr>
                                        <p:cTn id="49" dur="26">
                                          <p:stCondLst>
                                            <p:cond delay="650"/>
                                          </p:stCondLst>
                                        </p:cTn>
                                        <p:tgtEl>
                                          <p:spTgt spid="10245"/>
                                        </p:tgtEl>
                                      </p:cBhvr>
                                      <p:to x="100000" y="60000"/>
                                    </p:animScale>
                                    <p:animScale>
                                      <p:cBhvr>
                                        <p:cTn id="50" dur="166" decel="50000">
                                          <p:stCondLst>
                                            <p:cond delay="676"/>
                                          </p:stCondLst>
                                        </p:cTn>
                                        <p:tgtEl>
                                          <p:spTgt spid="10245"/>
                                        </p:tgtEl>
                                      </p:cBhvr>
                                      <p:to x="100000" y="100000"/>
                                    </p:animScale>
                                    <p:animScale>
                                      <p:cBhvr>
                                        <p:cTn id="51" dur="26">
                                          <p:stCondLst>
                                            <p:cond delay="1312"/>
                                          </p:stCondLst>
                                        </p:cTn>
                                        <p:tgtEl>
                                          <p:spTgt spid="10245"/>
                                        </p:tgtEl>
                                      </p:cBhvr>
                                      <p:to x="100000" y="80000"/>
                                    </p:animScale>
                                    <p:animScale>
                                      <p:cBhvr>
                                        <p:cTn id="52" dur="166" decel="50000">
                                          <p:stCondLst>
                                            <p:cond delay="1338"/>
                                          </p:stCondLst>
                                        </p:cTn>
                                        <p:tgtEl>
                                          <p:spTgt spid="10245"/>
                                        </p:tgtEl>
                                      </p:cBhvr>
                                      <p:to x="100000" y="100000"/>
                                    </p:animScale>
                                    <p:animScale>
                                      <p:cBhvr>
                                        <p:cTn id="53" dur="26">
                                          <p:stCondLst>
                                            <p:cond delay="1642"/>
                                          </p:stCondLst>
                                        </p:cTn>
                                        <p:tgtEl>
                                          <p:spTgt spid="10245"/>
                                        </p:tgtEl>
                                      </p:cBhvr>
                                      <p:to x="100000" y="90000"/>
                                    </p:animScale>
                                    <p:animScale>
                                      <p:cBhvr>
                                        <p:cTn id="54" dur="166" decel="50000">
                                          <p:stCondLst>
                                            <p:cond delay="1668"/>
                                          </p:stCondLst>
                                        </p:cTn>
                                        <p:tgtEl>
                                          <p:spTgt spid="10245"/>
                                        </p:tgtEl>
                                      </p:cBhvr>
                                      <p:to x="100000" y="100000"/>
                                    </p:animScale>
                                    <p:animScale>
                                      <p:cBhvr>
                                        <p:cTn id="55" dur="26">
                                          <p:stCondLst>
                                            <p:cond delay="1808"/>
                                          </p:stCondLst>
                                        </p:cTn>
                                        <p:tgtEl>
                                          <p:spTgt spid="10245"/>
                                        </p:tgtEl>
                                      </p:cBhvr>
                                      <p:to x="100000" y="95000"/>
                                    </p:animScale>
                                    <p:animScale>
                                      <p:cBhvr>
                                        <p:cTn id="56" dur="166" decel="50000">
                                          <p:stCondLst>
                                            <p:cond delay="1834"/>
                                          </p:stCondLst>
                                        </p:cTn>
                                        <p:tgtEl>
                                          <p:spTgt spid="10245"/>
                                        </p:tgtEl>
                                      </p:cBhvr>
                                      <p:to x="100000" y="100000"/>
                                    </p:animScale>
                                  </p:childTnLst>
                                </p:cTn>
                              </p:par>
                              <p:par>
                                <p:cTn id="57" presetID="6" presetClass="entr" presetSubtype="16" fill="hold" nodeType="withEffect">
                                  <p:stCondLst>
                                    <p:cond delay="0"/>
                                  </p:stCondLst>
                                  <p:childTnLst>
                                    <p:set>
                                      <p:cBhvr>
                                        <p:cTn id="58" dur="1" fill="hold">
                                          <p:stCondLst>
                                            <p:cond delay="0"/>
                                          </p:stCondLst>
                                        </p:cTn>
                                        <p:tgtEl>
                                          <p:spTgt spid="10260"/>
                                        </p:tgtEl>
                                        <p:attrNameLst>
                                          <p:attrName>style.visibility</p:attrName>
                                        </p:attrNameLst>
                                      </p:cBhvr>
                                      <p:to>
                                        <p:strVal val="visible"/>
                                      </p:to>
                                    </p:set>
                                    <p:animEffect transition="in" filter="circle(in)">
                                      <p:cBhvr>
                                        <p:cTn id="59" dur="2000"/>
                                        <p:tgtEl>
                                          <p:spTgt spid="10260"/>
                                        </p:tgtEl>
                                      </p:cBhvr>
                                    </p:animEffect>
                                  </p:childTnLst>
                                </p:cTn>
                              </p:par>
                            </p:childTnLst>
                          </p:cTn>
                        </p:par>
                        <p:par>
                          <p:cTn id="60" fill="hold">
                            <p:stCondLst>
                              <p:cond delay="2000"/>
                            </p:stCondLst>
                            <p:childTnLst>
                              <p:par>
                                <p:cTn id="61" presetID="16" presetClass="exit" presetSubtype="21" fill="hold" grpId="1" nodeType="afterEffect">
                                  <p:stCondLst>
                                    <p:cond delay="0"/>
                                  </p:stCondLst>
                                  <p:childTnLst>
                                    <p:animEffect transition="out" filter="barn(inVertical)">
                                      <p:cBhvr>
                                        <p:cTn id="62" dur="500"/>
                                        <p:tgtEl>
                                          <p:spTgt spid="2"/>
                                        </p:tgtEl>
                                      </p:cBhvr>
                                    </p:animEffect>
                                    <p:set>
                                      <p:cBhvr>
                                        <p:cTn id="63" dur="1" fill="hold">
                                          <p:stCondLst>
                                            <p:cond delay="499"/>
                                          </p:stCondLst>
                                        </p:cTn>
                                        <p:tgtEl>
                                          <p:spTgt spid="2"/>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circle(in)">
                                      <p:cBhvr>
                                        <p:cTn id="68" dur="2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heel(1)">
                                      <p:cBhvr>
                                        <p:cTn id="73" dur="2000"/>
                                        <p:tgtEl>
                                          <p:spTgt spid="24"/>
                                        </p:tgtEl>
                                      </p:cBhvr>
                                    </p:animEffect>
                                  </p:childTnLst>
                                </p:cTn>
                              </p:par>
                            </p:childTnLst>
                          </p:cTn>
                        </p:par>
                      </p:childTnLst>
                    </p:cTn>
                  </p:par>
                  <p:par>
                    <p:cTn id="74" fill="hold">
                      <p:stCondLst>
                        <p:cond delay="indefinite"/>
                      </p:stCondLst>
                      <p:childTnLst>
                        <p:par>
                          <p:cTn id="75" fill="hold">
                            <p:stCondLst>
                              <p:cond delay="0"/>
                            </p:stCondLst>
                            <p:childTnLst>
                              <p:par>
                                <p:cTn id="76" presetID="6" presetClass="entr" presetSubtype="16" fill="hold" nodeType="click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circle(in)">
                                      <p:cBhvr>
                                        <p:cTn id="78"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2" grpId="0" animBg="1"/>
      <p:bldP spid="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Pentagon 6"/>
          <p:cNvSpPr/>
          <p:nvPr/>
        </p:nvSpPr>
        <p:spPr>
          <a:xfrm>
            <a:off x="1219200" y="2065216"/>
            <a:ext cx="7824288" cy="1135184"/>
          </a:xfrm>
          <a:prstGeom prst="homePlate">
            <a:avLst/>
          </a:prstGeom>
          <a:solidFill>
            <a:schemeClr val="bg1"/>
          </a:solidFill>
          <a:ln w="127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err="1">
                <a:solidFill>
                  <a:srgbClr val="0000CC"/>
                </a:solidFill>
                <a:latin typeface="Times New Roman" panose="02020603050405020304" pitchFamily="18" charset="0"/>
                <a:cs typeface="Times New Roman" panose="02020603050405020304" pitchFamily="18" charset="0"/>
              </a:rPr>
              <a:t>Hoạt</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động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nhóm</a:t>
            </a:r>
            <a:r>
              <a:rPr lang="en-US" sz="2400" b="1" dirty="0">
                <a:solidFill>
                  <a:srgbClr val="0000CC"/>
                </a:solidFill>
                <a:latin typeface="Times New Roman" panose="02020603050405020304" pitchFamily="18" charset="0"/>
                <a:cs typeface="Times New Roman" panose="02020603050405020304" pitchFamily="18" charset="0"/>
              </a:rPr>
              <a:t> 5 </a:t>
            </a:r>
            <a:r>
              <a:rPr lang="en-US" sz="2400" b="1" dirty="0" err="1">
                <a:solidFill>
                  <a:srgbClr val="0000CC"/>
                </a:solidFill>
                <a:latin typeface="Times New Roman" panose="02020603050405020304" pitchFamily="18" charset="0"/>
                <a:cs typeface="Times New Roman" panose="02020603050405020304" pitchFamily="18" charset="0"/>
              </a:rPr>
              <a:t>phút</a:t>
            </a:r>
            <a:r>
              <a:rPr lang="en-US" sz="2400" b="1"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Để</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trả</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lời</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câu</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hỏi</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của</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bài</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toán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các</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nhóm</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hãy</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dán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tranh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và</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điền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diện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tích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tương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ứng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hoàn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thành</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bảng</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sau</a:t>
            </a:r>
            <a:r>
              <a:rPr lang="en-US" sz="2400" dirty="0">
                <a:solidFill>
                  <a:srgbClr val="0000CC"/>
                </a:solidFill>
                <a:latin typeface="Times New Roman" panose="02020603050405020304" pitchFamily="18" charset="0"/>
                <a:cs typeface="Times New Roman" panose="02020603050405020304" pitchFamily="18" charset="0"/>
              </a:rPr>
              <a:t>:</a:t>
            </a:r>
          </a:p>
        </p:txBody>
      </p:sp>
      <p:pic>
        <p:nvPicPr>
          <p:cNvPr id="8" name="Picture 9" descr="Phòng Giáo Dục Và Đào Tạo quận Thanh Xuâ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032" b="7355"/>
          <a:stretch/>
        </p:blipFill>
        <p:spPr bwMode="auto">
          <a:xfrm>
            <a:off x="72222" y="2036438"/>
            <a:ext cx="1126649" cy="1182753"/>
          </a:xfrm>
          <a:prstGeom prst="ellipse">
            <a:avLst/>
          </a:prstGeom>
          <a:noFill/>
          <a:ln>
            <a:solidFill>
              <a:srgbClr val="00B0F0"/>
            </a:solidFill>
          </a:ln>
          <a:extLst>
            <a:ext uri="{909E8E84-426E-40DD-AFC4-6F175D3DCCD1}">
              <a14:hiddenFill xmlns:a14="http://schemas.microsoft.com/office/drawing/2010/main">
                <a:solidFill>
                  <a:srgbClr val="FFFFFF"/>
                </a:solidFill>
              </a14:hiddenFill>
            </a:ext>
          </a:extLst>
        </p:spPr>
      </p:pic>
      <p:sp>
        <p:nvSpPr>
          <p:cNvPr id="10" name="Rectangle 9"/>
          <p:cNvSpPr/>
          <p:nvPr/>
        </p:nvSpPr>
        <p:spPr>
          <a:xfrm>
            <a:off x="106920" y="45407"/>
            <a:ext cx="8936568" cy="1938992"/>
          </a:xfrm>
          <a:prstGeom prst="rect">
            <a:avLst/>
          </a:prstGeom>
          <a:solidFill>
            <a:schemeClr val="bg1"/>
          </a:solidFill>
          <a:ln>
            <a:solidFill>
              <a:srgbClr val="33CC33"/>
            </a:solidFill>
          </a:ln>
        </p:spPr>
        <p:txBody>
          <a:bodyPr wrap="square">
            <a:spAutoFit/>
          </a:bodyPr>
          <a:lstStyle/>
          <a:p>
            <a:pPr algn="just"/>
            <a:r>
              <a:rPr lang="en-US" sz="2400" b="1">
                <a:solidFill>
                  <a:srgbClr val="0000CC"/>
                </a:solidFill>
                <a:latin typeface="Times New Roman" panose="02020603050405020304" pitchFamily="18" charset="0"/>
                <a:cs typeface="Times New Roman" panose="02020603050405020304" pitchFamily="18" charset="0"/>
              </a:rPr>
              <a:t>Bài toán</a:t>
            </a:r>
            <a:r>
              <a:rPr lang="vi-VN" sz="2400" b="1">
                <a:solidFill>
                  <a:srgbClr val="0000CC"/>
                </a:solidFill>
                <a:latin typeface="Times New Roman" panose="02020603050405020304" pitchFamily="18" charset="0"/>
                <a:cs typeface="Times New Roman" panose="02020603050405020304" pitchFamily="18" charset="0"/>
              </a:rPr>
              <a:t>: </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Cửa hàng bán </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ba</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 loại pi</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z</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za độ dày như nhau và có giá bằng nhau nhưng có hình dạng khác nhau. Loại 1 hình vuông có cạnh 15</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,5</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 cm, </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l</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oại 2 hình tròn có bán kính 9 cm</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 , loại 3 hình tam giác cân cạnh bên 26cm, cạnh đáy 20cm. </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 Hỏi nên mua loại nào sẽ được nhiều pi</a:t>
            </a:r>
            <a:r>
              <a:rPr lang="en-US" sz="2400">
                <a:solidFill>
                  <a:schemeClr val="tx1">
                    <a:lumMod val="85000"/>
                    <a:lumOff val="15000"/>
                  </a:schemeClr>
                </a:solidFill>
                <a:latin typeface="Times New Roman" panose="02020603050405020304" pitchFamily="18" charset="0"/>
                <a:cs typeface="Times New Roman" panose="02020603050405020304" pitchFamily="18" charset="0"/>
              </a:rPr>
              <a:t>z</a:t>
            </a:r>
            <a:r>
              <a:rPr lang="vi-VN" sz="2400">
                <a:solidFill>
                  <a:schemeClr val="tx1">
                    <a:lumMod val="85000"/>
                    <a:lumOff val="15000"/>
                  </a:schemeClr>
                </a:solidFill>
                <a:latin typeface="Times New Roman" panose="02020603050405020304" pitchFamily="18" charset="0"/>
                <a:cs typeface="Times New Roman" panose="02020603050405020304" pitchFamily="18" charset="0"/>
              </a:rPr>
              <a:t>za hơn?</a:t>
            </a:r>
            <a:endParaRPr lang="en-US" sz="2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pic>
        <p:nvPicPr>
          <p:cNvPr id="11" name="HopeYou-V.A-364054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72229" y="273446"/>
            <a:ext cx="304800" cy="304800"/>
          </a:xfrm>
          <a:prstGeom prst="rect">
            <a:avLst/>
          </a:prstGeom>
        </p:spPr>
      </p:pic>
      <p:sp>
        <p:nvSpPr>
          <p:cNvPr id="12" name="Rectangle 11"/>
          <p:cNvSpPr/>
          <p:nvPr/>
        </p:nvSpPr>
        <p:spPr>
          <a:xfrm>
            <a:off x="184731" y="3354807"/>
            <a:ext cx="8730669" cy="3432312"/>
          </a:xfrm>
          <a:prstGeom prst="rect">
            <a:avLst/>
          </a:prstGeom>
          <a:solidFill>
            <a:schemeClr val="bg1"/>
          </a:solidFill>
          <a:ln w="19050" cmpd="dbl">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solidFill>
                  <a:srgbClr val="FF3300"/>
                </a:solidFill>
                <a:latin typeface="Times New Roman" panose="02020603050405020304" pitchFamily="18" charset="0"/>
                <a:cs typeface="Times New Roman" panose="02020603050405020304" pitchFamily="18" charset="0"/>
              </a:rPr>
              <a:t>NHÓM: …….</a:t>
            </a: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endParaRPr lang="en-US" sz="2400" b="1" dirty="0">
              <a:solidFill>
                <a:srgbClr val="FF3300"/>
              </a:solidFill>
              <a:latin typeface="Times New Roman" panose="02020603050405020304" pitchFamily="18" charset="0"/>
              <a:cs typeface="Times New Roman" panose="02020603050405020304" pitchFamily="18" charset="0"/>
            </a:endParaRPr>
          </a:p>
          <a:p>
            <a:pPr algn="ctr"/>
            <a:r>
              <a:rPr lang="en-US" sz="2400" b="1" dirty="0" err="1">
                <a:solidFill>
                  <a:srgbClr val="0000CC"/>
                </a:solidFill>
                <a:latin typeface="Times New Roman" panose="02020603050405020304" pitchFamily="18" charset="0"/>
                <a:cs typeface="Times New Roman" panose="02020603050405020304" pitchFamily="18" charset="0"/>
              </a:rPr>
              <a:t>Vậy</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nên</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mua</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miếng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bánh</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hình</a:t>
            </a:r>
            <a:r>
              <a:rPr lang="en-US" sz="2400" b="1" dirty="0">
                <a:solidFill>
                  <a:srgbClr val="0000CC"/>
                </a:solidFill>
                <a:latin typeface="Times New Roman" panose="02020603050405020304" pitchFamily="18" charset="0"/>
                <a:cs typeface="Times New Roman" panose="02020603050405020304" pitchFamily="18" charset="0"/>
              </a:rPr>
              <a:t> ….</a:t>
            </a:r>
          </a:p>
        </p:txBody>
      </p:sp>
      <p:graphicFrame>
        <p:nvGraphicFramePr>
          <p:cNvPr id="15" name="Table 14"/>
          <p:cNvGraphicFramePr>
            <a:graphicFrameLocks noGrp="1"/>
          </p:cNvGraphicFramePr>
          <p:nvPr>
            <p:extLst>
              <p:ext uri="{D42A27DB-BD31-4B8C-83A1-F6EECF244321}">
                <p14:modId xmlns:p14="http://schemas.microsoft.com/office/powerpoint/2010/main" val="1669842613"/>
              </p:ext>
            </p:extLst>
          </p:nvPr>
        </p:nvGraphicFramePr>
        <p:xfrm>
          <a:off x="1524000" y="3429000"/>
          <a:ext cx="7248195" cy="2715881"/>
        </p:xfrm>
        <a:graphic>
          <a:graphicData uri="http://schemas.openxmlformats.org/drawingml/2006/table">
            <a:tbl>
              <a:tblPr firstRow="1" bandRow="1">
                <a:tableStyleId>{BDBED569-4797-4DF1-A0F4-6AAB3CD982D8}</a:tableStyleId>
              </a:tblPr>
              <a:tblGrid>
                <a:gridCol w="2444437">
                  <a:extLst>
                    <a:ext uri="{9D8B030D-6E8A-4147-A177-3AD203B41FA5}">
                      <a16:colId xmlns:a16="http://schemas.microsoft.com/office/drawing/2014/main" xmlns="" val="20000"/>
                    </a:ext>
                  </a:extLst>
                </a:gridCol>
                <a:gridCol w="2782236">
                  <a:extLst>
                    <a:ext uri="{9D8B030D-6E8A-4147-A177-3AD203B41FA5}">
                      <a16:colId xmlns:a16="http://schemas.microsoft.com/office/drawing/2014/main" xmlns="" val="20001"/>
                    </a:ext>
                  </a:extLst>
                </a:gridCol>
                <a:gridCol w="2021522">
                  <a:extLst>
                    <a:ext uri="{9D8B030D-6E8A-4147-A177-3AD203B41FA5}">
                      <a16:colId xmlns:a16="http://schemas.microsoft.com/office/drawing/2014/main" xmlns="" val="20002"/>
                    </a:ext>
                  </a:extLst>
                </a:gridCol>
              </a:tblGrid>
              <a:tr h="447155">
                <a:tc>
                  <a:txBody>
                    <a:bodyPr/>
                    <a:lstStyle/>
                    <a:p>
                      <a:pPr algn="ctr"/>
                      <a:r>
                        <a:rPr lang="en-US" sz="2400" dirty="0" err="1">
                          <a:solidFill>
                            <a:srgbClr val="FF0000"/>
                          </a:solidFill>
                          <a:latin typeface="Times New Roman" panose="02020603050405020304" pitchFamily="18" charset="0"/>
                          <a:cs typeface="Times New Roman" panose="02020603050405020304" pitchFamily="18" charset="0"/>
                        </a:rPr>
                        <a:t>Hình</a:t>
                      </a:r>
                      <a:r>
                        <a:rPr lang="en-US" sz="2400" baseline="0" dirty="0">
                          <a:solidFill>
                            <a:srgbClr val="FF0000"/>
                          </a:solidFill>
                          <a:latin typeface="Times New Roman" panose="02020603050405020304" pitchFamily="18" charset="0"/>
                          <a:cs typeface="Times New Roman" panose="02020603050405020304" pitchFamily="18" charset="0"/>
                        </a:rPr>
                        <a:t> </a:t>
                      </a:r>
                      <a:r>
                        <a:rPr lang="en-US" sz="2400" baseline="0" dirty="0" err="1">
                          <a:solidFill>
                            <a:srgbClr val="FF0000"/>
                          </a:solidFill>
                          <a:latin typeface="Times New Roman" panose="02020603050405020304" pitchFamily="18" charset="0"/>
                          <a:cs typeface="Times New Roman" panose="02020603050405020304" pitchFamily="18" charset="0"/>
                        </a:rPr>
                        <a:t>dạng</a:t>
                      </a:r>
                      <a:r>
                        <a:rPr lang="en-US" sz="2400" baseline="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sz="2400" baseline="0" dirty="0" err="1">
                          <a:solidFill>
                            <a:srgbClr val="FF0000"/>
                          </a:solidFill>
                          <a:latin typeface="Times New Roman" panose="02020603050405020304" pitchFamily="18" charset="0"/>
                          <a:cs typeface="Times New Roman" panose="02020603050405020304" pitchFamily="18" charset="0"/>
                        </a:rPr>
                        <a:t>Kích</a:t>
                      </a:r>
                      <a:r>
                        <a:rPr lang="en-US" sz="2400" baseline="0" dirty="0">
                          <a:solidFill>
                            <a:srgbClr val="FF0000"/>
                          </a:solidFill>
                          <a:latin typeface="Times New Roman" panose="02020603050405020304" pitchFamily="18" charset="0"/>
                          <a:cs typeface="Times New Roman" panose="02020603050405020304" pitchFamily="18" charset="0"/>
                        </a:rPr>
                        <a:t>  </a:t>
                      </a:r>
                      <a:r>
                        <a:rPr lang="en-US" sz="2400" baseline="0" dirty="0" err="1">
                          <a:solidFill>
                            <a:srgbClr val="FF0000"/>
                          </a:solidFill>
                          <a:latin typeface="Times New Roman" panose="02020603050405020304" pitchFamily="18" charset="0"/>
                          <a:cs typeface="Times New Roman" panose="02020603050405020304" pitchFamily="18" charset="0"/>
                        </a:rPr>
                        <a:t>thước</a:t>
                      </a:r>
                      <a:endParaRPr lang="en-US" sz="2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sz="2400" dirty="0" err="1">
                          <a:solidFill>
                            <a:srgbClr val="FF0000"/>
                          </a:solidFill>
                          <a:latin typeface="Times New Roman" panose="02020603050405020304" pitchFamily="18" charset="0"/>
                          <a:cs typeface="Times New Roman" panose="02020603050405020304" pitchFamily="18" charset="0"/>
                        </a:rPr>
                        <a:t>Diện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tích</a:t>
                      </a:r>
                      <a:r>
                        <a:rPr lang="en-US" sz="2400" baseline="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xmlns="" val="10000"/>
                  </a:ext>
                </a:extLst>
              </a:tr>
              <a:tr h="653535">
                <a:tc>
                  <a:txBody>
                    <a:bodyPr/>
                    <a:lstStyle/>
                    <a:p>
                      <a:endParaRPr lang="en-US" sz="2400" dirty="0">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just"/>
                      <a:r>
                        <a:rPr lang="en-US" sz="2400" b="1" baseline="0">
                          <a:solidFill>
                            <a:srgbClr val="0000CC"/>
                          </a:solidFill>
                          <a:latin typeface="Times New Roman" panose="02020603050405020304" pitchFamily="18" charset="0"/>
                          <a:cs typeface="Times New Roman" panose="02020603050405020304" pitchFamily="18" charset="0"/>
                        </a:rPr>
                        <a:t>Cạnh </a:t>
                      </a:r>
                      <a:r>
                        <a:rPr lang="en-US" sz="2400" b="1" baseline="0" dirty="0">
                          <a:solidFill>
                            <a:srgbClr val="0000CC"/>
                          </a:solidFill>
                          <a:latin typeface="Times New Roman" panose="02020603050405020304" pitchFamily="18" charset="0"/>
                          <a:cs typeface="Times New Roman" panose="02020603050405020304" pitchFamily="18" charset="0"/>
                        </a:rPr>
                        <a:t>15cm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sz="2400" dirty="0">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xmlns="" val="10001"/>
                  </a:ext>
                </a:extLst>
              </a:tr>
              <a:tr h="612761">
                <a:tc>
                  <a:txBody>
                    <a:bodyPr/>
                    <a:lstStyle/>
                    <a:p>
                      <a:endParaRPr lang="en-US" sz="2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just"/>
                      <a:r>
                        <a:rPr lang="en-US" sz="2400" b="1" baseline="0" dirty="0" err="1">
                          <a:solidFill>
                            <a:srgbClr val="0000CC"/>
                          </a:solidFill>
                          <a:latin typeface="Times New Roman" panose="02020603050405020304" pitchFamily="18" charset="0"/>
                          <a:cs typeface="Times New Roman" panose="02020603050405020304" pitchFamily="18" charset="0"/>
                        </a:rPr>
                        <a:t>Bán</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kính</a:t>
                      </a:r>
                      <a:r>
                        <a:rPr lang="en-US" sz="2400" b="1" baseline="0" dirty="0">
                          <a:solidFill>
                            <a:srgbClr val="0000CC"/>
                          </a:solidFill>
                          <a:latin typeface="Times New Roman" panose="02020603050405020304" pitchFamily="18" charset="0"/>
                          <a:cs typeface="Times New Roman" panose="02020603050405020304" pitchFamily="18" charset="0"/>
                        </a:rPr>
                        <a:t>  9cm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sz="2400" dirty="0">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xmlns="" val="10002"/>
                  </a:ext>
                </a:extLst>
              </a:tr>
              <a:tr h="653535">
                <a:tc>
                  <a:txBody>
                    <a:bodyPr/>
                    <a:lstStyle/>
                    <a:p>
                      <a:endParaRPr lang="en-US" sz="2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just"/>
                      <a:r>
                        <a:rPr lang="en-US" sz="2400" b="1" baseline="0" dirty="0" err="1">
                          <a:solidFill>
                            <a:srgbClr val="0000CC"/>
                          </a:solidFill>
                          <a:latin typeface="Times New Roman" panose="02020603050405020304" pitchFamily="18" charset="0"/>
                          <a:cs typeface="Times New Roman" panose="02020603050405020304" pitchFamily="18" charset="0"/>
                        </a:rPr>
                        <a:t>Cạnh</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bên</a:t>
                      </a:r>
                      <a:r>
                        <a:rPr lang="en-US" sz="2400" b="1" baseline="0" dirty="0">
                          <a:solidFill>
                            <a:srgbClr val="0000CC"/>
                          </a:solidFill>
                          <a:latin typeface="Times New Roman" panose="02020603050405020304" pitchFamily="18" charset="0"/>
                          <a:cs typeface="Times New Roman" panose="02020603050405020304" pitchFamily="18" charset="0"/>
                        </a:rPr>
                        <a:t> 26cm, </a:t>
                      </a:r>
                      <a:r>
                        <a:rPr lang="en-US" sz="2400" b="1" baseline="0" dirty="0" err="1">
                          <a:solidFill>
                            <a:srgbClr val="0000CC"/>
                          </a:solidFill>
                          <a:latin typeface="Times New Roman" panose="02020603050405020304" pitchFamily="18" charset="0"/>
                          <a:cs typeface="Times New Roman" panose="02020603050405020304" pitchFamily="18" charset="0"/>
                        </a:rPr>
                        <a:t>cạnh</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đáy</a:t>
                      </a:r>
                      <a:r>
                        <a:rPr lang="en-US" sz="2400" b="1" baseline="0" dirty="0">
                          <a:solidFill>
                            <a:srgbClr val="0000CC"/>
                          </a:solidFill>
                          <a:latin typeface="Times New Roman" panose="02020603050405020304" pitchFamily="18" charset="0"/>
                          <a:cs typeface="Times New Roman" panose="02020603050405020304" pitchFamily="18" charset="0"/>
                        </a:rPr>
                        <a:t>   20m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sz="2400" dirty="0">
                        <a:latin typeface="Times New Roman" panose="02020603050405020304" pitchFamily="18" charset="0"/>
                        <a:cs typeface="Times New Roman" panose="02020603050405020304" pitchFamily="18" charset="0"/>
                      </a:endParaRPr>
                    </a:p>
                  </a:txBody>
                  <a:tcPr>
                    <a:solidFill>
                      <a:schemeClr val="bg1"/>
                    </a:solidFill>
                  </a:tcPr>
                </a:tc>
                <a:extLst>
                  <a:ext uri="{0D108BD9-81ED-4DB2-BD59-A6C34878D82A}">
                    <a16:rowId xmlns:a16="http://schemas.microsoft.com/office/drawing/2014/main" xmlns="" val="10003"/>
                  </a:ext>
                </a:extLst>
              </a:tr>
            </a:tbl>
          </a:graphicData>
        </a:graphic>
      </p:graphicFrame>
      <p:pic>
        <p:nvPicPr>
          <p:cNvPr id="19" name="Picture 5" descr="Khay Nướng Bánh Pizza Hình Tròn Bằng Thép Carbon Chống Dính Tiện Dụng |  Thiệp - Bưu ảnh | ThichMuaSach.Com"/>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326" t="24374" b="5625"/>
          <a:stretch/>
        </p:blipFill>
        <p:spPr bwMode="auto">
          <a:xfrm>
            <a:off x="338576" y="4532630"/>
            <a:ext cx="968207" cy="847364"/>
          </a:xfrm>
          <a:prstGeom prst="ellipse">
            <a:avLst/>
          </a:prstGeom>
          <a:ln w="28575">
            <a:solidFill>
              <a:srgbClr val="00FF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 name="Picture 6"/>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556" t="9972" r="7265" b="12251"/>
          <a:stretch/>
        </p:blipFill>
        <p:spPr bwMode="auto">
          <a:xfrm>
            <a:off x="338576" y="5573973"/>
            <a:ext cx="1036413" cy="924643"/>
          </a:xfrm>
          <a:prstGeom prst="rect">
            <a:avLst/>
          </a:prstGeom>
          <a:ln w="19050">
            <a:solidFill>
              <a:srgbClr val="00B0F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9006" y="3407545"/>
            <a:ext cx="880447" cy="795337"/>
          </a:xfrm>
          <a:prstGeom prst="rect">
            <a:avLst/>
          </a:prstGeom>
          <a:ln w="28575">
            <a:solidFill>
              <a:srgbClr val="FF33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1269" name="Picture 5" descr="Ảnh động Powerpoint CTU"/>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7315200" y="4729520"/>
            <a:ext cx="723900" cy="1295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586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914" fill="hold"/>
                                        <p:tgtEl>
                                          <p:spTgt spid="11"/>
                                        </p:tgtEl>
                                      </p:cBhvr>
                                    </p:cmd>
                                  </p:childTnLst>
                                </p:cTn>
                              </p:par>
                              <p:par>
                                <p:cTn id="7" presetID="21" presetClass="entr" presetSubtype="1"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heel(1)">
                                      <p:cBhvr>
                                        <p:cTn id="9" dur="2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500"/>
                            </p:stCondLst>
                            <p:childTnLst>
                              <p:par>
                                <p:cTn id="18" presetID="32" presetClass="emph" presetSubtype="0" repeatCount="indefinite" fill="hold" nodeType="afterEffect">
                                  <p:stCondLst>
                                    <p:cond delay="0"/>
                                  </p:stCondLst>
                                  <p:childTnLst>
                                    <p:animRot by="120000">
                                      <p:cBhvr>
                                        <p:cTn id="19" dur="200" fill="hold">
                                          <p:stCondLst>
                                            <p:cond delay="0"/>
                                          </p:stCondLst>
                                        </p:cTn>
                                        <p:tgtEl>
                                          <p:spTgt spid="8"/>
                                        </p:tgtEl>
                                        <p:attrNameLst>
                                          <p:attrName>r</p:attrName>
                                        </p:attrNameLst>
                                      </p:cBhvr>
                                    </p:animRot>
                                    <p:animRot by="-240000">
                                      <p:cBhvr>
                                        <p:cTn id="20" dur="400" fill="hold">
                                          <p:stCondLst>
                                            <p:cond delay="400"/>
                                          </p:stCondLst>
                                        </p:cTn>
                                        <p:tgtEl>
                                          <p:spTgt spid="8"/>
                                        </p:tgtEl>
                                        <p:attrNameLst>
                                          <p:attrName>r</p:attrName>
                                        </p:attrNameLst>
                                      </p:cBhvr>
                                    </p:animRot>
                                    <p:animRot by="240000">
                                      <p:cBhvr>
                                        <p:cTn id="21" dur="400" fill="hold">
                                          <p:stCondLst>
                                            <p:cond delay="800"/>
                                          </p:stCondLst>
                                        </p:cTn>
                                        <p:tgtEl>
                                          <p:spTgt spid="8"/>
                                        </p:tgtEl>
                                        <p:attrNameLst>
                                          <p:attrName>r</p:attrName>
                                        </p:attrNameLst>
                                      </p:cBhvr>
                                    </p:animRot>
                                    <p:animRot by="-240000">
                                      <p:cBhvr>
                                        <p:cTn id="22" dur="400" fill="hold">
                                          <p:stCondLst>
                                            <p:cond delay="1200"/>
                                          </p:stCondLst>
                                        </p:cTn>
                                        <p:tgtEl>
                                          <p:spTgt spid="8"/>
                                        </p:tgtEl>
                                        <p:attrNameLst>
                                          <p:attrName>r</p:attrName>
                                        </p:attrNameLst>
                                      </p:cBhvr>
                                    </p:animRot>
                                    <p:animRot by="120000">
                                      <p:cBhvr>
                                        <p:cTn id="23" dur="400" fill="hold">
                                          <p:stCondLst>
                                            <p:cond delay="1600"/>
                                          </p:stCondLst>
                                        </p:cTn>
                                        <p:tgtEl>
                                          <p:spTgt spid="8"/>
                                        </p:tgtEl>
                                        <p:attrNameLst>
                                          <p:attrName>r</p:attrName>
                                        </p:attrNameLst>
                                      </p:cBhvr>
                                    </p:animRot>
                                  </p:childTnLst>
                                </p:cTn>
                              </p:par>
                              <p:par>
                                <p:cTn id="24" presetID="21" presetClass="entr" presetSubtype="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0" fill="hold"/>
                                        <p:tgtEl>
                                          <p:spTgt spid="20"/>
                                        </p:tgtEl>
                                        <p:attrNameLst>
                                          <p:attrName>ppt_w</p:attrName>
                                        </p:attrNameLst>
                                      </p:cBhvr>
                                      <p:tavLst>
                                        <p:tav tm="0">
                                          <p:val>
                                            <p:fltVal val="0"/>
                                          </p:val>
                                        </p:tav>
                                        <p:tav tm="100000">
                                          <p:val>
                                            <p:strVal val="#ppt_w"/>
                                          </p:val>
                                        </p:tav>
                                      </p:tavLst>
                                    </p:anim>
                                    <p:anim calcmode="lin" valueType="num">
                                      <p:cBhvr>
                                        <p:cTn id="47" dur="5000" fill="hold"/>
                                        <p:tgtEl>
                                          <p:spTgt spid="20"/>
                                        </p:tgtEl>
                                        <p:attrNameLst>
                                          <p:attrName>ppt_h</p:attrName>
                                        </p:attrNameLst>
                                      </p:cBhvr>
                                      <p:tavLst>
                                        <p:tav tm="0">
                                          <p:val>
                                            <p:fltVal val="0"/>
                                          </p:val>
                                        </p:tav>
                                        <p:tav tm="100000">
                                          <p:val>
                                            <p:strVal val="#ppt_h"/>
                                          </p:val>
                                        </p:tav>
                                      </p:tavLst>
                                    </p:anim>
                                    <p:animEffect transition="in" filter="fade">
                                      <p:cBhvr>
                                        <p:cTn id="48" dur="5000"/>
                                        <p:tgtEl>
                                          <p:spTgt spid="20"/>
                                        </p:tgtEl>
                                      </p:cBhvr>
                                    </p:animEffect>
                                  </p:childTnLst>
                                </p:cTn>
                              </p:par>
                              <p:par>
                                <p:cTn id="49" presetID="53" presetClass="entr" presetSubtype="16"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0" fill="hold"/>
                                        <p:tgtEl>
                                          <p:spTgt spid="21"/>
                                        </p:tgtEl>
                                        <p:attrNameLst>
                                          <p:attrName>ppt_w</p:attrName>
                                        </p:attrNameLst>
                                      </p:cBhvr>
                                      <p:tavLst>
                                        <p:tav tm="0">
                                          <p:val>
                                            <p:fltVal val="0"/>
                                          </p:val>
                                        </p:tav>
                                        <p:tav tm="100000">
                                          <p:val>
                                            <p:strVal val="#ppt_w"/>
                                          </p:val>
                                        </p:tav>
                                      </p:tavLst>
                                    </p:anim>
                                    <p:anim calcmode="lin" valueType="num">
                                      <p:cBhvr>
                                        <p:cTn id="52" dur="5000" fill="hold"/>
                                        <p:tgtEl>
                                          <p:spTgt spid="21"/>
                                        </p:tgtEl>
                                        <p:attrNameLst>
                                          <p:attrName>ppt_h</p:attrName>
                                        </p:attrNameLst>
                                      </p:cBhvr>
                                      <p:tavLst>
                                        <p:tav tm="0">
                                          <p:val>
                                            <p:fltVal val="0"/>
                                          </p:val>
                                        </p:tav>
                                        <p:tav tm="100000">
                                          <p:val>
                                            <p:strVal val="#ppt_h"/>
                                          </p:val>
                                        </p:tav>
                                      </p:tavLst>
                                    </p:anim>
                                    <p:animEffect transition="in" filter="fade">
                                      <p:cBhvr>
                                        <p:cTn id="53" dur="5000"/>
                                        <p:tgtEl>
                                          <p:spTgt spid="21"/>
                                        </p:tgtEl>
                                      </p:cBhvr>
                                    </p:animEffect>
                                  </p:childTnLst>
                                </p:cTn>
                              </p:par>
                              <p:par>
                                <p:cTn id="54" presetID="53" presetClass="entr" presetSubtype="16" fill="hold" nodeType="withEffect">
                                  <p:stCondLst>
                                    <p:cond delay="0"/>
                                  </p:stCondLst>
                                  <p:childTnLst>
                                    <p:set>
                                      <p:cBhvr>
                                        <p:cTn id="55" dur="1" fill="hold">
                                          <p:stCondLst>
                                            <p:cond delay="0"/>
                                          </p:stCondLst>
                                        </p:cTn>
                                        <p:tgtEl>
                                          <p:spTgt spid="11269"/>
                                        </p:tgtEl>
                                        <p:attrNameLst>
                                          <p:attrName>style.visibility</p:attrName>
                                        </p:attrNameLst>
                                      </p:cBhvr>
                                      <p:to>
                                        <p:strVal val="visible"/>
                                      </p:to>
                                    </p:set>
                                    <p:anim calcmode="lin" valueType="num">
                                      <p:cBhvr>
                                        <p:cTn id="56" dur="500" fill="hold"/>
                                        <p:tgtEl>
                                          <p:spTgt spid="11269"/>
                                        </p:tgtEl>
                                        <p:attrNameLst>
                                          <p:attrName>ppt_w</p:attrName>
                                        </p:attrNameLst>
                                      </p:cBhvr>
                                      <p:tavLst>
                                        <p:tav tm="0">
                                          <p:val>
                                            <p:fltVal val="0"/>
                                          </p:val>
                                        </p:tav>
                                        <p:tav tm="100000">
                                          <p:val>
                                            <p:strVal val="#ppt_w"/>
                                          </p:val>
                                        </p:tav>
                                      </p:tavLst>
                                    </p:anim>
                                    <p:anim calcmode="lin" valueType="num">
                                      <p:cBhvr>
                                        <p:cTn id="57" dur="500" fill="hold"/>
                                        <p:tgtEl>
                                          <p:spTgt spid="11269"/>
                                        </p:tgtEl>
                                        <p:attrNameLst>
                                          <p:attrName>ppt_h</p:attrName>
                                        </p:attrNameLst>
                                      </p:cBhvr>
                                      <p:tavLst>
                                        <p:tav tm="0">
                                          <p:val>
                                            <p:fltVal val="0"/>
                                          </p:val>
                                        </p:tav>
                                        <p:tav tm="100000">
                                          <p:val>
                                            <p:strVal val="#ppt_h"/>
                                          </p:val>
                                        </p:tav>
                                      </p:tavLst>
                                    </p:anim>
                                    <p:animEffect transition="in" filter="fade">
                                      <p:cBhvr>
                                        <p:cTn id="58" dur="500"/>
                                        <p:tgtEl>
                                          <p:spTgt spid="11269"/>
                                        </p:tgtEl>
                                      </p:cBhvr>
                                    </p:animEffect>
                                  </p:childTnLst>
                                </p:cTn>
                              </p:par>
                              <p:par>
                                <p:cTn id="59" presetID="8" presetClass="emph" presetSubtype="0" fill="hold" nodeType="withEffect">
                                  <p:stCondLst>
                                    <p:cond delay="0"/>
                                  </p:stCondLst>
                                  <p:childTnLst>
                                    <p:animRot by="21600000">
                                      <p:cBhvr>
                                        <p:cTn id="60" dur="5000" fill="hold"/>
                                        <p:tgtEl>
                                          <p:spTgt spid="19"/>
                                        </p:tgtEl>
                                        <p:attrNameLst>
                                          <p:attrName>r</p:attrName>
                                        </p:attrNameLst>
                                      </p:cBhvr>
                                    </p:animRot>
                                  </p:childTnLst>
                                </p:cTn>
                              </p:par>
                              <p:par>
                                <p:cTn id="61" presetID="8" presetClass="emph" presetSubtype="0" fill="hold" nodeType="withEffect">
                                  <p:stCondLst>
                                    <p:cond delay="0"/>
                                  </p:stCondLst>
                                  <p:childTnLst>
                                    <p:animRot by="21600000">
                                      <p:cBhvr>
                                        <p:cTn id="62" dur="5000" fill="hold"/>
                                        <p:tgtEl>
                                          <p:spTgt spid="20"/>
                                        </p:tgtEl>
                                        <p:attrNameLst>
                                          <p:attrName>r</p:attrName>
                                        </p:attrNameLst>
                                      </p:cBhvr>
                                    </p:animRot>
                                  </p:childTnLst>
                                </p:cTn>
                              </p:par>
                              <p:par>
                                <p:cTn id="63" presetID="8" presetClass="emph" presetSubtype="0" fill="hold" nodeType="withEffect">
                                  <p:stCondLst>
                                    <p:cond delay="0"/>
                                  </p:stCondLst>
                                  <p:childTnLst>
                                    <p:animRot by="21600000">
                                      <p:cBhvr>
                                        <p:cTn id="64" dur="5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65" fill="hold" display="0">
                  <p:stCondLst>
                    <p:cond delay="indefinite"/>
                  </p:stCondLst>
                  <p:endCondLst>
                    <p:cond evt="onStopAudio" delay="0">
                      <p:tgtEl>
                        <p:sldTgt/>
                      </p:tgtEl>
                    </p:cond>
                  </p:endCondLst>
                </p:cTn>
                <p:tgtEl>
                  <p:spTgt spid="11"/>
                </p:tgtEl>
              </p:cMediaNode>
            </p:audio>
          </p:childTnLst>
        </p:cTn>
      </p:par>
    </p:tnLst>
    <p:bldLst>
      <p:bldP spid="7" grpId="0" animBg="1"/>
      <p:bldP spid="10"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ình nền Powerpoint làm Slide chào hỏi 11 - Dạy học online"/>
          <p:cNvPicPr>
            <a:picLocks noChangeAspect="1" noChangeArrowheads="1"/>
          </p:cNvPicPr>
          <p:nvPr/>
        </p:nvPicPr>
        <p:blipFill rotWithShape="1">
          <a:blip r:embed="rId4">
            <a:extLst>
              <a:ext uri="{28A0092B-C50C-407E-A947-70E740481C1C}">
                <a14:useLocalDpi xmlns:a14="http://schemas.microsoft.com/office/drawing/2010/main" val="0"/>
              </a:ext>
            </a:extLst>
          </a:blip>
          <a:srcRect l="5000" t="2991" r="3947" b="5587"/>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15536" y="165893"/>
            <a:ext cx="4178341" cy="519907"/>
          </a:xfrm>
          <a:prstGeom prst="rect">
            <a:avLst/>
          </a:prstGeom>
          <a:noFill/>
        </p:spPr>
        <p:txBody>
          <a:bodyPr wrap="none">
            <a:prstTxWarp prst="textWave1">
              <a:avLst/>
            </a:prstTxWarp>
            <a:spAutoFit/>
          </a:bodyPr>
          <a:lstStyle/>
          <a:p>
            <a:pPr>
              <a:defRPr/>
            </a:pPr>
            <a:r>
              <a:rPr lang="en-US" sz="4000" b="1" cap="all" dirty="0" err="1">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Cùng</a:t>
            </a:r>
            <a:r>
              <a:rPr lang="en-US" sz="4000" b="1" cap="all" dirty="0">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 </a:t>
            </a:r>
            <a:r>
              <a:rPr lang="en-US" sz="4000" b="1" cap="all" dirty="0" err="1">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chọn</a:t>
            </a:r>
            <a:r>
              <a:rPr lang="en-US" sz="4000" b="1" cap="all" dirty="0">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 pizza</a:t>
            </a:r>
            <a:endParaRPr lang="en-US" sz="4000" b="1" cap="all" dirty="0">
              <a:ln w="9000" cmpd="sng">
                <a:solidFill>
                  <a:srgbClr val="FF0000"/>
                </a:solidFill>
                <a:prstDash val="solid"/>
              </a:ln>
              <a:solidFill>
                <a:schemeClr val="bg1"/>
              </a:solidFill>
              <a:effectLst>
                <a:reflection blurRad="12700" stA="28000" endPos="45000" dist="1000" dir="5400000" sy="-100000" algn="bl" rotWithShape="0"/>
              </a:effectLst>
            </a:endParaRPr>
          </a:p>
        </p:txBody>
      </p:sp>
      <p:sp>
        <p:nvSpPr>
          <p:cNvPr id="6" name="Rectangle 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Table 27"/>
          <p:cNvGraphicFramePr>
            <a:graphicFrameLocks noGrp="1"/>
          </p:cNvGraphicFramePr>
          <p:nvPr>
            <p:extLst>
              <p:ext uri="{D42A27DB-BD31-4B8C-83A1-F6EECF244321}">
                <p14:modId xmlns:p14="http://schemas.microsoft.com/office/powerpoint/2010/main" val="2576002407"/>
              </p:ext>
            </p:extLst>
          </p:nvPr>
        </p:nvGraphicFramePr>
        <p:xfrm>
          <a:off x="82840" y="0"/>
          <a:ext cx="8978320" cy="6863536"/>
        </p:xfrm>
        <a:graphic>
          <a:graphicData uri="http://schemas.openxmlformats.org/drawingml/2006/table">
            <a:tbl>
              <a:tblPr firstRow="1" bandRow="1">
                <a:tableStyleId>{BDBED569-4797-4DF1-A0F4-6AAB3CD982D8}</a:tableStyleId>
              </a:tblPr>
              <a:tblGrid>
                <a:gridCol w="3527197">
                  <a:extLst>
                    <a:ext uri="{9D8B030D-6E8A-4147-A177-3AD203B41FA5}">
                      <a16:colId xmlns:a16="http://schemas.microsoft.com/office/drawing/2014/main" xmlns="" val="20000"/>
                    </a:ext>
                  </a:extLst>
                </a:gridCol>
                <a:gridCol w="2645398">
                  <a:extLst>
                    <a:ext uri="{9D8B030D-6E8A-4147-A177-3AD203B41FA5}">
                      <a16:colId xmlns:a16="http://schemas.microsoft.com/office/drawing/2014/main" xmlns="" val="20001"/>
                    </a:ext>
                  </a:extLst>
                </a:gridCol>
                <a:gridCol w="2805725">
                  <a:extLst>
                    <a:ext uri="{9D8B030D-6E8A-4147-A177-3AD203B41FA5}">
                      <a16:colId xmlns:a16="http://schemas.microsoft.com/office/drawing/2014/main" xmlns="" val="20002"/>
                    </a:ext>
                  </a:extLst>
                </a:gridCol>
              </a:tblGrid>
              <a:tr h="986026">
                <a:tc>
                  <a:txBody>
                    <a:bodyPr/>
                    <a:lstStyle/>
                    <a:p>
                      <a:pPr algn="ctr"/>
                      <a:r>
                        <a:rPr lang="en-US" sz="2400" dirty="0" err="1">
                          <a:solidFill>
                            <a:srgbClr val="FF0000"/>
                          </a:solidFill>
                          <a:latin typeface="Times New Roman" panose="02020603050405020304" pitchFamily="18" charset="0"/>
                          <a:cs typeface="Times New Roman" panose="02020603050405020304" pitchFamily="18" charset="0"/>
                        </a:rPr>
                        <a:t>Hình</a:t>
                      </a:r>
                      <a:r>
                        <a:rPr lang="en-US" sz="2400" baseline="0" dirty="0">
                          <a:solidFill>
                            <a:srgbClr val="FF0000"/>
                          </a:solidFill>
                          <a:latin typeface="Times New Roman" panose="02020603050405020304" pitchFamily="18" charset="0"/>
                          <a:cs typeface="Times New Roman" panose="02020603050405020304" pitchFamily="18" charset="0"/>
                        </a:rPr>
                        <a:t> </a:t>
                      </a:r>
                      <a:r>
                        <a:rPr lang="en-US" sz="2400" baseline="0" dirty="0" err="1">
                          <a:solidFill>
                            <a:srgbClr val="FF0000"/>
                          </a:solidFill>
                          <a:latin typeface="Times New Roman" panose="02020603050405020304" pitchFamily="18" charset="0"/>
                          <a:cs typeface="Times New Roman" panose="02020603050405020304" pitchFamily="18" charset="0"/>
                        </a:rPr>
                        <a:t>dạng</a:t>
                      </a:r>
                      <a:r>
                        <a:rPr lang="en-US" sz="2400" baseline="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pPr algn="ctr"/>
                      <a:r>
                        <a:rPr lang="en-US" sz="2400" baseline="0" dirty="0" err="1">
                          <a:solidFill>
                            <a:srgbClr val="FF0000"/>
                          </a:solidFill>
                          <a:latin typeface="Times New Roman" panose="02020603050405020304" pitchFamily="18" charset="0"/>
                          <a:cs typeface="Times New Roman" panose="02020603050405020304" pitchFamily="18" charset="0"/>
                        </a:rPr>
                        <a:t>Kích</a:t>
                      </a:r>
                      <a:r>
                        <a:rPr lang="en-US" sz="2400" baseline="0" dirty="0">
                          <a:solidFill>
                            <a:srgbClr val="FF0000"/>
                          </a:solidFill>
                          <a:latin typeface="Times New Roman" panose="02020603050405020304" pitchFamily="18" charset="0"/>
                          <a:cs typeface="Times New Roman" panose="02020603050405020304" pitchFamily="18" charset="0"/>
                        </a:rPr>
                        <a:t>  </a:t>
                      </a:r>
                      <a:r>
                        <a:rPr lang="en-US" sz="2400" baseline="0" dirty="0" err="1">
                          <a:solidFill>
                            <a:srgbClr val="FF0000"/>
                          </a:solidFill>
                          <a:latin typeface="Times New Roman" panose="02020603050405020304" pitchFamily="18" charset="0"/>
                          <a:cs typeface="Times New Roman" panose="02020603050405020304" pitchFamily="18" charset="0"/>
                        </a:rPr>
                        <a:t>thước</a:t>
                      </a:r>
                      <a:endParaRPr lang="en-US" sz="2400" dirty="0">
                        <a:solidFill>
                          <a:srgbClr val="FF0000"/>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pPr algn="ctr"/>
                      <a:r>
                        <a:rPr lang="en-US" sz="2400" dirty="0" err="1">
                          <a:solidFill>
                            <a:srgbClr val="FF0000"/>
                          </a:solidFill>
                          <a:latin typeface="Times New Roman" panose="02020603050405020304" pitchFamily="18" charset="0"/>
                          <a:cs typeface="Times New Roman" panose="02020603050405020304" pitchFamily="18" charset="0"/>
                        </a:rPr>
                        <a:t>Diện</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tích</a:t>
                      </a:r>
                      <a:r>
                        <a:rPr lang="en-US" sz="2400" baseline="0" dirty="0">
                          <a:solidFill>
                            <a:srgbClr val="FF0000"/>
                          </a:solidFill>
                          <a:latin typeface="Times New Roman" panose="02020603050405020304" pitchFamily="18" charset="0"/>
                          <a:cs typeface="Times New Roman" panose="02020603050405020304" pitchFamily="18" charset="0"/>
                        </a:rPr>
                        <a:t> </a:t>
                      </a:r>
                      <a:endParaRPr lang="en-US" sz="2400" dirty="0">
                        <a:solidFill>
                          <a:srgbClr val="FF0000"/>
                        </a:solidFill>
                        <a:latin typeface="Times New Roman" panose="02020603050405020304" pitchFamily="18" charset="0"/>
                        <a:cs typeface="Times New Roman" panose="02020603050405020304" pitchFamily="18" charset="0"/>
                      </a:endParaRPr>
                    </a:p>
                  </a:txBody>
                  <a:tcPr anchor="ctr">
                    <a:solidFill>
                      <a:schemeClr val="bg1"/>
                    </a:solidFill>
                  </a:tcPr>
                </a:tc>
                <a:extLst>
                  <a:ext uri="{0D108BD9-81ED-4DB2-BD59-A6C34878D82A}">
                    <a16:rowId xmlns:a16="http://schemas.microsoft.com/office/drawing/2014/main" xmlns="" val="10000"/>
                  </a:ext>
                </a:extLst>
              </a:tr>
              <a:tr h="1959170">
                <a:tc>
                  <a:txBody>
                    <a:bodyPr/>
                    <a:lstStyle/>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pPr algn="just"/>
                      <a:endParaRPr lang="en-US" sz="2400" b="1" dirty="0">
                        <a:solidFill>
                          <a:srgbClr val="0000CC"/>
                        </a:solidFill>
                        <a:latin typeface="Times New Roman" panose="02020603050405020304" pitchFamily="18" charset="0"/>
                        <a:cs typeface="Times New Roman" panose="02020603050405020304" pitchFamily="18" charset="0"/>
                      </a:endParaRPr>
                    </a:p>
                    <a:p>
                      <a:pPr algn="just"/>
                      <a:r>
                        <a:rPr lang="en-US" sz="2400" b="1" baseline="0" dirty="0" err="1">
                          <a:solidFill>
                            <a:srgbClr val="0000CC"/>
                          </a:solidFill>
                          <a:latin typeface="Times New Roman" panose="02020603050405020304" pitchFamily="18" charset="0"/>
                          <a:cs typeface="Times New Roman" panose="02020603050405020304" pitchFamily="18" charset="0"/>
                        </a:rPr>
                        <a:t>Cạnh</a:t>
                      </a:r>
                      <a:r>
                        <a:rPr lang="en-US" sz="2400" b="1" baseline="0" dirty="0">
                          <a:solidFill>
                            <a:srgbClr val="0000CC"/>
                          </a:solidFill>
                          <a:latin typeface="Times New Roman" panose="02020603050405020304" pitchFamily="18" charset="0"/>
                          <a:cs typeface="Times New Roman" panose="02020603050405020304" pitchFamily="18" charset="0"/>
                        </a:rPr>
                        <a:t> 15cm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extLst>
                  <a:ext uri="{0D108BD9-81ED-4DB2-BD59-A6C34878D82A}">
                    <a16:rowId xmlns:a16="http://schemas.microsoft.com/office/drawing/2014/main" xmlns="" val="10001"/>
                  </a:ext>
                </a:extLst>
              </a:tr>
              <a:tr h="1959170">
                <a:tc>
                  <a:txBody>
                    <a:bodyPr/>
                    <a:lstStyle/>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pPr algn="just"/>
                      <a:r>
                        <a:rPr lang="en-US" sz="2400" b="1" baseline="0" dirty="0" err="1">
                          <a:solidFill>
                            <a:srgbClr val="0000CC"/>
                          </a:solidFill>
                          <a:latin typeface="Times New Roman" panose="02020603050405020304" pitchFamily="18" charset="0"/>
                          <a:cs typeface="Times New Roman" panose="02020603050405020304" pitchFamily="18" charset="0"/>
                        </a:rPr>
                        <a:t>Bán</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kính</a:t>
                      </a:r>
                      <a:r>
                        <a:rPr lang="en-US" sz="2400" b="1" baseline="0" dirty="0">
                          <a:solidFill>
                            <a:srgbClr val="0000CC"/>
                          </a:solidFill>
                          <a:latin typeface="Times New Roman" panose="02020603050405020304" pitchFamily="18" charset="0"/>
                          <a:cs typeface="Times New Roman" panose="02020603050405020304" pitchFamily="18" charset="0"/>
                        </a:rPr>
                        <a:t>  9cm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extLst>
                  <a:ext uri="{0D108BD9-81ED-4DB2-BD59-A6C34878D82A}">
                    <a16:rowId xmlns:a16="http://schemas.microsoft.com/office/drawing/2014/main" xmlns="" val="10002"/>
                  </a:ext>
                </a:extLst>
              </a:tr>
              <a:tr h="1959170">
                <a:tc>
                  <a:txBody>
                    <a:bodyPr/>
                    <a:lstStyle/>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pPr algn="just"/>
                      <a:r>
                        <a:rPr lang="en-US" sz="2400" b="1" baseline="0" dirty="0" err="1">
                          <a:solidFill>
                            <a:srgbClr val="0000CC"/>
                          </a:solidFill>
                          <a:latin typeface="Times New Roman" panose="02020603050405020304" pitchFamily="18" charset="0"/>
                          <a:cs typeface="Times New Roman" panose="02020603050405020304" pitchFamily="18" charset="0"/>
                        </a:rPr>
                        <a:t>Cạnh</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bên</a:t>
                      </a:r>
                      <a:r>
                        <a:rPr lang="en-US" sz="2400" b="1" baseline="0" dirty="0">
                          <a:solidFill>
                            <a:srgbClr val="0000CC"/>
                          </a:solidFill>
                          <a:latin typeface="Times New Roman" panose="02020603050405020304" pitchFamily="18" charset="0"/>
                          <a:cs typeface="Times New Roman" panose="02020603050405020304" pitchFamily="18" charset="0"/>
                        </a:rPr>
                        <a:t> 26cm, </a:t>
                      </a:r>
                      <a:r>
                        <a:rPr lang="en-US" sz="2400" b="1" baseline="0" dirty="0" err="1">
                          <a:solidFill>
                            <a:srgbClr val="0000CC"/>
                          </a:solidFill>
                          <a:latin typeface="Times New Roman" panose="02020603050405020304" pitchFamily="18" charset="0"/>
                          <a:cs typeface="Times New Roman" panose="02020603050405020304" pitchFamily="18" charset="0"/>
                        </a:rPr>
                        <a:t>cạnh</a:t>
                      </a:r>
                      <a:r>
                        <a:rPr lang="en-US" sz="2400" b="1" baseline="0" dirty="0">
                          <a:solidFill>
                            <a:srgbClr val="0000CC"/>
                          </a:solidFill>
                          <a:latin typeface="Times New Roman" panose="02020603050405020304" pitchFamily="18" charset="0"/>
                          <a:cs typeface="Times New Roman" panose="02020603050405020304" pitchFamily="18" charset="0"/>
                        </a:rPr>
                        <a:t> </a:t>
                      </a:r>
                      <a:r>
                        <a:rPr lang="en-US" sz="2400" b="1" baseline="0" dirty="0" err="1">
                          <a:solidFill>
                            <a:srgbClr val="0000CC"/>
                          </a:solidFill>
                          <a:latin typeface="Times New Roman" panose="02020603050405020304" pitchFamily="18" charset="0"/>
                          <a:cs typeface="Times New Roman" panose="02020603050405020304" pitchFamily="18" charset="0"/>
                        </a:rPr>
                        <a:t>đáy</a:t>
                      </a:r>
                      <a:r>
                        <a:rPr lang="en-US" sz="2400" b="1" baseline="0" dirty="0">
                          <a:solidFill>
                            <a:srgbClr val="0000CC"/>
                          </a:solidFill>
                          <a:latin typeface="Times New Roman" panose="02020603050405020304" pitchFamily="18" charset="0"/>
                          <a:cs typeface="Times New Roman" panose="02020603050405020304" pitchFamily="18" charset="0"/>
                        </a:rPr>
                        <a:t>   20m</a:t>
                      </a:r>
                      <a:endParaRPr lang="en-US" sz="2400" b="1" dirty="0">
                        <a:solidFill>
                          <a:srgbClr val="0000CC"/>
                        </a:solidFill>
                        <a:latin typeface="Times New Roman" panose="02020603050405020304" pitchFamily="18" charset="0"/>
                        <a:cs typeface="Times New Roman" panose="02020603050405020304" pitchFamily="18" charset="0"/>
                      </a:endParaRPr>
                    </a:p>
                  </a:txBody>
                  <a:tcPr anchor="ctr">
                    <a:solidFill>
                      <a:schemeClr val="bg1"/>
                    </a:solidFill>
                  </a:tcPr>
                </a:tc>
                <a:tc>
                  <a:txBody>
                    <a:bodyPr/>
                    <a:lstStyle/>
                    <a:p>
                      <a:endParaRPr lang="en-US" dirty="0">
                        <a:latin typeface="Times New Roman" panose="02020603050405020304" pitchFamily="18" charset="0"/>
                        <a:cs typeface="Times New Roman" panose="02020603050405020304" pitchFamily="18" charset="0"/>
                      </a:endParaRPr>
                    </a:p>
                  </a:txBody>
                  <a:tcPr anchor="ctr">
                    <a:solidFill>
                      <a:schemeClr val="bg1"/>
                    </a:solidFill>
                  </a:tcPr>
                </a:tc>
                <a:extLst>
                  <a:ext uri="{0D108BD9-81ED-4DB2-BD59-A6C34878D82A}">
                    <a16:rowId xmlns:a16="http://schemas.microsoft.com/office/drawing/2014/main" xmlns="" val="10003"/>
                  </a:ext>
                </a:extLst>
              </a:tr>
            </a:tbl>
          </a:graphicData>
        </a:graphic>
      </p:graphicFrame>
      <p:grpSp>
        <p:nvGrpSpPr>
          <p:cNvPr id="29" name="Group 28"/>
          <p:cNvGrpSpPr/>
          <p:nvPr/>
        </p:nvGrpSpPr>
        <p:grpSpPr>
          <a:xfrm>
            <a:off x="665656" y="1219200"/>
            <a:ext cx="8111373" cy="5324565"/>
            <a:chOff x="651627" y="1228635"/>
            <a:chExt cx="8111373" cy="5324565"/>
          </a:xfrm>
        </p:grpSpPr>
        <p:pic>
          <p:nvPicPr>
            <p:cNvPr id="30" name="Picture 5" descr="Khay Nướng Bánh Pizza Hình Tròn Bằng Thép Carbon Chống Dính Tiện Dụng |  Thiệp - Bưu ảnh | ThichMuaSach.Com"/>
            <p:cNvPicPr>
              <a:picLocks noChangeAspect="1" noChangeArrowheads="1"/>
            </p:cNvPicPr>
            <p:nvPr/>
          </p:nvPicPr>
          <p:blipFill rotWithShape="1">
            <a:blip r:embed="rId5">
              <a:extLst>
                <a:ext uri="{28A0092B-C50C-407E-A947-70E740481C1C}">
                  <a14:useLocalDpi xmlns:a14="http://schemas.microsoft.com/office/drawing/2010/main" val="0"/>
                </a:ext>
              </a:extLst>
            </a:blip>
            <a:srcRect l="6326" t="24374" b="5625"/>
            <a:stretch/>
          </p:blipFill>
          <p:spPr bwMode="auto">
            <a:xfrm>
              <a:off x="651627" y="3200400"/>
              <a:ext cx="1937444" cy="1447800"/>
            </a:xfrm>
            <a:prstGeom prst="ellipse">
              <a:avLst/>
            </a:prstGeom>
            <a:ln w="28575">
              <a:solidFill>
                <a:srgbClr val="00FF00"/>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1"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556" t="9972" r="7265" b="12251"/>
            <a:stretch/>
          </p:blipFill>
          <p:spPr bwMode="auto">
            <a:xfrm>
              <a:off x="822449" y="4977096"/>
              <a:ext cx="1766622" cy="1576104"/>
            </a:xfrm>
            <a:prstGeom prst="rect">
              <a:avLst/>
            </a:prstGeom>
            <a:ln w="19050">
              <a:solidFill>
                <a:srgbClr val="00B0F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32"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9902" y="1228635"/>
              <a:ext cx="1760894" cy="1590674"/>
            </a:xfrm>
            <a:prstGeom prst="rect">
              <a:avLst/>
            </a:prstGeom>
            <a:ln w="28575">
              <a:solidFill>
                <a:srgbClr val="FF33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33" name="TextBox 32"/>
            <p:cNvSpPr txBox="1"/>
            <p:nvPr/>
          </p:nvSpPr>
          <p:spPr>
            <a:xfrm>
              <a:off x="6779113" y="1914435"/>
              <a:ext cx="1603324" cy="461665"/>
            </a:xfrm>
            <a:prstGeom prst="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solidFill>
                <a:srgbClr val="00FF00"/>
              </a:solidFill>
            </a:ln>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240,25 cm</a:t>
              </a:r>
              <a:r>
                <a:rPr lang="en-US" sz="2400" b="1" baseline="30000" dirty="0">
                  <a:solidFill>
                    <a:srgbClr val="C00000"/>
                  </a:solidFill>
                  <a:latin typeface="Times New Roman" panose="02020603050405020304" pitchFamily="18" charset="0"/>
                  <a:cs typeface="Times New Roman" panose="02020603050405020304" pitchFamily="18" charset="0"/>
                </a:rPr>
                <a:t>2</a:t>
              </a:r>
              <a:endParaRPr lang="en-US" sz="2400" b="1" dirty="0">
                <a:solidFill>
                  <a:srgbClr val="C00000"/>
                </a:solidFill>
                <a:latin typeface="Times New Roman" panose="02020603050405020304" pitchFamily="18" charset="0"/>
                <a:cs typeface="Times New Roman" panose="02020603050405020304" pitchFamily="18" charset="0"/>
              </a:endParaRPr>
            </a:p>
          </p:txBody>
        </p:sp>
        <p:sp>
          <p:nvSpPr>
            <p:cNvPr id="34" name="TextBox 33"/>
            <p:cNvSpPr txBox="1"/>
            <p:nvPr/>
          </p:nvSpPr>
          <p:spPr>
            <a:xfrm>
              <a:off x="6449546" y="5643770"/>
              <a:ext cx="2313454" cy="461665"/>
            </a:xfrm>
            <a:prstGeom prst="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rgbClr val="00B0F0"/>
              </a:solidFill>
            </a:ln>
          </p:spPr>
          <p:txBody>
            <a:bodyPr wrap="square" rtlCol="0">
              <a:spAutoFit/>
            </a:bodyPr>
            <a:lstStyle/>
            <a:p>
              <a:pPr algn="ctr"/>
              <a:r>
                <a:rPr lang="en-US" sz="2400" b="1" dirty="0">
                  <a:solidFill>
                    <a:srgbClr val="C00000"/>
                  </a:solidFill>
                  <a:latin typeface="Times New Roman" panose="02020603050405020304" pitchFamily="18" charset="0"/>
                  <a:cs typeface="Times New Roman" panose="02020603050405020304" pitchFamily="18" charset="0"/>
                </a:rPr>
                <a:t>240 cm</a:t>
              </a:r>
              <a:r>
                <a:rPr lang="en-US" sz="2400" b="1" baseline="30000" dirty="0">
                  <a:solidFill>
                    <a:srgbClr val="C00000"/>
                  </a:solidFill>
                  <a:latin typeface="Times New Roman" panose="02020603050405020304" pitchFamily="18" charset="0"/>
                  <a:cs typeface="Times New Roman" panose="02020603050405020304" pitchFamily="18" charset="0"/>
                </a:rPr>
                <a:t>2</a:t>
              </a:r>
              <a:endParaRPr lang="en-US" sz="2400" b="1" dirty="0">
                <a:solidFill>
                  <a:srgbClr val="C00000"/>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6779113" y="3924300"/>
              <a:ext cx="1603324" cy="461665"/>
            </a:xfrm>
            <a:prstGeom prst="rect">
              <a:avLst/>
            </a:prstGeom>
            <a:gradFill flip="none" rotWithShape="1">
              <a:gsLst>
                <a:gs pos="0">
                  <a:srgbClr val="00FF00">
                    <a:tint val="66000"/>
                    <a:satMod val="160000"/>
                  </a:srgbClr>
                </a:gs>
                <a:gs pos="50000">
                  <a:srgbClr val="00FF00">
                    <a:tint val="44500"/>
                    <a:satMod val="160000"/>
                  </a:srgbClr>
                </a:gs>
                <a:gs pos="100000">
                  <a:srgbClr val="00FF00">
                    <a:tint val="23500"/>
                    <a:satMod val="160000"/>
                  </a:srgbClr>
                </a:gs>
              </a:gsLst>
              <a:path path="circle">
                <a:fillToRect l="50000" t="50000" r="50000" b="50000"/>
              </a:path>
              <a:tileRect/>
            </a:gradFill>
            <a:ln>
              <a:solidFill>
                <a:srgbClr val="FF0000"/>
              </a:solidFill>
            </a:ln>
          </p:spPr>
          <p:txBody>
            <a:bodyPr wrap="none" rtlCol="0">
              <a:spAutoFit/>
            </a:bodyPr>
            <a:lstStyle/>
            <a:p>
              <a:r>
                <a:rPr lang="en-US" sz="2400" b="1" dirty="0">
                  <a:solidFill>
                    <a:srgbClr val="C00000"/>
                  </a:solidFill>
                  <a:latin typeface="Times New Roman" panose="02020603050405020304" pitchFamily="18" charset="0"/>
                  <a:cs typeface="Times New Roman" panose="02020603050405020304" pitchFamily="18" charset="0"/>
                </a:rPr>
                <a:t>254,34 cm</a:t>
              </a:r>
              <a:r>
                <a:rPr lang="en-US" sz="2400" b="1" baseline="30000" dirty="0">
                  <a:solidFill>
                    <a:srgbClr val="C00000"/>
                  </a:solidFill>
                  <a:latin typeface="Times New Roman" panose="02020603050405020304" pitchFamily="18" charset="0"/>
                  <a:cs typeface="Times New Roman" panose="02020603050405020304" pitchFamily="18" charset="0"/>
                </a:rPr>
                <a:t>2</a:t>
              </a:r>
              <a:endParaRPr lang="en-US" sz="2400" b="1" dirty="0">
                <a:solidFill>
                  <a:srgbClr val="C00000"/>
                </a:solidFill>
                <a:latin typeface="Times New Roman" panose="02020603050405020304" pitchFamily="18" charset="0"/>
                <a:cs typeface="Times New Roman" panose="02020603050405020304" pitchFamily="18" charset="0"/>
              </a:endParaRPr>
            </a:p>
          </p:txBody>
        </p:sp>
      </p:grpSp>
      <p:sp>
        <p:nvSpPr>
          <p:cNvPr id="36" name="Explosion 2 35"/>
          <p:cNvSpPr/>
          <p:nvPr/>
        </p:nvSpPr>
        <p:spPr>
          <a:xfrm>
            <a:off x="1773396" y="1575702"/>
            <a:ext cx="5968166" cy="3904104"/>
          </a:xfrm>
          <a:prstGeom prst="irregularSeal2">
            <a:avLst/>
          </a:prstGeom>
          <a:gradFill flip="none" rotWithShape="1">
            <a:gsLst>
              <a:gs pos="0">
                <a:schemeClr val="bg1"/>
              </a:gs>
              <a:gs pos="50000">
                <a:srgbClr val="FCF600">
                  <a:tint val="44500"/>
                  <a:satMod val="160000"/>
                </a:srgbClr>
              </a:gs>
              <a:gs pos="100000">
                <a:srgbClr val="FCF600">
                  <a:tint val="23500"/>
                  <a:satMod val="160000"/>
                </a:srgbClr>
              </a:gs>
            </a:gsLst>
            <a:path path="circle">
              <a:fillToRect l="50000" t="50000" r="50000" b="50000"/>
            </a:path>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400" b="1" dirty="0">
                <a:ln w="18415" cmpd="sng">
                  <a:solidFill>
                    <a:srgbClr val="00FF00"/>
                  </a:solidFill>
                  <a:prstDash val="solid"/>
                </a:ln>
                <a:solidFill>
                  <a:srgbClr val="92D050"/>
                </a:solidFill>
                <a:latin typeface="Times New Roman" panose="02020603050405020304" pitchFamily="18" charset="0"/>
                <a:cs typeface="Times New Roman" panose="02020603050405020304" pitchFamily="18" charset="0"/>
              </a:rPr>
              <a:t>N</a:t>
            </a:r>
            <a:r>
              <a:rPr lang="vi-VN" sz="2400" b="1" dirty="0">
                <a:ln w="18415" cmpd="sng">
                  <a:solidFill>
                    <a:srgbClr val="00FF00"/>
                  </a:solidFill>
                  <a:prstDash val="solid"/>
                </a:ln>
                <a:solidFill>
                  <a:srgbClr val="92D050"/>
                </a:solidFill>
                <a:latin typeface="Times New Roman" panose="02020603050405020304" pitchFamily="18" charset="0"/>
                <a:cs typeface="Times New Roman" panose="02020603050405020304" pitchFamily="18" charset="0"/>
              </a:rPr>
              <a:t>ên mua miếng bánh hình tròn sẽ được nhiều piz</a:t>
            </a:r>
            <a:r>
              <a:rPr lang="en-US" sz="2400" b="1" dirty="0">
                <a:ln w="18415" cmpd="sng">
                  <a:solidFill>
                    <a:srgbClr val="00FF00"/>
                  </a:solidFill>
                  <a:prstDash val="solid"/>
                </a:ln>
                <a:solidFill>
                  <a:srgbClr val="92D050"/>
                </a:solidFill>
                <a:latin typeface="Times New Roman" panose="02020603050405020304" pitchFamily="18" charset="0"/>
                <a:cs typeface="Times New Roman" panose="02020603050405020304" pitchFamily="18" charset="0"/>
              </a:rPr>
              <a:t>z</a:t>
            </a:r>
            <a:r>
              <a:rPr lang="vi-VN" sz="2400" b="1" dirty="0">
                <a:ln w="18415" cmpd="sng">
                  <a:solidFill>
                    <a:srgbClr val="00FF00"/>
                  </a:solidFill>
                  <a:prstDash val="solid"/>
                </a:ln>
                <a:solidFill>
                  <a:srgbClr val="92D050"/>
                </a:solidFill>
                <a:latin typeface="Times New Roman" panose="02020603050405020304" pitchFamily="18" charset="0"/>
                <a:cs typeface="Times New Roman" panose="02020603050405020304" pitchFamily="18" charset="0"/>
              </a:rPr>
              <a:t>a hơn.</a:t>
            </a:r>
          </a:p>
          <a:p>
            <a:pPr algn="ct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37" name="HopeYou-V.A-3640547.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472229" y="273446"/>
            <a:ext cx="304800" cy="304800"/>
          </a:xfrm>
          <a:prstGeom prst="rect">
            <a:avLst/>
          </a:prstGeom>
        </p:spPr>
      </p:pic>
    </p:spTree>
    <p:extLst>
      <p:ext uri="{BB962C8B-B14F-4D97-AF65-F5344CB8AC3E}">
        <p14:creationId xmlns:p14="http://schemas.microsoft.com/office/powerpoint/2010/main" val="313872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914" fill="hold"/>
                                        <p:tgtEl>
                                          <p:spTgt spid="37"/>
                                        </p:tgtEl>
                                      </p:cBhvr>
                                    </p:cmd>
                                  </p:childTnLst>
                                </p:cTn>
                              </p:par>
                              <p:par>
                                <p:cTn id="7" presetID="16" presetClass="emph" presetSubtype="0" repeatCount="indefinite" fill="hold" grpId="0" nodeType="withEffect">
                                  <p:stCondLst>
                                    <p:cond delay="0"/>
                                  </p:stCondLst>
                                  <p:iterate type="lt">
                                    <p:tmPct val="4000"/>
                                  </p:iterate>
                                  <p:childTnLst>
                                    <p:set>
                                      <p:cBhvr override="childStyle">
                                        <p:cTn id="8" dur="2000" fill="hold"/>
                                        <p:tgtEl>
                                          <p:spTgt spid="4"/>
                                        </p:tgtEl>
                                        <p:attrNameLst>
                                          <p:attrName>style.color</p:attrName>
                                        </p:attrNameLst>
                                      </p:cBhvr>
                                      <p:to>
                                        <p:clrVal>
                                          <a:srgbClr val="00FF00"/>
                                        </p:clrVal>
                                      </p:to>
                                    </p:set>
                                    <p:set>
                                      <p:cBhvr>
                                        <p:cTn id="9" dur="2000" fill="hold"/>
                                        <p:tgtEl>
                                          <p:spTgt spid="4"/>
                                        </p:tgtEl>
                                        <p:attrNameLst>
                                          <p:attrName>fillcolor</p:attrName>
                                        </p:attrNameLst>
                                      </p:cBhvr>
                                      <p:to>
                                        <p:clrVal>
                                          <a:srgbClr val="00FF00"/>
                                        </p:clrVal>
                                      </p:to>
                                    </p:set>
                                    <p:set>
                                      <p:cBhvr>
                                        <p:cTn id="10" dur="2000" fill="hold"/>
                                        <p:tgtEl>
                                          <p:spTgt spid="4"/>
                                        </p:tgtEl>
                                        <p:attrNameLst>
                                          <p:attrName>fill.type</p:attrName>
                                        </p:attrNameLst>
                                      </p:cBhvr>
                                      <p:to>
                                        <p:strVal val="solid"/>
                                      </p:to>
                                    </p:set>
                                  </p:childTnLst>
                                </p:cTn>
                              </p:par>
                              <p:par>
                                <p:cTn id="11" presetID="34" presetClass="emph" presetSubtype="0" repeatCount="indefinite" fill="hold" grpId="1" nodeType="withEffect">
                                  <p:stCondLst>
                                    <p:cond delay="0"/>
                                  </p:stCondLst>
                                  <p:iterate type="lt">
                                    <p:tmPct val="10000"/>
                                  </p:iterate>
                                  <p:childTnLst>
                                    <p:animMotion origin="layout" path="M 0.0 0.0 L 0.0 -0.07213" pathEditMode="relative" ptsTypes="">
                                      <p:cBhvr>
                                        <p:cTn id="12" dur="500" accel="50000" decel="50000" autoRev="1" fill="hold">
                                          <p:stCondLst>
                                            <p:cond delay="0"/>
                                          </p:stCondLst>
                                        </p:cTn>
                                        <p:tgtEl>
                                          <p:spTgt spid="4"/>
                                        </p:tgtEl>
                                        <p:attrNameLst>
                                          <p:attrName>ppt_x</p:attrName>
                                          <p:attrName>ppt_y</p:attrName>
                                        </p:attrNameLst>
                                      </p:cBhvr>
                                    </p:animMotion>
                                    <p:animRot by="1500000">
                                      <p:cBhvr>
                                        <p:cTn id="13" dur="250" fill="hold">
                                          <p:stCondLst>
                                            <p:cond delay="0"/>
                                          </p:stCondLst>
                                        </p:cTn>
                                        <p:tgtEl>
                                          <p:spTgt spid="4"/>
                                        </p:tgtEl>
                                        <p:attrNameLst>
                                          <p:attrName>r</p:attrName>
                                        </p:attrNameLst>
                                      </p:cBhvr>
                                    </p:animRot>
                                    <p:animRot by="-1500000">
                                      <p:cBhvr>
                                        <p:cTn id="14" dur="250" fill="hold">
                                          <p:stCondLst>
                                            <p:cond delay="250"/>
                                          </p:stCondLst>
                                        </p:cTn>
                                        <p:tgtEl>
                                          <p:spTgt spid="4"/>
                                        </p:tgtEl>
                                        <p:attrNameLst>
                                          <p:attrName>r</p:attrName>
                                        </p:attrNameLst>
                                      </p:cBhvr>
                                    </p:animRot>
                                    <p:animRot by="-1500000">
                                      <p:cBhvr>
                                        <p:cTn id="15" dur="250" fill="hold">
                                          <p:stCondLst>
                                            <p:cond delay="500"/>
                                          </p:stCondLst>
                                        </p:cTn>
                                        <p:tgtEl>
                                          <p:spTgt spid="4"/>
                                        </p:tgtEl>
                                        <p:attrNameLst>
                                          <p:attrName>r</p:attrName>
                                        </p:attrNameLst>
                                      </p:cBhvr>
                                    </p:animRot>
                                    <p:animRot by="1500000">
                                      <p:cBhvr>
                                        <p:cTn id="16" dur="250" fill="hold">
                                          <p:stCondLst>
                                            <p:cond delay="750"/>
                                          </p:stCondLst>
                                        </p:cTn>
                                        <p:tgtEl>
                                          <p:spTgt spid="4"/>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1000" fill="hold"/>
                                        <p:tgtEl>
                                          <p:spTgt spid="28"/>
                                        </p:tgtEl>
                                        <p:attrNameLst>
                                          <p:attrName>ppt_w</p:attrName>
                                        </p:attrNameLst>
                                      </p:cBhvr>
                                      <p:tavLst>
                                        <p:tav tm="0">
                                          <p:val>
                                            <p:fltVal val="0"/>
                                          </p:val>
                                        </p:tav>
                                        <p:tav tm="100000">
                                          <p:val>
                                            <p:strVal val="#ppt_w"/>
                                          </p:val>
                                        </p:tav>
                                      </p:tavLst>
                                    </p:anim>
                                    <p:anim calcmode="lin" valueType="num">
                                      <p:cBhvr>
                                        <p:cTn id="22" dur="1000" fill="hold"/>
                                        <p:tgtEl>
                                          <p:spTgt spid="28"/>
                                        </p:tgtEl>
                                        <p:attrNameLst>
                                          <p:attrName>ppt_h</p:attrName>
                                        </p:attrNameLst>
                                      </p:cBhvr>
                                      <p:tavLst>
                                        <p:tav tm="0">
                                          <p:val>
                                            <p:fltVal val="0"/>
                                          </p:val>
                                        </p:tav>
                                        <p:tav tm="100000">
                                          <p:val>
                                            <p:strVal val="#ppt_h"/>
                                          </p:val>
                                        </p:tav>
                                      </p:tavLst>
                                    </p:anim>
                                    <p:anim calcmode="lin" valueType="num">
                                      <p:cBhvr>
                                        <p:cTn id="23" dur="1000" fill="hold"/>
                                        <p:tgtEl>
                                          <p:spTgt spid="28"/>
                                        </p:tgtEl>
                                        <p:attrNameLst>
                                          <p:attrName>style.rotation</p:attrName>
                                        </p:attrNameLst>
                                      </p:cBhvr>
                                      <p:tavLst>
                                        <p:tav tm="0">
                                          <p:val>
                                            <p:fltVal val="90"/>
                                          </p:val>
                                        </p:tav>
                                        <p:tav tm="100000">
                                          <p:val>
                                            <p:fltVal val="0"/>
                                          </p:val>
                                        </p:tav>
                                      </p:tavLst>
                                    </p:anim>
                                    <p:animEffect transition="in" filter="fade">
                                      <p:cBhvr>
                                        <p:cTn id="24" dur="1000"/>
                                        <p:tgtEl>
                                          <p:spTgt spid="28"/>
                                        </p:tgtEl>
                                      </p:cBhvr>
                                    </p:animEffect>
                                  </p:childTnLst>
                                </p:cTn>
                              </p:par>
                              <p:par>
                                <p:cTn id="25" presetID="3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90"/>
                                          </p:val>
                                        </p:tav>
                                        <p:tav tm="100000">
                                          <p:val>
                                            <p:fltVal val="0"/>
                                          </p:val>
                                        </p:tav>
                                      </p:tavLst>
                                    </p:anim>
                                    <p:animEffect transition="in" filter="fade">
                                      <p:cBhvr>
                                        <p:cTn id="30" dur="10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6" presetClass="emph" presetSubtype="0" fill="hold" grpId="1" nodeType="withEffect">
                                  <p:stCondLst>
                                    <p:cond delay="0"/>
                                  </p:stCondLst>
                                  <p:childTnLst>
                                    <p:animScale>
                                      <p:cBhvr>
                                        <p:cTn id="39" dur="2000" fill="hold"/>
                                        <p:tgtEl>
                                          <p:spTgt spid="3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p:cTn id="40" fill="hold" display="0">
                  <p:stCondLst>
                    <p:cond delay="indefinite"/>
                  </p:stCondLst>
                  <p:endCondLst>
                    <p:cond evt="onStopAudio" delay="0">
                      <p:tgtEl>
                        <p:sldTgt/>
                      </p:tgtEl>
                    </p:cond>
                  </p:endCondLst>
                </p:cTn>
                <p:tgtEl>
                  <p:spTgt spid="37"/>
                </p:tgtEl>
              </p:cMediaNode>
            </p:audio>
          </p:childTnLst>
        </p:cTn>
      </p:par>
    </p:tnLst>
    <p:bldLst>
      <p:bldP spid="4" grpId="0"/>
      <p:bldP spid="4" grpId="1"/>
      <p:bldP spid="36" grpId="0" animBg="1"/>
      <p:bldP spid="3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E27F19FE-E58F-4C5B-83C1-2018B05E4A4B}"/>
              </a:ext>
            </a:extLst>
          </p:cNvPr>
          <p:cNvPicPr>
            <a:picLocks noChangeAspect="1"/>
          </p:cNvPicPr>
          <p:nvPr/>
        </p:nvPicPr>
        <p:blipFill>
          <a:blip r:embed="rId3"/>
          <a:stretch>
            <a:fillRect/>
          </a:stretch>
        </p:blipFill>
        <p:spPr>
          <a:xfrm>
            <a:off x="0" y="-97025"/>
            <a:ext cx="9214871" cy="6893104"/>
          </a:xfrm>
          <a:prstGeom prst="rect">
            <a:avLst/>
          </a:prstGeom>
        </p:spPr>
      </p:pic>
      <p:sp>
        <p:nvSpPr>
          <p:cNvPr id="17" name="Rectangle 16">
            <a:extLst>
              <a:ext uri="{FF2B5EF4-FFF2-40B4-BE49-F238E27FC236}">
                <a16:creationId xmlns:a16="http://schemas.microsoft.com/office/drawing/2014/main" xmlns="" id="{71832969-AE61-484A-8400-B086370F8E23}"/>
              </a:ext>
            </a:extLst>
          </p:cNvPr>
          <p:cNvSpPr/>
          <p:nvPr/>
        </p:nvSpPr>
        <p:spPr>
          <a:xfrm>
            <a:off x="2256172" y="70519"/>
            <a:ext cx="4178341" cy="519907"/>
          </a:xfrm>
          <a:prstGeom prst="rect">
            <a:avLst/>
          </a:prstGeom>
          <a:noFill/>
        </p:spPr>
        <p:txBody>
          <a:bodyPr wrap="none">
            <a:prstTxWarp prst="textWave1">
              <a:avLst/>
            </a:prstTxWarp>
            <a:spAutoFit/>
          </a:bodyPr>
          <a:lstStyle/>
          <a:p>
            <a:pPr>
              <a:defRPr/>
            </a:pPr>
            <a:r>
              <a:rPr lang="en-US" sz="4000" b="1" cap="all" dirty="0" err="1">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cùng</a:t>
            </a:r>
            <a:r>
              <a:rPr lang="en-US" sz="4000" b="1" cap="all" dirty="0">
                <a:ln w="9000" cmpd="sng">
                  <a:solidFill>
                    <a:srgbClr val="FF0000"/>
                  </a:solidFill>
                  <a:prstDash val="solid"/>
                </a:ln>
                <a:solidFill>
                  <a:schemeClr val="bg1"/>
                </a:solidFill>
                <a:effectLst>
                  <a:reflection blurRad="12700" stA="28000" endPos="45000" dist="1000" dir="5400000" sy="-100000" algn="bl" rotWithShape="0"/>
                </a:effectLst>
                <a:latin typeface="Times New Roman" pitchFamily="18" charset="0"/>
                <a:cs typeface="Times New Roman" pitchFamily="18" charset="0"/>
              </a:rPr>
              <a:t> CHỌN pizza</a:t>
            </a:r>
            <a:endParaRPr lang="en-US" sz="4000" b="1" cap="all" dirty="0">
              <a:ln w="9000" cmpd="sng">
                <a:solidFill>
                  <a:srgbClr val="FF0000"/>
                </a:solidFill>
                <a:prstDash val="solid"/>
              </a:ln>
              <a:solidFill>
                <a:schemeClr val="bg1"/>
              </a:solidFill>
              <a:effectLst>
                <a:reflection blurRad="12700" stA="28000" endPos="45000" dist="1000" dir="5400000" sy="-100000" algn="bl" rotWithShape="0"/>
              </a:effectLst>
            </a:endParaRPr>
          </a:p>
        </p:txBody>
      </p:sp>
      <p:sp>
        <p:nvSpPr>
          <p:cNvPr id="18" name="Rectangle 17">
            <a:extLst>
              <a:ext uri="{FF2B5EF4-FFF2-40B4-BE49-F238E27FC236}">
                <a16:creationId xmlns:a16="http://schemas.microsoft.com/office/drawing/2014/main" xmlns="" id="{23439ADE-F231-4813-B18E-E81B8F8AD19B}"/>
              </a:ext>
            </a:extLst>
          </p:cNvPr>
          <p:cNvSpPr/>
          <p:nvPr/>
        </p:nvSpPr>
        <p:spPr>
          <a:xfrm>
            <a:off x="212374" y="566226"/>
            <a:ext cx="8855426" cy="1938992"/>
          </a:xfrm>
          <a:prstGeom prst="rect">
            <a:avLst/>
          </a:prstGeom>
        </p:spPr>
        <p:txBody>
          <a:bodyPr wrap="square">
            <a:spAutoFit/>
          </a:bodyPr>
          <a:lstStyle/>
          <a:p>
            <a:pPr algn="just"/>
            <a:r>
              <a:rPr lang="en-US" sz="2400" b="1" dirty="0" err="1">
                <a:solidFill>
                  <a:schemeClr val="bg1"/>
                </a:solidFill>
                <a:latin typeface="Times New Roman" panose="02020603050405020304" pitchFamily="18" charset="0"/>
                <a:cs typeface="Times New Roman" panose="02020603050405020304" pitchFamily="18" charset="0"/>
              </a:rPr>
              <a:t>Bài</a:t>
            </a:r>
            <a:r>
              <a:rPr lang="en-US" sz="2400" b="1" dirty="0">
                <a:solidFill>
                  <a:schemeClr val="bg1"/>
                </a:solidFill>
                <a:latin typeface="Times New Roman" panose="02020603050405020304" pitchFamily="18" charset="0"/>
                <a:cs typeface="Times New Roman" panose="02020603050405020304" pitchFamily="18" charset="0"/>
              </a:rPr>
              <a:t> </a:t>
            </a:r>
            <a:r>
              <a:rPr lang="en-US" sz="2400" b="1" dirty="0" err="1">
                <a:solidFill>
                  <a:schemeClr val="bg1"/>
                </a:solidFill>
                <a:latin typeface="Times New Roman" panose="02020603050405020304" pitchFamily="18" charset="0"/>
                <a:cs typeface="Times New Roman" panose="02020603050405020304" pitchFamily="18" charset="0"/>
              </a:rPr>
              <a:t>toán</a:t>
            </a:r>
            <a:r>
              <a:rPr lang="vi-VN" sz="2400" dirty="0">
                <a:solidFill>
                  <a:schemeClr val="bg1"/>
                </a:solidFill>
                <a:latin typeface="Times New Roman" panose="02020603050405020304" pitchFamily="18" charset="0"/>
                <a:cs typeface="Times New Roman" panose="02020603050405020304" pitchFamily="18" charset="0"/>
              </a:rPr>
              <a:t>: Cửa hàng bán </a:t>
            </a:r>
            <a:r>
              <a:rPr lang="en-US" sz="2400" dirty="0" err="1">
                <a:solidFill>
                  <a:schemeClr val="bg1"/>
                </a:solidFill>
                <a:latin typeface="Times New Roman" panose="02020603050405020304" pitchFamily="18" charset="0"/>
                <a:cs typeface="Times New Roman" panose="02020603050405020304" pitchFamily="18" charset="0"/>
              </a:rPr>
              <a:t>ba</a:t>
            </a:r>
            <a:r>
              <a:rPr lang="vi-VN" sz="2400" dirty="0">
                <a:solidFill>
                  <a:schemeClr val="bg1"/>
                </a:solidFill>
                <a:latin typeface="Times New Roman" panose="02020603050405020304" pitchFamily="18" charset="0"/>
                <a:cs typeface="Times New Roman" panose="02020603050405020304" pitchFamily="18" charset="0"/>
              </a:rPr>
              <a:t> loại pi</a:t>
            </a:r>
            <a:r>
              <a:rPr lang="en-US" sz="2400" dirty="0">
                <a:solidFill>
                  <a:schemeClr val="bg1"/>
                </a:solidFill>
                <a:latin typeface="Times New Roman" panose="02020603050405020304" pitchFamily="18" charset="0"/>
                <a:cs typeface="Times New Roman" panose="02020603050405020304" pitchFamily="18" charset="0"/>
              </a:rPr>
              <a:t>z</a:t>
            </a:r>
            <a:r>
              <a:rPr lang="vi-VN" sz="2400" dirty="0">
                <a:solidFill>
                  <a:schemeClr val="bg1"/>
                </a:solidFill>
                <a:latin typeface="Times New Roman" panose="02020603050405020304" pitchFamily="18" charset="0"/>
                <a:cs typeface="Times New Roman" panose="02020603050405020304" pitchFamily="18" charset="0"/>
              </a:rPr>
              <a:t>za độ dày như nhau và có giá bằng nhau nhưng có hình dạng khác nhau. Loại 1 hình vuông có cạnh 15</a:t>
            </a:r>
            <a:r>
              <a:rPr lang="en-US" sz="2400" dirty="0">
                <a:solidFill>
                  <a:schemeClr val="bg1"/>
                </a:solidFill>
                <a:latin typeface="Times New Roman" panose="02020603050405020304" pitchFamily="18" charset="0"/>
                <a:cs typeface="Times New Roman" panose="02020603050405020304" pitchFamily="18" charset="0"/>
              </a:rPr>
              <a:t>,5</a:t>
            </a:r>
            <a:r>
              <a:rPr lang="vi-VN" sz="2400" dirty="0">
                <a:solidFill>
                  <a:schemeClr val="bg1"/>
                </a:solidFill>
                <a:latin typeface="Times New Roman" panose="02020603050405020304" pitchFamily="18" charset="0"/>
                <a:cs typeface="Times New Roman" panose="02020603050405020304" pitchFamily="18" charset="0"/>
              </a:rPr>
              <a:t> cm, </a:t>
            </a:r>
            <a:r>
              <a:rPr lang="en-US" sz="2400" dirty="0">
                <a:solidFill>
                  <a:schemeClr val="bg1"/>
                </a:solidFill>
                <a:latin typeface="Times New Roman" panose="02020603050405020304" pitchFamily="18" charset="0"/>
                <a:cs typeface="Times New Roman" panose="02020603050405020304" pitchFamily="18" charset="0"/>
              </a:rPr>
              <a:t>l</a:t>
            </a:r>
            <a:r>
              <a:rPr lang="vi-VN" sz="2400" dirty="0">
                <a:solidFill>
                  <a:schemeClr val="bg1"/>
                </a:solidFill>
                <a:latin typeface="Times New Roman" panose="02020603050405020304" pitchFamily="18" charset="0"/>
                <a:cs typeface="Times New Roman" panose="02020603050405020304" pitchFamily="18" charset="0"/>
              </a:rPr>
              <a:t>oại 2 hình tròn có bán kính 9 cm</a:t>
            </a:r>
            <a:r>
              <a:rPr lang="en-US" sz="2400" dirty="0">
                <a:solidFill>
                  <a:schemeClr val="bg1"/>
                </a:solidFill>
                <a:latin typeface="Times New Roman" panose="02020603050405020304" pitchFamily="18" charset="0"/>
                <a:cs typeface="Times New Roman" panose="02020603050405020304" pitchFamily="18" charset="0"/>
              </a:rPr>
              <a:t> , </a:t>
            </a:r>
            <a:r>
              <a:rPr lang="en-US" sz="2400" dirty="0" err="1">
                <a:solidFill>
                  <a:schemeClr val="bg1"/>
                </a:solidFill>
                <a:latin typeface="Times New Roman" panose="02020603050405020304" pitchFamily="18" charset="0"/>
                <a:cs typeface="Times New Roman" panose="02020603050405020304" pitchFamily="18" charset="0"/>
              </a:rPr>
              <a:t>loại</a:t>
            </a:r>
            <a:r>
              <a:rPr lang="en-US" sz="2400" dirty="0">
                <a:solidFill>
                  <a:schemeClr val="bg1"/>
                </a:solidFill>
                <a:latin typeface="Times New Roman" panose="02020603050405020304" pitchFamily="18" charset="0"/>
                <a:cs typeface="Times New Roman" panose="02020603050405020304" pitchFamily="18" charset="0"/>
              </a:rPr>
              <a:t> 3 </a:t>
            </a:r>
            <a:r>
              <a:rPr lang="en-US" sz="2400" dirty="0" err="1">
                <a:solidFill>
                  <a:schemeClr val="bg1"/>
                </a:solidFill>
                <a:latin typeface="Times New Roman" panose="02020603050405020304" pitchFamily="18" charset="0"/>
                <a:cs typeface="Times New Roman" panose="02020603050405020304" pitchFamily="18" charset="0"/>
              </a:rPr>
              <a:t>hình</a:t>
            </a:r>
            <a:r>
              <a:rPr lang="en-US" sz="2400" dirty="0">
                <a:solidFill>
                  <a:schemeClr val="bg1"/>
                </a:solidFill>
                <a:latin typeface="Times New Roman" panose="02020603050405020304" pitchFamily="18" charset="0"/>
                <a:cs typeface="Times New Roman" panose="02020603050405020304" pitchFamily="18" charset="0"/>
              </a:rPr>
              <a:t> tam </a:t>
            </a:r>
            <a:r>
              <a:rPr lang="en-US" sz="2400" dirty="0" err="1">
                <a:solidFill>
                  <a:schemeClr val="bg1"/>
                </a:solidFill>
                <a:latin typeface="Times New Roman" panose="02020603050405020304" pitchFamily="18" charset="0"/>
                <a:cs typeface="Times New Roman" panose="02020603050405020304" pitchFamily="18" charset="0"/>
              </a:rPr>
              <a:t>giác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cân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cạnh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bên</a:t>
            </a:r>
            <a:r>
              <a:rPr lang="en-US" sz="2400" dirty="0">
                <a:solidFill>
                  <a:schemeClr val="bg1"/>
                </a:solidFill>
                <a:latin typeface="Times New Roman" panose="02020603050405020304" pitchFamily="18" charset="0"/>
                <a:cs typeface="Times New Roman" panose="02020603050405020304" pitchFamily="18" charset="0"/>
              </a:rPr>
              <a:t> 26cm, </a:t>
            </a:r>
            <a:r>
              <a:rPr lang="en-US" sz="2400" dirty="0" err="1">
                <a:solidFill>
                  <a:schemeClr val="bg1"/>
                </a:solidFill>
                <a:latin typeface="Times New Roman" panose="02020603050405020304" pitchFamily="18" charset="0"/>
                <a:cs typeface="Times New Roman" panose="02020603050405020304" pitchFamily="18" charset="0"/>
              </a:rPr>
              <a:t>cạnh</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đáy</a:t>
            </a:r>
            <a:r>
              <a:rPr lang="en-US" sz="2400" dirty="0">
                <a:solidFill>
                  <a:schemeClr val="bg1"/>
                </a:solidFill>
                <a:latin typeface="Times New Roman" panose="02020603050405020304" pitchFamily="18" charset="0"/>
                <a:cs typeface="Times New Roman" panose="02020603050405020304" pitchFamily="18" charset="0"/>
              </a:rPr>
              <a:t> 20cm. </a:t>
            </a:r>
            <a:r>
              <a:rPr lang="vi-VN" sz="2400" dirty="0">
                <a:solidFill>
                  <a:schemeClr val="bg1"/>
                </a:solidFill>
                <a:latin typeface="Times New Roman" panose="02020603050405020304" pitchFamily="18" charset="0"/>
                <a:cs typeface="Times New Roman" panose="02020603050405020304" pitchFamily="18" charset="0"/>
              </a:rPr>
              <a:t> Hỏi nên mua loại nào sẽ được nhiều pi</a:t>
            </a:r>
            <a:r>
              <a:rPr lang="en-US" sz="2400" dirty="0">
                <a:solidFill>
                  <a:schemeClr val="bg1"/>
                </a:solidFill>
                <a:latin typeface="Times New Roman" panose="02020603050405020304" pitchFamily="18" charset="0"/>
                <a:cs typeface="Times New Roman" panose="02020603050405020304" pitchFamily="18" charset="0"/>
              </a:rPr>
              <a:t>z</a:t>
            </a:r>
            <a:r>
              <a:rPr lang="vi-VN" sz="2400" dirty="0">
                <a:solidFill>
                  <a:schemeClr val="bg1"/>
                </a:solidFill>
                <a:latin typeface="Times New Roman" panose="02020603050405020304" pitchFamily="18" charset="0"/>
                <a:cs typeface="Times New Roman" panose="02020603050405020304" pitchFamily="18" charset="0"/>
              </a:rPr>
              <a:t>za hơn?</a:t>
            </a:r>
            <a:endParaRPr lang="en-US" sz="2400" dirty="0">
              <a:solidFill>
                <a:schemeClr val="bg1"/>
              </a:solidFill>
              <a:latin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xmlns="" id="{BBC99F74-736B-419E-9E00-FF4BB3294E40}"/>
              </a:ext>
            </a:extLst>
          </p:cNvPr>
          <p:cNvGrpSpPr/>
          <p:nvPr/>
        </p:nvGrpSpPr>
        <p:grpSpPr>
          <a:xfrm>
            <a:off x="263745" y="2156434"/>
            <a:ext cx="8948203" cy="3794994"/>
            <a:chOff x="-69" y="2570100"/>
            <a:chExt cx="8948203" cy="3794994"/>
          </a:xfrm>
        </p:grpSpPr>
        <p:grpSp>
          <p:nvGrpSpPr>
            <p:cNvPr id="20" name="Group 19">
              <a:extLst>
                <a:ext uri="{FF2B5EF4-FFF2-40B4-BE49-F238E27FC236}">
                  <a16:creationId xmlns:a16="http://schemas.microsoft.com/office/drawing/2014/main" xmlns="" id="{D595DCDF-641D-4B95-91DA-0E1D1037C097}"/>
                </a:ext>
              </a:extLst>
            </p:cNvPr>
            <p:cNvGrpSpPr/>
            <p:nvPr/>
          </p:nvGrpSpPr>
          <p:grpSpPr>
            <a:xfrm>
              <a:off x="-69" y="2570100"/>
              <a:ext cx="8855426" cy="3794994"/>
              <a:chOff x="-86860" y="1988960"/>
              <a:chExt cx="8855426" cy="2846244"/>
            </a:xfrm>
          </p:grpSpPr>
          <p:sp>
            <p:nvSpPr>
              <p:cNvPr id="22" name="Rectangle 21">
                <a:extLst>
                  <a:ext uri="{FF2B5EF4-FFF2-40B4-BE49-F238E27FC236}">
                    <a16:creationId xmlns:a16="http://schemas.microsoft.com/office/drawing/2014/main" xmlns="" id="{BA1E20E0-0ABB-4970-B463-1D54420EADD0}"/>
                  </a:ext>
                </a:extLst>
              </p:cNvPr>
              <p:cNvSpPr/>
              <p:nvPr/>
            </p:nvSpPr>
            <p:spPr>
              <a:xfrm>
                <a:off x="-86860" y="2549964"/>
                <a:ext cx="8855426" cy="2285240"/>
              </a:xfrm>
              <a:prstGeom prst="rect">
                <a:avLst/>
              </a:prstGeom>
            </p:spPr>
            <p:txBody>
              <a:bodyPr wrap="square">
                <a:spAutoFit/>
              </a:bodyPr>
              <a:lstStyle/>
              <a:p>
                <a:r>
                  <a:rPr lang="vi-VN" sz="2400" dirty="0">
                    <a:solidFill>
                      <a:schemeClr val="bg1"/>
                    </a:solidFill>
                    <a:latin typeface="Times New Roman" panose="02020603050405020304" pitchFamily="18" charset="0"/>
                    <a:cs typeface="Times New Roman" panose="02020603050405020304" pitchFamily="18" charset="0"/>
                  </a:rPr>
                  <a:t>Diện tích miếng bánh hình vuông là: </a:t>
                </a:r>
                <a:endParaRPr lang="en-US" sz="2400" dirty="0">
                  <a:solidFill>
                    <a:schemeClr val="bg1"/>
                  </a:solidFill>
                  <a:latin typeface="Times New Roman" panose="02020603050405020304" pitchFamily="18" charset="0"/>
                  <a:cs typeface="Times New Roman" panose="02020603050405020304" pitchFamily="18" charset="0"/>
                </a:endParaRPr>
              </a:p>
              <a:p>
                <a:r>
                  <a:rPr lang="vi-VN" sz="2400">
                    <a:solidFill>
                      <a:schemeClr val="bg1"/>
                    </a:solidFill>
                    <a:latin typeface="Times New Roman" panose="02020603050405020304" pitchFamily="18" charset="0"/>
                    <a:cs typeface="Times New Roman" panose="02020603050405020304" pitchFamily="18" charset="0"/>
                  </a:rPr>
                  <a:t> </a:t>
                </a:r>
                <a:endParaRPr lang="en-US" sz="2400" dirty="0">
                  <a:solidFill>
                    <a:schemeClr val="bg1"/>
                  </a:solidFill>
                  <a:latin typeface="Times New Roman" panose="02020603050405020304" pitchFamily="18" charset="0"/>
                  <a:cs typeface="Times New Roman" panose="02020603050405020304" pitchFamily="18" charset="0"/>
                </a:endParaRPr>
              </a:p>
              <a:p>
                <a:r>
                  <a:rPr lang="vi-VN" sz="2400" dirty="0">
                    <a:solidFill>
                      <a:schemeClr val="bg1"/>
                    </a:solidFill>
                    <a:latin typeface="Times New Roman" panose="02020603050405020304" pitchFamily="18" charset="0"/>
                    <a:cs typeface="Times New Roman" panose="02020603050405020304" pitchFamily="18" charset="0"/>
                  </a:rPr>
                  <a:t>Diện tích miếng bánh hình tròn là: </a:t>
                </a:r>
                <a:endParaRPr lang="en-US" sz="2400" dirty="0">
                  <a:solidFill>
                    <a:schemeClr val="bg1"/>
                  </a:solidFill>
                  <a:latin typeface="Times New Roman" panose="02020603050405020304" pitchFamily="18" charset="0"/>
                  <a:cs typeface="Times New Roman" panose="02020603050405020304" pitchFamily="18" charset="0"/>
                </a:endParaRPr>
              </a:p>
              <a:p>
                <a:endParaRPr lang="en-US" sz="2400" dirty="0">
                  <a:solidFill>
                    <a:schemeClr val="bg1"/>
                  </a:solidFill>
                  <a:latin typeface="Times New Roman" panose="02020603050405020304" pitchFamily="18" charset="0"/>
                  <a:cs typeface="Times New Roman" panose="02020603050405020304" pitchFamily="18" charset="0"/>
                </a:endParaRPr>
              </a:p>
              <a:p>
                <a:r>
                  <a:rPr lang="vi-VN" sz="2400">
                    <a:solidFill>
                      <a:schemeClr val="bg1"/>
                    </a:solidFill>
                    <a:latin typeface="Times New Roman" panose="02020603050405020304" pitchFamily="18" charset="0"/>
                    <a:cs typeface="Times New Roman" panose="02020603050405020304" pitchFamily="18" charset="0"/>
                  </a:rPr>
                  <a:t>Diện </a:t>
                </a:r>
                <a:r>
                  <a:rPr lang="vi-VN" sz="2400" dirty="0">
                    <a:solidFill>
                      <a:schemeClr val="bg1"/>
                    </a:solidFill>
                    <a:latin typeface="Times New Roman" panose="02020603050405020304" pitchFamily="18" charset="0"/>
                    <a:cs typeface="Times New Roman" panose="02020603050405020304" pitchFamily="18" charset="0"/>
                  </a:rPr>
                  <a:t>tích miếng bánh hình </a:t>
                </a:r>
                <a:r>
                  <a:rPr lang="en-US" sz="2400" dirty="0">
                    <a:solidFill>
                      <a:schemeClr val="bg1"/>
                    </a:solidFill>
                    <a:latin typeface="Times New Roman" panose="02020603050405020304" pitchFamily="18" charset="0"/>
                    <a:cs typeface="Times New Roman" panose="02020603050405020304" pitchFamily="18" charset="0"/>
                  </a:rPr>
                  <a:t>tam </a:t>
                </a:r>
                <a:r>
                  <a:rPr lang="en-US" sz="2400" dirty="0" err="1">
                    <a:solidFill>
                      <a:schemeClr val="bg1"/>
                    </a:solidFill>
                    <a:latin typeface="Times New Roman" panose="02020603050405020304" pitchFamily="18" charset="0"/>
                    <a:cs typeface="Times New Roman" panose="02020603050405020304" pitchFamily="18" charset="0"/>
                  </a:rPr>
                  <a:t>giác</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cân</a:t>
                </a:r>
                <a:r>
                  <a:rPr lang="vi-VN" sz="2400" dirty="0">
                    <a:solidFill>
                      <a:schemeClr val="bg1"/>
                    </a:solidFill>
                    <a:latin typeface="Times New Roman" panose="02020603050405020304" pitchFamily="18" charset="0"/>
                    <a:cs typeface="Times New Roman" panose="02020603050405020304" pitchFamily="18" charset="0"/>
                  </a:rPr>
                  <a:t> là: </a:t>
                </a:r>
                <a:endParaRPr lang="en-US" sz="2400" dirty="0">
                  <a:solidFill>
                    <a:schemeClr val="bg1"/>
                  </a:solidFill>
                  <a:latin typeface="Times New Roman" panose="02020603050405020304" pitchFamily="18" charset="0"/>
                  <a:cs typeface="Times New Roman" panose="02020603050405020304" pitchFamily="18" charset="0"/>
                </a:endParaRPr>
              </a:p>
              <a:p>
                <a:endParaRPr lang="en-US" sz="2400" dirty="0">
                  <a:solidFill>
                    <a:schemeClr val="bg1"/>
                  </a:solidFill>
                  <a:latin typeface="Times New Roman" panose="02020603050405020304" pitchFamily="18" charset="0"/>
                  <a:cs typeface="Times New Roman" panose="02020603050405020304" pitchFamily="18" charset="0"/>
                </a:endParaRPr>
              </a:p>
              <a:p>
                <a:r>
                  <a:rPr lang="vi-VN" sz="2400" dirty="0">
                    <a:solidFill>
                      <a:schemeClr val="bg1"/>
                    </a:solidFill>
                    <a:latin typeface="Times New Roman" panose="02020603050405020304" pitchFamily="18" charset="0"/>
                    <a:cs typeface="Times New Roman" panose="02020603050405020304" pitchFamily="18" charset="0"/>
                  </a:rPr>
                  <a:t> </a:t>
                </a:r>
                <a:endParaRPr lang="en-US" sz="2400" dirty="0">
                  <a:solidFill>
                    <a:schemeClr val="bg1"/>
                  </a:solidFill>
                  <a:latin typeface="Times New Roman" panose="02020603050405020304" pitchFamily="18" charset="0"/>
                  <a:cs typeface="Times New Roman" panose="02020603050405020304" pitchFamily="18" charset="0"/>
                </a:endParaRPr>
              </a:p>
              <a:p>
                <a:r>
                  <a:rPr lang="en-US" sz="2400">
                    <a:solidFill>
                      <a:schemeClr val="bg1"/>
                    </a:solidFill>
                    <a:latin typeface="Times New Roman" panose="02020603050405020304" pitchFamily="18" charset="0"/>
                    <a:cs typeface="Times New Roman" panose="02020603050405020304" pitchFamily="18" charset="0"/>
                  </a:rPr>
                  <a:t> </a:t>
                </a:r>
                <a:r>
                  <a:rPr lang="vi-VN" sz="2400">
                    <a:solidFill>
                      <a:schemeClr val="bg1"/>
                    </a:solidFill>
                    <a:latin typeface="Times New Roman" panose="02020603050405020304" pitchFamily="18" charset="0"/>
                    <a:cs typeface="Times New Roman" panose="02020603050405020304" pitchFamily="18" charset="0"/>
                  </a:rPr>
                  <a:t>Vì</a:t>
                </a:r>
                <a:r>
                  <a:rPr lang="en-US" sz="2400">
                    <a:solidFill>
                      <a:schemeClr val="bg1"/>
                    </a:solidFill>
                    <a:latin typeface="Times New Roman" panose="02020603050405020304" pitchFamily="18" charset="0"/>
                    <a:cs typeface="Times New Roman" panose="02020603050405020304" pitchFamily="18" charset="0"/>
                  </a:rPr>
                  <a:t>      </a:t>
                </a:r>
                <a:r>
                  <a:rPr lang="vi-VN" sz="2400">
                    <a:solidFill>
                      <a:schemeClr val="bg1"/>
                    </a:solidFill>
                    <a:latin typeface="Times New Roman" panose="02020603050405020304" pitchFamily="18" charset="0"/>
                    <a:cs typeface="Times New Roman" panose="02020603050405020304" pitchFamily="18" charset="0"/>
                  </a:rPr>
                  <a:t> </a:t>
                </a:r>
                <a:r>
                  <a:rPr lang="en-US" sz="2400">
                    <a:solidFill>
                      <a:schemeClr val="bg1"/>
                    </a:solidFill>
                    <a:latin typeface="Times New Roman" panose="02020603050405020304" pitchFamily="18" charset="0"/>
                    <a:cs typeface="Times New Roman" panose="02020603050405020304" pitchFamily="18" charset="0"/>
                  </a:rPr>
                  <a:t>            </a:t>
                </a:r>
                <a:r>
                  <a:rPr lang="vi-VN" sz="2400">
                    <a:solidFill>
                      <a:schemeClr val="bg1"/>
                    </a:solidFill>
                    <a:latin typeface="Times New Roman" panose="02020603050405020304" pitchFamily="18" charset="0"/>
                    <a:cs typeface="Times New Roman" panose="02020603050405020304" pitchFamily="18" charset="0"/>
                  </a:rPr>
                  <a:t>nên </a:t>
                </a:r>
                <a:r>
                  <a:rPr lang="vi-VN" sz="2400" dirty="0">
                    <a:solidFill>
                      <a:schemeClr val="bg1"/>
                    </a:solidFill>
                    <a:latin typeface="Times New Roman" panose="02020603050405020304" pitchFamily="18" charset="0"/>
                    <a:cs typeface="Times New Roman" panose="02020603050405020304" pitchFamily="18" charset="0"/>
                  </a:rPr>
                  <a:t>mua miếng bánh </a:t>
                </a:r>
                <a:r>
                  <a:rPr lang="vi-VN" sz="2400">
                    <a:solidFill>
                      <a:schemeClr val="bg1"/>
                    </a:solidFill>
                    <a:latin typeface="Times New Roman" panose="02020603050405020304" pitchFamily="18" charset="0"/>
                    <a:cs typeface="Times New Roman" panose="02020603050405020304" pitchFamily="18" charset="0"/>
                  </a:rPr>
                  <a:t>hình tròn</a:t>
                </a:r>
                <a:r>
                  <a:rPr lang="en-US" sz="2400">
                    <a:solidFill>
                      <a:schemeClr val="bg1"/>
                    </a:solidFill>
                    <a:latin typeface="Times New Roman" panose="02020603050405020304" pitchFamily="18" charset="0"/>
                    <a:cs typeface="Times New Roman" panose="02020603050405020304" pitchFamily="18" charset="0"/>
                  </a:rPr>
                  <a:t> </a:t>
                </a:r>
                <a:r>
                  <a:rPr lang="vi-VN" sz="2400" dirty="0">
                    <a:solidFill>
                      <a:schemeClr val="bg1"/>
                    </a:solidFill>
                    <a:latin typeface="Times New Roman" panose="02020603050405020304" pitchFamily="18" charset="0"/>
                    <a:cs typeface="Times New Roman" panose="02020603050405020304" pitchFamily="18" charset="0"/>
                  </a:rPr>
                  <a:t>sẽ được nhiều piza hơn.</a:t>
                </a:r>
              </a:p>
            </p:txBody>
          </p:sp>
          <p:sp>
            <p:nvSpPr>
              <p:cNvPr id="23" name="Rectangle 22">
                <a:extLst>
                  <a:ext uri="{FF2B5EF4-FFF2-40B4-BE49-F238E27FC236}">
                    <a16:creationId xmlns:a16="http://schemas.microsoft.com/office/drawing/2014/main" xmlns="" id="{107636A2-8625-43D0-87D8-8446C830909A}"/>
                  </a:ext>
                </a:extLst>
              </p:cNvPr>
              <p:cNvSpPr/>
              <p:nvPr/>
            </p:nvSpPr>
            <p:spPr>
              <a:xfrm>
                <a:off x="3994446" y="1988960"/>
                <a:ext cx="1323440" cy="346249"/>
              </a:xfrm>
              <a:prstGeom prst="rect">
                <a:avLst/>
              </a:prstGeom>
            </p:spPr>
            <p:txBody>
              <a:bodyPr wrap="none">
                <a:spAutoFit/>
              </a:bodyPr>
              <a:lstStyle/>
              <a:p>
                <a:pPr algn="ctr">
                  <a:buClr>
                    <a:schemeClr val="hlink"/>
                  </a:buClr>
                  <a:buSzPct val="70000"/>
                  <a:defRPr/>
                </a:pPr>
                <a:r>
                  <a:rPr lang="en-US" altLang="en-US" sz="2400" b="1" dirty="0">
                    <a:ln w="9000" cmpd="sng">
                      <a:solidFill>
                        <a:srgbClr val="FFFF00"/>
                      </a:solidFill>
                      <a:prstDash val="solid"/>
                    </a:ln>
                    <a:solidFill>
                      <a:srgbClr val="FFFF00"/>
                    </a:solidFill>
                    <a:effectLst>
                      <a:glow rad="139700">
                        <a:schemeClr val="accent4">
                          <a:satMod val="175000"/>
                          <a:alpha val="40000"/>
                        </a:schemeClr>
                      </a:glow>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rPr>
                  <a:t>ĐÁP ÁN</a:t>
                </a:r>
              </a:p>
            </p:txBody>
          </p:sp>
          <p:graphicFrame>
            <p:nvGraphicFramePr>
              <p:cNvPr id="24" name="Object 23">
                <a:extLst>
                  <a:ext uri="{FF2B5EF4-FFF2-40B4-BE49-F238E27FC236}">
                    <a16:creationId xmlns:a16="http://schemas.microsoft.com/office/drawing/2014/main" xmlns="" id="{A0062CA1-83B3-4AE0-B671-E62F018A1F79}"/>
                  </a:ext>
                </a:extLst>
              </p:cNvPr>
              <p:cNvGraphicFramePr>
                <a:graphicFrameLocks noChangeAspect="1"/>
              </p:cNvGraphicFramePr>
              <p:nvPr>
                <p:extLst>
                  <p:ext uri="{D42A27DB-BD31-4B8C-83A1-F6EECF244321}">
                    <p14:modId xmlns:p14="http://schemas.microsoft.com/office/powerpoint/2010/main" val="3594090527"/>
                  </p:ext>
                </p:extLst>
              </p:nvPr>
            </p:nvGraphicFramePr>
            <p:xfrm>
              <a:off x="4358834" y="3041060"/>
              <a:ext cx="2798352" cy="450718"/>
            </p:xfrm>
            <a:graphic>
              <a:graphicData uri="http://schemas.openxmlformats.org/presentationml/2006/ole">
                <mc:AlternateContent xmlns:mc="http://schemas.openxmlformats.org/markup-compatibility/2006">
                  <mc:Choice xmlns:v="urn:schemas-microsoft-com:vml" Requires="v">
                    <p:oleObj spid="_x0000_s2086" name="Equation" r:id="rId4" imgW="2005729" imgH="317362" progId="Equation.DSMT4">
                      <p:embed/>
                    </p:oleObj>
                  </mc:Choice>
                  <mc:Fallback>
                    <p:oleObj name="Equation" r:id="rId4" imgW="2005729" imgH="317362" progId="Equation.DSMT4">
                      <p:embed/>
                      <p:pic>
                        <p:nvPicPr>
                          <p:cNvPr id="12"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8834" y="3041060"/>
                            <a:ext cx="2798352" cy="450718"/>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xmlns="" id="{A263EABD-4A05-4BA7-A45C-87D815318DB6}"/>
                  </a:ext>
                </a:extLst>
              </p:cNvPr>
              <p:cNvGraphicFramePr>
                <a:graphicFrameLocks noChangeAspect="1"/>
              </p:cNvGraphicFramePr>
              <p:nvPr>
                <p:extLst>
                  <p:ext uri="{D42A27DB-BD31-4B8C-83A1-F6EECF244321}">
                    <p14:modId xmlns:p14="http://schemas.microsoft.com/office/powerpoint/2010/main" val="2657979109"/>
                  </p:ext>
                </p:extLst>
              </p:nvPr>
            </p:nvGraphicFramePr>
            <p:xfrm>
              <a:off x="4602395" y="2512378"/>
              <a:ext cx="2779713" cy="473869"/>
            </p:xfrm>
            <a:graphic>
              <a:graphicData uri="http://schemas.openxmlformats.org/presentationml/2006/ole">
                <mc:AlternateContent xmlns:mc="http://schemas.openxmlformats.org/markup-compatibility/2006">
                  <mc:Choice xmlns:v="urn:schemas-microsoft-com:vml" Requires="v">
                    <p:oleObj spid="_x0000_s2087" name="Equation" r:id="rId6" imgW="1841400" imgH="317160" progId="Equation.DSMT4">
                      <p:embed/>
                    </p:oleObj>
                  </mc:Choice>
                  <mc:Fallback>
                    <p:oleObj name="Equation" r:id="rId6" imgW="1841400" imgH="317160" progId="Equation.DSMT4">
                      <p:embed/>
                      <p:pic>
                        <p:nvPicPr>
                          <p:cNvPr id="13" name="Object 12"/>
                          <p:cNvPicPr>
                            <a:picLocks noChangeAspect="1" noChangeArrowheads="1"/>
                          </p:cNvPicPr>
                          <p:nvPr/>
                        </p:nvPicPr>
                        <p:blipFill>
                          <a:blip r:embed="rId7"/>
                          <a:srcRect/>
                          <a:stretch>
                            <a:fillRect/>
                          </a:stretch>
                        </p:blipFill>
                        <p:spPr bwMode="auto">
                          <a:xfrm>
                            <a:off x="4602395" y="2512378"/>
                            <a:ext cx="2779713" cy="473869"/>
                          </a:xfrm>
                          <a:prstGeom prst="rect">
                            <a:avLst/>
                          </a:prstGeom>
                          <a:noFill/>
                        </p:spPr>
                      </p:pic>
                    </p:oleObj>
                  </mc:Fallback>
                </mc:AlternateContent>
              </a:graphicData>
            </a:graphic>
          </p:graphicFrame>
        </p:grpSp>
        <p:graphicFrame>
          <p:nvGraphicFramePr>
            <p:cNvPr id="21" name="Object 20">
              <a:extLst>
                <a:ext uri="{FF2B5EF4-FFF2-40B4-BE49-F238E27FC236}">
                  <a16:creationId xmlns:a16="http://schemas.microsoft.com/office/drawing/2014/main" xmlns="" id="{8852BD71-4A6B-490F-8ECA-557B5408E249}"/>
                </a:ext>
              </a:extLst>
            </p:cNvPr>
            <p:cNvGraphicFramePr>
              <a:graphicFrameLocks noChangeAspect="1"/>
            </p:cNvGraphicFramePr>
            <p:nvPr>
              <p:extLst>
                <p:ext uri="{D42A27DB-BD31-4B8C-83A1-F6EECF244321}">
                  <p14:modId xmlns:p14="http://schemas.microsoft.com/office/powerpoint/2010/main" val="2517545394"/>
                </p:ext>
              </p:extLst>
            </p:nvPr>
          </p:nvGraphicFramePr>
          <p:xfrm>
            <a:off x="5298786" y="4603784"/>
            <a:ext cx="3649348" cy="839082"/>
          </p:xfrm>
          <a:graphic>
            <a:graphicData uri="http://schemas.openxmlformats.org/presentationml/2006/ole">
              <mc:AlternateContent xmlns:mc="http://schemas.openxmlformats.org/markup-compatibility/2006">
                <mc:Choice xmlns:v="urn:schemas-microsoft-com:vml" Requires="v">
                  <p:oleObj spid="_x0000_s2088" name="Equation" r:id="rId8" imgW="2717640" imgH="583920" progId="Equation.DSMT4">
                    <p:embed/>
                  </p:oleObj>
                </mc:Choice>
                <mc:Fallback>
                  <p:oleObj name="Equation" r:id="rId8" imgW="2717640" imgH="583920" progId="Equation.DSMT4">
                    <p:embed/>
                    <p:pic>
                      <p:nvPicPr>
                        <p:cNvPr id="15" name="Object 14"/>
                        <p:cNvPicPr>
                          <a:picLocks noChangeAspect="1" noChangeArrowheads="1"/>
                        </p:cNvPicPr>
                        <p:nvPr/>
                      </p:nvPicPr>
                      <p:blipFill>
                        <a:blip r:embed="rId9"/>
                        <a:srcRect/>
                        <a:stretch>
                          <a:fillRect/>
                        </a:stretch>
                      </p:blipFill>
                      <p:spPr bwMode="auto">
                        <a:xfrm>
                          <a:off x="5298786" y="4603784"/>
                          <a:ext cx="3649348" cy="839082"/>
                        </a:xfrm>
                        <a:prstGeom prst="rect">
                          <a:avLst/>
                        </a:prstGeom>
                        <a:noFill/>
                      </p:spPr>
                    </p:pic>
                  </p:oleObj>
                </mc:Fallback>
              </mc:AlternateContent>
            </a:graphicData>
          </a:graphic>
        </p:graphicFrame>
      </p:grpSp>
      <p:graphicFrame>
        <p:nvGraphicFramePr>
          <p:cNvPr id="27" name="Object 26">
            <a:extLst>
              <a:ext uri="{FF2B5EF4-FFF2-40B4-BE49-F238E27FC236}">
                <a16:creationId xmlns:a16="http://schemas.microsoft.com/office/drawing/2014/main" xmlns="" id="{5D6E9C9C-2655-4FCA-B60D-DA40C86ABE5A}"/>
              </a:ext>
            </a:extLst>
          </p:cNvPr>
          <p:cNvGraphicFramePr>
            <a:graphicFrameLocks noChangeAspect="1"/>
          </p:cNvGraphicFramePr>
          <p:nvPr>
            <p:extLst>
              <p:ext uri="{D42A27DB-BD31-4B8C-83A1-F6EECF244321}">
                <p14:modId xmlns:p14="http://schemas.microsoft.com/office/powerpoint/2010/main" val="2581855762"/>
              </p:ext>
            </p:extLst>
          </p:nvPr>
        </p:nvGraphicFramePr>
        <p:xfrm>
          <a:off x="914400" y="5496409"/>
          <a:ext cx="1187593" cy="434044"/>
        </p:xfrm>
        <a:graphic>
          <a:graphicData uri="http://schemas.openxmlformats.org/presentationml/2006/ole">
            <mc:AlternateContent xmlns:mc="http://schemas.openxmlformats.org/markup-compatibility/2006">
              <mc:Choice xmlns:v="urn:schemas-microsoft-com:vml" Requires="v">
                <p:oleObj spid="_x0000_s2089" name="Equation" r:id="rId10" imgW="938805" imgH="343211" progId="Equation.DSMT4">
                  <p:embed/>
                </p:oleObj>
              </mc:Choice>
              <mc:Fallback>
                <p:oleObj name="Equation" r:id="rId10" imgW="938805" imgH="343211" progId="Equation.DSMT4">
                  <p:embed/>
                  <p:pic>
                    <p:nvPicPr>
                      <p:cNvPr id="0" name=""/>
                      <p:cNvPicPr/>
                      <p:nvPr/>
                    </p:nvPicPr>
                    <p:blipFill>
                      <a:blip r:embed="rId11"/>
                      <a:stretch>
                        <a:fillRect/>
                      </a:stretch>
                    </p:blipFill>
                    <p:spPr>
                      <a:xfrm>
                        <a:off x="914400" y="5496409"/>
                        <a:ext cx="1187593" cy="434044"/>
                      </a:xfrm>
                      <a:prstGeom prst="rect">
                        <a:avLst/>
                      </a:prstGeom>
                    </p:spPr>
                  </p:pic>
                </p:oleObj>
              </mc:Fallback>
            </mc:AlternateContent>
          </a:graphicData>
        </a:graphic>
      </p:graphicFrame>
    </p:spTree>
    <p:extLst>
      <p:ext uri="{BB962C8B-B14F-4D97-AF65-F5344CB8AC3E}">
        <p14:creationId xmlns:p14="http://schemas.microsoft.com/office/powerpoint/2010/main" val="3939761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repeatCount="indefinite" fill="hold" grpId="0" nodeType="withEffect">
                                  <p:stCondLst>
                                    <p:cond delay="0"/>
                                  </p:stCondLst>
                                  <p:iterate type="lt">
                                    <p:tmPct val="4000"/>
                                  </p:iterate>
                                  <p:childTnLst>
                                    <p:set>
                                      <p:cBhvr override="childStyle">
                                        <p:cTn id="6" dur="2000" fill="hold"/>
                                        <p:tgtEl>
                                          <p:spTgt spid="17"/>
                                        </p:tgtEl>
                                        <p:attrNameLst>
                                          <p:attrName>style.color</p:attrName>
                                        </p:attrNameLst>
                                      </p:cBhvr>
                                      <p:to>
                                        <p:clrVal>
                                          <a:srgbClr val="00FF00"/>
                                        </p:clrVal>
                                      </p:to>
                                    </p:set>
                                    <p:set>
                                      <p:cBhvr>
                                        <p:cTn id="7" dur="2000" fill="hold"/>
                                        <p:tgtEl>
                                          <p:spTgt spid="17"/>
                                        </p:tgtEl>
                                        <p:attrNameLst>
                                          <p:attrName>fillcolor</p:attrName>
                                        </p:attrNameLst>
                                      </p:cBhvr>
                                      <p:to>
                                        <p:clrVal>
                                          <a:srgbClr val="00FF00"/>
                                        </p:clrVal>
                                      </p:to>
                                    </p:set>
                                    <p:set>
                                      <p:cBhvr>
                                        <p:cTn id="8" dur="2000" fill="hold"/>
                                        <p:tgtEl>
                                          <p:spTgt spid="17"/>
                                        </p:tgtEl>
                                        <p:attrNameLst>
                                          <p:attrName>fill.type</p:attrName>
                                        </p:attrNameLst>
                                      </p:cBhvr>
                                      <p:to>
                                        <p:strVal val="solid"/>
                                      </p:to>
                                    </p:set>
                                  </p:childTnLst>
                                </p:cTn>
                              </p:par>
                              <p:par>
                                <p:cTn id="9" presetID="34" presetClass="emph" presetSubtype="0" repeatCount="indefinite" fill="hold" grpId="1" nodeType="withEffect">
                                  <p:stCondLst>
                                    <p:cond delay="0"/>
                                  </p:stCondLst>
                                  <p:iterate type="lt">
                                    <p:tmPct val="10000"/>
                                  </p:iterate>
                                  <p:childTnLst>
                                    <p:animMotion origin="layout" path="M 0.0 0.0 L 0.0 -0.07213" pathEditMode="relative" ptsTypes="">
                                      <p:cBhvr>
                                        <p:cTn id="10" dur="500" accel="50000" decel="50000" autoRev="1" fill="hold">
                                          <p:stCondLst>
                                            <p:cond delay="0"/>
                                          </p:stCondLst>
                                        </p:cTn>
                                        <p:tgtEl>
                                          <p:spTgt spid="17"/>
                                        </p:tgtEl>
                                        <p:attrNameLst>
                                          <p:attrName>ppt_x</p:attrName>
                                          <p:attrName>ppt_y</p:attrName>
                                        </p:attrNameLst>
                                      </p:cBhvr>
                                    </p:animMotion>
                                    <p:animRot by="1500000">
                                      <p:cBhvr>
                                        <p:cTn id="11" dur="250" fill="hold">
                                          <p:stCondLst>
                                            <p:cond delay="0"/>
                                          </p:stCondLst>
                                        </p:cTn>
                                        <p:tgtEl>
                                          <p:spTgt spid="17"/>
                                        </p:tgtEl>
                                        <p:attrNameLst>
                                          <p:attrName>r</p:attrName>
                                        </p:attrNameLst>
                                      </p:cBhvr>
                                    </p:animRot>
                                    <p:animRot by="-1500000">
                                      <p:cBhvr>
                                        <p:cTn id="12" dur="250" fill="hold">
                                          <p:stCondLst>
                                            <p:cond delay="250"/>
                                          </p:stCondLst>
                                        </p:cTn>
                                        <p:tgtEl>
                                          <p:spTgt spid="17"/>
                                        </p:tgtEl>
                                        <p:attrNameLst>
                                          <p:attrName>r</p:attrName>
                                        </p:attrNameLst>
                                      </p:cBhvr>
                                    </p:animRot>
                                    <p:animRot by="-1500000">
                                      <p:cBhvr>
                                        <p:cTn id="13" dur="250" fill="hold">
                                          <p:stCondLst>
                                            <p:cond delay="500"/>
                                          </p:stCondLst>
                                        </p:cTn>
                                        <p:tgtEl>
                                          <p:spTgt spid="17"/>
                                        </p:tgtEl>
                                        <p:attrNameLst>
                                          <p:attrName>r</p:attrName>
                                        </p:attrNameLst>
                                      </p:cBhvr>
                                    </p:animRot>
                                    <p:animRot by="1500000">
                                      <p:cBhvr>
                                        <p:cTn id="14" dur="250" fill="hold">
                                          <p:stCondLst>
                                            <p:cond delay="750"/>
                                          </p:stCondLst>
                                        </p:cTn>
                                        <p:tgtEl>
                                          <p:spTgt spid="17"/>
                                        </p:tgtEl>
                                        <p:attrNameLst>
                                          <p:attrName>r</p:attrName>
                                        </p:attrNameLst>
                                      </p:cBhvr>
                                    </p:animRot>
                                  </p:childTnLst>
                                </p:cTn>
                              </p:par>
                              <p:par>
                                <p:cTn id="15" presetID="21" presetClass="entr" presetSubtype="1"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16" presetClass="entr" presetSubtype="21"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6" descr="57,102 BEST Chalkboard Cartoon IMAGES, STOCK PHOTOS &amp;amp; VECTORS | Adobe Stock"/>
          <p:cNvPicPr>
            <a:picLocks noChangeAspect="1" noChangeArrowheads="1"/>
          </p:cNvPicPr>
          <p:nvPr/>
        </p:nvPicPr>
        <p:blipFill rotWithShape="1">
          <a:blip r:embed="rId2">
            <a:extLst>
              <a:ext uri="{28A0092B-C50C-407E-A947-70E740481C1C}">
                <a14:useLocalDpi xmlns:a14="http://schemas.microsoft.com/office/drawing/2010/main" val="0"/>
              </a:ext>
            </a:extLst>
          </a:blip>
          <a:srcRect l="6374" t="4873" r="5907" b="5653"/>
          <a:stretch/>
        </p:blipFill>
        <p:spPr bwMode="auto">
          <a:xfrm>
            <a:off x="-228600" y="0"/>
            <a:ext cx="96011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
          <p:cNvSpPr txBox="1">
            <a:spLocks noChangeArrowheads="1"/>
          </p:cNvSpPr>
          <p:nvPr/>
        </p:nvSpPr>
        <p:spPr bwMode="auto">
          <a:xfrm>
            <a:off x="1089968" y="701456"/>
            <a:ext cx="6758632" cy="88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5" tIns="34283" rIns="68565" bIns="34283">
            <a:spAutoFit/>
          </a:bodyPr>
          <a:lstStyle>
            <a:lvl1pPr marL="342900" indent="-342900" eaLnBrk="0" hangingPunct="0">
              <a:defRPr sz="3200">
                <a:solidFill>
                  <a:schemeClr val="tx1"/>
                </a:solidFill>
                <a:latin typeface="Arial" charset="0"/>
              </a:defRPr>
            </a:lvl1pPr>
            <a:lvl2pPr marL="742950" indent="-285750" eaLnBrk="0" hangingPunct="0">
              <a:defRPr sz="3200">
                <a:solidFill>
                  <a:schemeClr val="tx1"/>
                </a:solidFill>
                <a:latin typeface="Arial" charset="0"/>
              </a:defRPr>
            </a:lvl2pPr>
            <a:lvl3pPr marL="1143000" indent="-228600" eaLnBrk="0" hangingPunct="0">
              <a:defRPr sz="3200">
                <a:solidFill>
                  <a:schemeClr val="tx1"/>
                </a:solidFill>
                <a:latin typeface="Arial" charset="0"/>
              </a:defRPr>
            </a:lvl3pPr>
            <a:lvl4pPr marL="1600200" indent="-228600" eaLnBrk="0" hangingPunct="0">
              <a:defRPr sz="3200">
                <a:solidFill>
                  <a:schemeClr val="tx1"/>
                </a:solidFill>
                <a:latin typeface="Arial" charset="0"/>
              </a:defRPr>
            </a:lvl4pPr>
            <a:lvl5pPr marL="2057400" indent="-228600" eaLnBrk="0" hangingPunct="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ctr" eaLnBrk="1" hangingPunct="1">
              <a:spcBef>
                <a:spcPct val="20000"/>
              </a:spcBef>
              <a:buClr>
                <a:schemeClr val="hlink"/>
              </a:buClr>
              <a:buSzPct val="70000"/>
              <a:buFont typeface="Wingdings" pitchFamily="2" charset="2"/>
              <a:buNone/>
              <a:defRPr/>
            </a:pPr>
            <a:r>
              <a:rPr lang="en-US" sz="2400" b="1" cap="all" dirty="0" err="1">
                <a:ln w="9000" cmpd="sng">
                  <a:solidFill>
                    <a:schemeClr val="bg1"/>
                  </a:solidFill>
                  <a:prstDash val="solid"/>
                </a:ln>
                <a:solidFill>
                  <a:schemeClr val="bg1"/>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Tiết</a:t>
            </a:r>
            <a:r>
              <a:rPr lang="en-US" sz="2400" b="1" cap="all" dirty="0">
                <a:ln w="9000" cmpd="sng">
                  <a:solidFill>
                    <a:schemeClr val="bg1"/>
                  </a:solidFill>
                  <a:prstDash val="solid"/>
                </a:ln>
                <a:solidFill>
                  <a:schemeClr val="bg1"/>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55 - §10: </a:t>
            </a:r>
          </a:p>
          <a:p>
            <a:pPr algn="ctr" eaLnBrk="1" hangingPunct="1">
              <a:spcBef>
                <a:spcPct val="20000"/>
              </a:spcBef>
              <a:buClr>
                <a:schemeClr val="hlink"/>
              </a:buClr>
              <a:buSzPct val="70000"/>
              <a:buFont typeface="Wingdings" pitchFamily="2" charset="2"/>
              <a:buNone/>
              <a:defRPr/>
            </a:pPr>
            <a:r>
              <a:rPr lang="en-US" sz="2400" b="1" cap="all" dirty="0">
                <a:ln w="9000" cmpd="sng">
                  <a:solidFill>
                    <a:schemeClr val="bg1"/>
                  </a:solidFill>
                  <a:prstDash val="solid"/>
                </a:ln>
                <a:solidFill>
                  <a:schemeClr val="bg1"/>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DIỆN TÍCH HÌNH TRÒN, HÌNH QUẠT TRÒN.</a:t>
            </a:r>
            <a:endParaRPr lang="en-US" altLang="en-US" sz="2400" b="1" i="1" u="sng" cap="all" dirty="0">
              <a:ln w="9000" cmpd="sng">
                <a:solidFill>
                  <a:schemeClr val="bg1"/>
                </a:solidFill>
                <a:prstDash val="solid"/>
              </a:ln>
              <a:solidFill>
                <a:schemeClr val="bg1"/>
              </a:solidFill>
              <a:effectLst>
                <a:reflection blurRad="12700" stA="28000" endPos="45000" dist="1000" dir="5400000" sy="-100000" algn="bl" rotWithShape="0"/>
              </a:effectLst>
              <a:latin typeface="Times New Roman" panose="02020603050405020304" pitchFamily="18" charset="0"/>
              <a:ea typeface="Arial Unicode MS" pitchFamily="34" charset="-128"/>
              <a:cs typeface="Times New Roman" panose="02020603050405020304" pitchFamily="18" charset="0"/>
            </a:endParaRPr>
          </a:p>
        </p:txBody>
      </p:sp>
      <p:pic>
        <p:nvPicPr>
          <p:cNvPr id="23" name="Picture 6"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5330" y="6760369"/>
            <a:ext cx="5537596" cy="97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23"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44"/>
            <a:ext cx="5870222" cy="67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6"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865144" y="4451748"/>
            <a:ext cx="4557712" cy="59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25" descr="duong phan c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247533" y="2307189"/>
            <a:ext cx="4557713" cy="59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Rectangle 26"/>
          <p:cNvSpPr/>
          <p:nvPr/>
        </p:nvSpPr>
        <p:spPr>
          <a:xfrm>
            <a:off x="1089968" y="2522931"/>
            <a:ext cx="6967521" cy="1569660"/>
          </a:xfrm>
          <a:prstGeom prst="rect">
            <a:avLst/>
          </a:prstGeom>
        </p:spPr>
        <p:txBody>
          <a:bodyPr wrap="square">
            <a:spAutoFit/>
          </a:bodyPr>
          <a:lstStyle/>
          <a:p>
            <a:pPr algn="just"/>
            <a:r>
              <a:rPr lang="vi-VN"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Nhận</a:t>
            </a:r>
            <a:r>
              <a:rPr lang="en-US" sz="2400" dirty="0">
                <a:solidFill>
                  <a:schemeClr val="bg1"/>
                </a:solidFill>
                <a:latin typeface="Times New Roman" panose="02020603050405020304" pitchFamily="18" charset="0"/>
                <a:cs typeface="Times New Roman" panose="02020603050405020304" pitchFamily="18" charset="0"/>
              </a:rPr>
              <a:t> </a:t>
            </a:r>
            <a:r>
              <a:rPr lang="en-US" sz="2400" dirty="0" err="1">
                <a:solidFill>
                  <a:schemeClr val="bg1"/>
                </a:solidFill>
                <a:latin typeface="Times New Roman" panose="02020603050405020304" pitchFamily="18" charset="0"/>
                <a:cs typeface="Times New Roman" panose="02020603050405020304" pitchFamily="18" charset="0"/>
              </a:rPr>
              <a:t>biết</a:t>
            </a:r>
            <a:r>
              <a:rPr lang="en-US" sz="2400" dirty="0">
                <a:solidFill>
                  <a:schemeClr val="bg1"/>
                </a:solidFill>
                <a:latin typeface="Times New Roman" panose="02020603050405020304" pitchFamily="18" charset="0"/>
                <a:cs typeface="Times New Roman" panose="02020603050405020304" pitchFamily="18" charset="0"/>
              </a:rPr>
              <a:t> </a:t>
            </a:r>
            <a:r>
              <a:rPr lang="vi-VN" sz="2400" dirty="0">
                <a:solidFill>
                  <a:schemeClr val="bg1"/>
                </a:solidFill>
                <a:latin typeface="Times New Roman" panose="02020603050405020304" pitchFamily="18" charset="0"/>
                <a:cs typeface="Times New Roman" panose="02020603050405020304" pitchFamily="18" charset="0"/>
              </a:rPr>
              <a:t>được công thức tính diện tích hình tròn bán kính R, biết cách tính diện tích hình quạt tròn.</a:t>
            </a:r>
          </a:p>
          <a:p>
            <a:pPr algn="just"/>
            <a:r>
              <a:rPr lang="vi-VN" sz="2400" dirty="0">
                <a:solidFill>
                  <a:schemeClr val="bg1"/>
                </a:solidFill>
                <a:latin typeface="Times New Roman" panose="02020603050405020304" pitchFamily="18" charset="0"/>
                <a:cs typeface="Times New Roman" panose="02020603050405020304" pitchFamily="18" charset="0"/>
              </a:rPr>
              <a:t>- </a:t>
            </a:r>
            <a:r>
              <a:rPr lang="en-US" sz="2400" dirty="0">
                <a:solidFill>
                  <a:schemeClr val="bg1"/>
                </a:solidFill>
                <a:latin typeface="Times New Roman" panose="02020603050405020304" pitchFamily="18" charset="0"/>
                <a:cs typeface="Times New Roman" panose="02020603050405020304" pitchFamily="18" charset="0"/>
              </a:rPr>
              <a:t>B</a:t>
            </a:r>
            <a:r>
              <a:rPr lang="vi-VN" sz="2400" dirty="0">
                <a:solidFill>
                  <a:schemeClr val="bg1"/>
                </a:solidFill>
                <a:latin typeface="Times New Roman" panose="02020603050405020304" pitchFamily="18" charset="0"/>
                <a:cs typeface="Times New Roman" panose="02020603050405020304" pitchFamily="18" charset="0"/>
              </a:rPr>
              <a:t>iết vận dụng các công thức tính diện tích hình tròn, hình quạt tròn vào giải một số bài tập.</a:t>
            </a:r>
          </a:p>
        </p:txBody>
      </p:sp>
      <p:sp>
        <p:nvSpPr>
          <p:cNvPr id="28" name="Rectangle 27"/>
          <p:cNvSpPr/>
          <p:nvPr/>
        </p:nvSpPr>
        <p:spPr>
          <a:xfrm>
            <a:off x="3837975" y="1699974"/>
            <a:ext cx="1504228" cy="500123"/>
          </a:xfrm>
          <a:prstGeom prst="rect">
            <a:avLst/>
          </a:prstGeom>
        </p:spPr>
        <p:txBody>
          <a:bodyPr wrap="none" lIns="68565" tIns="34283" rIns="68565" bIns="34283">
            <a:spAutoFit/>
            <a:scene3d>
              <a:camera prst="orthographicFront"/>
              <a:lightRig rig="glow" dir="tl">
                <a:rot lat="0" lon="0" rev="5400000"/>
              </a:lightRig>
            </a:scene3d>
            <a:sp3d contourW="12700">
              <a:bevelT w="25400" h="25400"/>
              <a:contourClr>
                <a:schemeClr val="accent6">
                  <a:shade val="73000"/>
                </a:schemeClr>
              </a:contourClr>
            </a:sp3d>
          </a:bodyPr>
          <a:lstStyle/>
          <a:p>
            <a:pPr algn="ctr">
              <a:spcBef>
                <a:spcPct val="20000"/>
              </a:spcBef>
              <a:buClr>
                <a:schemeClr val="hlink"/>
              </a:buClr>
              <a:buSzPct val="70000"/>
              <a:defRPr/>
            </a:pPr>
            <a:r>
              <a:rPr lang="en-US" altLang="en-US" sz="2800" b="1" dirty="0" err="1">
                <a:ln w="11430">
                  <a:solidFill>
                    <a:srgbClr val="FFFF00"/>
                  </a:solidFill>
                </a:ln>
                <a:solidFill>
                  <a:srgbClr val="FFFF00"/>
                </a:solidFill>
                <a:effectLst>
                  <a:outerShdw blurRad="80000" dist="40000" dir="5040000" algn="tl">
                    <a:srgbClr val="000000">
                      <a:alpha val="30000"/>
                    </a:srgbClr>
                  </a:outerShdw>
                </a:effectLst>
                <a:latin typeface="Times New Roman" pitchFamily="18" charset="0"/>
                <a:cs typeface="Times New Roman" pitchFamily="18" charset="0"/>
              </a:rPr>
              <a:t>Mục</a:t>
            </a:r>
            <a:r>
              <a:rPr lang="en-US" altLang="en-US" sz="2800" b="1" dirty="0">
                <a:ln w="11430">
                  <a:solidFill>
                    <a:srgbClr val="FFFF00"/>
                  </a:solidFill>
                </a:ln>
                <a:solidFill>
                  <a:srgbClr val="FFFF00"/>
                </a:solidFill>
                <a:effectLst>
                  <a:outerShdw blurRad="80000" dist="40000" dir="5040000" algn="tl">
                    <a:srgbClr val="000000">
                      <a:alpha val="30000"/>
                    </a:srgbClr>
                  </a:outerShdw>
                </a:effectLst>
                <a:latin typeface="Times New Roman" pitchFamily="18" charset="0"/>
                <a:cs typeface="Times New Roman" pitchFamily="18" charset="0"/>
              </a:rPr>
              <a:t> </a:t>
            </a:r>
            <a:r>
              <a:rPr lang="en-US" altLang="en-US" sz="2800" b="1" dirty="0" err="1">
                <a:ln w="11430">
                  <a:solidFill>
                    <a:srgbClr val="FFFF00"/>
                  </a:solidFill>
                </a:ln>
                <a:solidFill>
                  <a:srgbClr val="FFFF00"/>
                </a:solidFill>
                <a:effectLst>
                  <a:outerShdw blurRad="80000" dist="40000" dir="5040000" algn="tl">
                    <a:srgbClr val="000000">
                      <a:alpha val="30000"/>
                    </a:srgbClr>
                  </a:outerShdw>
                </a:effectLst>
                <a:latin typeface="Times New Roman" pitchFamily="18" charset="0"/>
                <a:cs typeface="Times New Roman" pitchFamily="18" charset="0"/>
              </a:rPr>
              <a:t>tiêu</a:t>
            </a:r>
            <a:endParaRPr lang="en-US" altLang="en-US" sz="2800" b="1" dirty="0">
              <a:ln w="11430">
                <a:solidFill>
                  <a:srgbClr val="FFFF00"/>
                </a:solidFill>
              </a:ln>
              <a:solidFill>
                <a:srgbClr val="FFFF00"/>
              </a:solidFill>
              <a:effectLst>
                <a:outerShdw blurRad="80000" dist="40000" dir="5040000" algn="tl">
                  <a:srgbClr val="000000">
                    <a:alpha val="30000"/>
                  </a:srgbClr>
                </a:outerShdw>
              </a:effectLst>
              <a:latin typeface="Times New Roman" pitchFamily="18" charset="0"/>
              <a:cs typeface="Times New Roman" pitchFamily="18" charset="0"/>
            </a:endParaRPr>
          </a:p>
        </p:txBody>
      </p:sp>
      <p:pic>
        <p:nvPicPr>
          <p:cNvPr id="29" name="图片 2">
            <a:extLst>
              <a:ext uri="{FF2B5EF4-FFF2-40B4-BE49-F238E27FC236}">
                <a16:creationId xmlns:a16="http://schemas.microsoft.com/office/drawing/2014/main" xmlns="" id="{D887FD80-285F-ED46-A05E-B3BE28F291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57490" y="285347"/>
            <a:ext cx="855824" cy="1141099"/>
          </a:xfrm>
          <a:prstGeom prst="rect">
            <a:avLst/>
          </a:prstGeom>
        </p:spPr>
      </p:pic>
      <p:pic>
        <p:nvPicPr>
          <p:cNvPr id="30" name="图片 10">
            <a:extLst>
              <a:ext uri="{FF2B5EF4-FFF2-40B4-BE49-F238E27FC236}">
                <a16:creationId xmlns:a16="http://schemas.microsoft.com/office/drawing/2014/main" xmlns="" id="{7AC4F999-2DEC-4015-AF9C-FB099D247898}"/>
              </a:ext>
            </a:extLst>
          </p:cNvPr>
          <p:cNvPicPr>
            <a:picLocks noChangeAspect="1"/>
          </p:cNvPicPr>
          <p:nvPr/>
        </p:nvPicPr>
        <p:blipFill>
          <a:blip r:embed="rId5"/>
          <a:stretch>
            <a:fillRect/>
          </a:stretch>
        </p:blipFill>
        <p:spPr>
          <a:xfrm>
            <a:off x="1008485" y="4481513"/>
            <a:ext cx="850988" cy="1383535"/>
          </a:xfrm>
          <a:prstGeom prst="rect">
            <a:avLst/>
          </a:prstGeom>
        </p:spPr>
      </p:pic>
      <p:pic>
        <p:nvPicPr>
          <p:cNvPr id="31" name="图片 11">
            <a:extLst>
              <a:ext uri="{FF2B5EF4-FFF2-40B4-BE49-F238E27FC236}">
                <a16:creationId xmlns:a16="http://schemas.microsoft.com/office/drawing/2014/main" xmlns="" id="{C8B751ED-8511-4A6C-95C5-B33D4F001F0E}"/>
              </a:ext>
            </a:extLst>
          </p:cNvPr>
          <p:cNvPicPr>
            <a:picLocks noChangeAspect="1"/>
          </p:cNvPicPr>
          <p:nvPr/>
        </p:nvPicPr>
        <p:blipFill>
          <a:blip r:embed="rId6"/>
          <a:stretch>
            <a:fillRect/>
          </a:stretch>
        </p:blipFill>
        <p:spPr>
          <a:xfrm>
            <a:off x="7268130" y="4615811"/>
            <a:ext cx="961471" cy="1442917"/>
          </a:xfrm>
          <a:prstGeom prst="rect">
            <a:avLst/>
          </a:prstGeom>
        </p:spPr>
      </p:pic>
      <p:pic>
        <p:nvPicPr>
          <p:cNvPr id="32" name="图片 12">
            <a:extLst>
              <a:ext uri="{FF2B5EF4-FFF2-40B4-BE49-F238E27FC236}">
                <a16:creationId xmlns:a16="http://schemas.microsoft.com/office/drawing/2014/main" xmlns="" id="{A67700F0-D770-41D9-8825-CC7BBFE76895}"/>
              </a:ext>
            </a:extLst>
          </p:cNvPr>
          <p:cNvPicPr>
            <a:picLocks noChangeAspect="1"/>
          </p:cNvPicPr>
          <p:nvPr/>
        </p:nvPicPr>
        <p:blipFill>
          <a:blip r:embed="rId7"/>
          <a:stretch>
            <a:fillRect/>
          </a:stretch>
        </p:blipFill>
        <p:spPr>
          <a:xfrm>
            <a:off x="4015240" y="4719357"/>
            <a:ext cx="964401" cy="1339371"/>
          </a:xfrm>
          <a:prstGeom prst="rect">
            <a:avLst/>
          </a:prstGeom>
        </p:spPr>
      </p:pic>
    </p:spTree>
    <p:extLst>
      <p:ext uri="{BB962C8B-B14F-4D97-AF65-F5344CB8AC3E}">
        <p14:creationId xmlns:p14="http://schemas.microsoft.com/office/powerpoint/2010/main" val="35762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heel(1)">
                                      <p:cBhvr>
                                        <p:cTn id="14" dur="2000"/>
                                        <p:tgtEl>
                                          <p:spTgt spid="28"/>
                                        </p:tgtEl>
                                      </p:cBhvr>
                                    </p:animEffect>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2" presetClass="entr" presetSubtype="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2"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80">
                                          <p:stCondLst>
                                            <p:cond delay="0"/>
                                          </p:stCondLst>
                                        </p:cTn>
                                        <p:tgtEl>
                                          <p:spTgt spid="27"/>
                                        </p:tgtEl>
                                      </p:cBhvr>
                                    </p:animEffect>
                                    <p:anim calcmode="lin" valueType="num">
                                      <p:cBhvr>
                                        <p:cTn id="38"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43" dur="26">
                                          <p:stCondLst>
                                            <p:cond delay="650"/>
                                          </p:stCondLst>
                                        </p:cTn>
                                        <p:tgtEl>
                                          <p:spTgt spid="27"/>
                                        </p:tgtEl>
                                      </p:cBhvr>
                                      <p:to x="100000" y="60000"/>
                                    </p:animScale>
                                    <p:animScale>
                                      <p:cBhvr>
                                        <p:cTn id="44" dur="166" decel="50000">
                                          <p:stCondLst>
                                            <p:cond delay="676"/>
                                          </p:stCondLst>
                                        </p:cTn>
                                        <p:tgtEl>
                                          <p:spTgt spid="27"/>
                                        </p:tgtEl>
                                      </p:cBhvr>
                                      <p:to x="100000" y="100000"/>
                                    </p:animScale>
                                    <p:animScale>
                                      <p:cBhvr>
                                        <p:cTn id="45" dur="26">
                                          <p:stCondLst>
                                            <p:cond delay="1312"/>
                                          </p:stCondLst>
                                        </p:cTn>
                                        <p:tgtEl>
                                          <p:spTgt spid="27"/>
                                        </p:tgtEl>
                                      </p:cBhvr>
                                      <p:to x="100000" y="80000"/>
                                    </p:animScale>
                                    <p:animScale>
                                      <p:cBhvr>
                                        <p:cTn id="46" dur="166" decel="50000">
                                          <p:stCondLst>
                                            <p:cond delay="1338"/>
                                          </p:stCondLst>
                                        </p:cTn>
                                        <p:tgtEl>
                                          <p:spTgt spid="27"/>
                                        </p:tgtEl>
                                      </p:cBhvr>
                                      <p:to x="100000" y="100000"/>
                                    </p:animScale>
                                    <p:animScale>
                                      <p:cBhvr>
                                        <p:cTn id="47" dur="26">
                                          <p:stCondLst>
                                            <p:cond delay="1642"/>
                                          </p:stCondLst>
                                        </p:cTn>
                                        <p:tgtEl>
                                          <p:spTgt spid="27"/>
                                        </p:tgtEl>
                                      </p:cBhvr>
                                      <p:to x="100000" y="90000"/>
                                    </p:animScale>
                                    <p:animScale>
                                      <p:cBhvr>
                                        <p:cTn id="48" dur="166" decel="50000">
                                          <p:stCondLst>
                                            <p:cond delay="1668"/>
                                          </p:stCondLst>
                                        </p:cTn>
                                        <p:tgtEl>
                                          <p:spTgt spid="27"/>
                                        </p:tgtEl>
                                      </p:cBhvr>
                                      <p:to x="100000" y="100000"/>
                                    </p:animScale>
                                    <p:animScale>
                                      <p:cBhvr>
                                        <p:cTn id="49" dur="26">
                                          <p:stCondLst>
                                            <p:cond delay="1808"/>
                                          </p:stCondLst>
                                        </p:cTn>
                                        <p:tgtEl>
                                          <p:spTgt spid="27"/>
                                        </p:tgtEl>
                                      </p:cBhvr>
                                      <p:to x="100000" y="95000"/>
                                    </p:animScale>
                                    <p:animScale>
                                      <p:cBhvr>
                                        <p:cTn id="50"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063" t="3611" r="2700" b="4012"/>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图片 10">
            <a:extLst>
              <a:ext uri="{FF2B5EF4-FFF2-40B4-BE49-F238E27FC236}">
                <a16:creationId xmlns:a16="http://schemas.microsoft.com/office/drawing/2014/main" xmlns="" id="{7AC4F999-2DEC-4015-AF9C-FB099D247898}"/>
              </a:ext>
            </a:extLst>
          </p:cNvPr>
          <p:cNvPicPr>
            <a:picLocks noChangeAspect="1"/>
          </p:cNvPicPr>
          <p:nvPr/>
        </p:nvPicPr>
        <p:blipFill>
          <a:blip r:embed="rId4"/>
          <a:stretch>
            <a:fillRect/>
          </a:stretch>
        </p:blipFill>
        <p:spPr>
          <a:xfrm>
            <a:off x="-124213" y="5585913"/>
            <a:ext cx="850988" cy="1383535"/>
          </a:xfrm>
          <a:prstGeom prst="rect">
            <a:avLst/>
          </a:prstGeom>
        </p:spPr>
      </p:pic>
      <p:pic>
        <p:nvPicPr>
          <p:cNvPr id="36" name="图片 11">
            <a:extLst>
              <a:ext uri="{FF2B5EF4-FFF2-40B4-BE49-F238E27FC236}">
                <a16:creationId xmlns:a16="http://schemas.microsoft.com/office/drawing/2014/main" xmlns="" id="{C8B751ED-8511-4A6C-95C5-B33D4F001F0E}"/>
              </a:ext>
            </a:extLst>
          </p:cNvPr>
          <p:cNvPicPr>
            <a:picLocks noChangeAspect="1"/>
          </p:cNvPicPr>
          <p:nvPr/>
        </p:nvPicPr>
        <p:blipFill>
          <a:blip r:embed="rId5"/>
          <a:stretch>
            <a:fillRect/>
          </a:stretch>
        </p:blipFill>
        <p:spPr>
          <a:xfrm>
            <a:off x="7959995" y="5219289"/>
            <a:ext cx="961471" cy="1442917"/>
          </a:xfrm>
          <a:prstGeom prst="rect">
            <a:avLst/>
          </a:prstGeom>
        </p:spPr>
      </p:pic>
      <p:pic>
        <p:nvPicPr>
          <p:cNvPr id="37" name="图片 12">
            <a:extLst>
              <a:ext uri="{FF2B5EF4-FFF2-40B4-BE49-F238E27FC236}">
                <a16:creationId xmlns:a16="http://schemas.microsoft.com/office/drawing/2014/main" xmlns="" id="{A67700F0-D770-41D9-8825-CC7BBFE76895}"/>
              </a:ext>
            </a:extLst>
          </p:cNvPr>
          <p:cNvPicPr>
            <a:picLocks noChangeAspect="1"/>
          </p:cNvPicPr>
          <p:nvPr/>
        </p:nvPicPr>
        <p:blipFill>
          <a:blip r:embed="rId6"/>
          <a:stretch>
            <a:fillRect/>
          </a:stretch>
        </p:blipFill>
        <p:spPr>
          <a:xfrm>
            <a:off x="3858118" y="-379476"/>
            <a:ext cx="964401" cy="1339371"/>
          </a:xfrm>
          <a:prstGeom prst="rect">
            <a:avLst/>
          </a:prstGeom>
        </p:spPr>
      </p:pic>
      <p:sp>
        <p:nvSpPr>
          <p:cNvPr id="19" name="Slide Number Placeholder 5"/>
          <p:cNvSpPr>
            <a:spLocks noGrp="1"/>
          </p:cNvSpPr>
          <p:nvPr>
            <p:ph type="sldNum" sz="quarter" idx="12"/>
          </p:nvPr>
        </p:nvSpPr>
        <p:spPr>
          <a:xfrm>
            <a:off x="6553200" y="6087318"/>
            <a:ext cx="2133600" cy="365125"/>
          </a:xfrm>
        </p:spPr>
        <p:txBody>
          <a:bodyPr/>
          <a:lstStyle/>
          <a:p>
            <a:fld id="{A08EB4D5-18C0-4000-A668-E86901445DC3}" type="slidenum">
              <a:rPr lang="en-US" altLang="en-US">
                <a:solidFill>
                  <a:srgbClr val="FFFF00"/>
                </a:solidFill>
                <a:latin typeface="Times New Roman" panose="02020603050405020304" pitchFamily="18" charset="0"/>
                <a:cs typeface="Times New Roman" panose="02020603050405020304" pitchFamily="18" charset="0"/>
              </a:rPr>
              <a:pPr/>
              <a:t>9</a:t>
            </a:fld>
            <a:endParaRPr lang="en-US" altLang="en-US">
              <a:solidFill>
                <a:srgbClr val="FFFF00"/>
              </a:solidFill>
              <a:latin typeface="Times New Roman" panose="02020603050405020304" pitchFamily="18" charset="0"/>
              <a:cs typeface="Times New Roman" panose="02020603050405020304" pitchFamily="18" charset="0"/>
            </a:endParaRPr>
          </a:p>
        </p:txBody>
      </p:sp>
      <p:sp>
        <p:nvSpPr>
          <p:cNvPr id="21" name="Oval 7"/>
          <p:cNvSpPr>
            <a:spLocks noChangeArrowheads="1"/>
          </p:cNvSpPr>
          <p:nvPr/>
        </p:nvSpPr>
        <p:spPr bwMode="auto">
          <a:xfrm>
            <a:off x="1087438" y="2285255"/>
            <a:ext cx="2278062" cy="2278063"/>
          </a:xfrm>
          <a:prstGeom prst="ellipse">
            <a:avLst/>
          </a:prstGeom>
          <a:gradFill flip="none" rotWithShape="1">
            <a:gsLst>
              <a:gs pos="0">
                <a:schemeClr val="bg1"/>
              </a:gs>
              <a:gs pos="50000">
                <a:srgbClr val="FF0000">
                  <a:shade val="67500"/>
                  <a:satMod val="115000"/>
                </a:srgbClr>
              </a:gs>
              <a:gs pos="100000">
                <a:srgbClr val="FF0000">
                  <a:shade val="100000"/>
                  <a:satMod val="115000"/>
                </a:srgbClr>
              </a:gs>
            </a:gsLst>
            <a:path path="circle">
              <a:fillToRect l="50000" t="50000" r="50000" b="50000"/>
            </a:path>
            <a:tileRect/>
          </a:gradFill>
          <a:ln w="9525">
            <a:solidFill>
              <a:srgbClr val="FFFF00"/>
            </a:solidFill>
            <a:round/>
            <a:headEnd/>
            <a:tailEnd/>
          </a:ln>
          <a:effec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22" name="Text Box 8"/>
          <p:cNvSpPr txBox="1">
            <a:spLocks noChangeArrowheads="1"/>
          </p:cNvSpPr>
          <p:nvPr/>
        </p:nvSpPr>
        <p:spPr bwMode="auto">
          <a:xfrm>
            <a:off x="696913" y="1342280"/>
            <a:ext cx="40052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a:solidFill>
                <a:srgbClr val="FFFF00"/>
              </a:solidFill>
              <a:latin typeface="Times New Roman" panose="02020603050405020304" pitchFamily="18" charset="0"/>
              <a:cs typeface="Times New Roman" panose="02020603050405020304" pitchFamily="18" charset="0"/>
            </a:endParaRPr>
          </a:p>
        </p:txBody>
      </p:sp>
      <p:grpSp>
        <p:nvGrpSpPr>
          <p:cNvPr id="23" name="Group 9"/>
          <p:cNvGrpSpPr>
            <a:grpSpLocks/>
          </p:cNvGrpSpPr>
          <p:nvPr/>
        </p:nvGrpSpPr>
        <p:grpSpPr bwMode="auto">
          <a:xfrm rot="1553429">
            <a:off x="338140" y="1532781"/>
            <a:ext cx="3773487" cy="3773487"/>
            <a:chOff x="1598" y="902"/>
            <a:chExt cx="1838" cy="1838"/>
          </a:xfrm>
        </p:grpSpPr>
        <p:pic>
          <p:nvPicPr>
            <p:cNvPr id="24" name="Picture 10" descr="COMPA"/>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800000">
              <a:off x="1888" y="1071"/>
              <a:ext cx="754" cy="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Rectangle 11"/>
            <p:cNvSpPr>
              <a:spLocks noChangeArrowheads="1"/>
            </p:cNvSpPr>
            <p:nvPr/>
          </p:nvSpPr>
          <p:spPr bwMode="auto">
            <a:xfrm>
              <a:off x="1598" y="902"/>
              <a:ext cx="1838" cy="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grpSp>
      <p:sp>
        <p:nvSpPr>
          <p:cNvPr id="27" name="AutoShape 13"/>
          <p:cNvSpPr>
            <a:spLocks noChangeArrowheads="1"/>
          </p:cNvSpPr>
          <p:nvPr/>
        </p:nvSpPr>
        <p:spPr bwMode="auto">
          <a:xfrm rot="-2547924">
            <a:off x="1081090" y="2272556"/>
            <a:ext cx="2293937" cy="2308225"/>
          </a:xfrm>
          <a:custGeom>
            <a:avLst/>
            <a:gdLst>
              <a:gd name="G0" fmla="+- 10800 0 0"/>
              <a:gd name="G1" fmla="+- -7460815 0 0"/>
              <a:gd name="G2" fmla="+- 0 0 -7460815"/>
              <a:gd name="T0" fmla="*/ 0 256 1"/>
              <a:gd name="T1" fmla="*/ 180 256 1"/>
              <a:gd name="G3" fmla="+- -7460815 T0 T1"/>
              <a:gd name="T2" fmla="*/ 0 256 1"/>
              <a:gd name="T3" fmla="*/ 90 256 1"/>
              <a:gd name="G4" fmla="+- -7460815 T2 T3"/>
              <a:gd name="G5" fmla="*/ G4 2 1"/>
              <a:gd name="T4" fmla="*/ 90 256 1"/>
              <a:gd name="T5" fmla="*/ 0 256 1"/>
              <a:gd name="G6" fmla="+- -7460815 T4 T5"/>
              <a:gd name="G7" fmla="*/ G6 2 1"/>
              <a:gd name="G8" fmla="abs -746081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460815"/>
              <a:gd name="G21" fmla="sin G19 -7460815"/>
              <a:gd name="G22" fmla="+- G20 10800 0"/>
              <a:gd name="G23" fmla="+- G21 10800 0"/>
              <a:gd name="G24" fmla="+- 10800 0 G20"/>
              <a:gd name="G25" fmla="+- 10800 10800 0"/>
              <a:gd name="G26" fmla="?: G9 G17 G25"/>
              <a:gd name="G27" fmla="?: G9 0 21600"/>
              <a:gd name="G28" fmla="cos 10800 -7460815"/>
              <a:gd name="G29" fmla="sin 10800 -7460815"/>
              <a:gd name="G30" fmla="sin 10800 -7460815"/>
              <a:gd name="G31" fmla="+- G28 10800 0"/>
              <a:gd name="G32" fmla="+- G29 10800 0"/>
              <a:gd name="G33" fmla="+- G30 10800 0"/>
              <a:gd name="G34" fmla="?: G4 0 G31"/>
              <a:gd name="G35" fmla="?: -7460815 G34 0"/>
              <a:gd name="G36" fmla="?: G6 G35 G31"/>
              <a:gd name="G37" fmla="+- 21600 0 G36"/>
              <a:gd name="G38" fmla="?: G4 0 G33"/>
              <a:gd name="G39" fmla="?: -7460815 G38 G32"/>
              <a:gd name="G40" fmla="?: G6 G39 0"/>
              <a:gd name="G41" fmla="?: G4 G32 21600"/>
              <a:gd name="G42" fmla="?: G6 G41 G33"/>
              <a:gd name="T12" fmla="*/ 10800 w 21600"/>
              <a:gd name="T13" fmla="*/ 0 h 21600"/>
              <a:gd name="T14" fmla="*/ 6434 w 21600"/>
              <a:gd name="T15" fmla="*/ 921 h 21600"/>
              <a:gd name="T16" fmla="*/ 10800 w 21600"/>
              <a:gd name="T17" fmla="*/ 0 h 21600"/>
              <a:gd name="T18" fmla="*/ 15166 w 21600"/>
              <a:gd name="T19" fmla="*/ 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434" y="921"/>
                </a:moveTo>
                <a:cubicBezTo>
                  <a:pt x="7809" y="313"/>
                  <a:pt x="9296" y="-1"/>
                  <a:pt x="10800" y="0"/>
                </a:cubicBezTo>
                <a:cubicBezTo>
                  <a:pt x="12303" y="0"/>
                  <a:pt x="13790" y="313"/>
                  <a:pt x="15165" y="921"/>
                </a:cubicBezTo>
                <a:cubicBezTo>
                  <a:pt x="13790" y="313"/>
                  <a:pt x="12303" y="-1"/>
                  <a:pt x="10799" y="0"/>
                </a:cubicBezTo>
                <a:cubicBezTo>
                  <a:pt x="9296" y="0"/>
                  <a:pt x="7809" y="313"/>
                  <a:pt x="6434" y="921"/>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34" name="Oval 23"/>
          <p:cNvSpPr>
            <a:spLocks noChangeArrowheads="1"/>
          </p:cNvSpPr>
          <p:nvPr/>
        </p:nvSpPr>
        <p:spPr bwMode="auto">
          <a:xfrm>
            <a:off x="2176463" y="3359993"/>
            <a:ext cx="88900" cy="88900"/>
          </a:xfrm>
          <a:prstGeom prst="ellipse">
            <a:avLst/>
          </a:prstGeom>
          <a:solidFill>
            <a:srgbClr val="FF0066"/>
          </a:solidFill>
          <a:ln w="952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38" name="AutoShape 25"/>
          <p:cNvSpPr>
            <a:spLocks noChangeArrowheads="1"/>
          </p:cNvSpPr>
          <p:nvPr/>
        </p:nvSpPr>
        <p:spPr bwMode="auto">
          <a:xfrm rot="424178">
            <a:off x="1049340" y="2278907"/>
            <a:ext cx="2293937" cy="2308225"/>
          </a:xfrm>
          <a:custGeom>
            <a:avLst/>
            <a:gdLst>
              <a:gd name="G0" fmla="+- 10800 0 0"/>
              <a:gd name="G1" fmla="+- -7460815 0 0"/>
              <a:gd name="G2" fmla="+- 0 0 -7460815"/>
              <a:gd name="T0" fmla="*/ 0 256 1"/>
              <a:gd name="T1" fmla="*/ 180 256 1"/>
              <a:gd name="G3" fmla="+- -7460815 T0 T1"/>
              <a:gd name="T2" fmla="*/ 0 256 1"/>
              <a:gd name="T3" fmla="*/ 90 256 1"/>
              <a:gd name="G4" fmla="+- -7460815 T2 T3"/>
              <a:gd name="G5" fmla="*/ G4 2 1"/>
              <a:gd name="T4" fmla="*/ 90 256 1"/>
              <a:gd name="T5" fmla="*/ 0 256 1"/>
              <a:gd name="G6" fmla="+- -7460815 T4 T5"/>
              <a:gd name="G7" fmla="*/ G6 2 1"/>
              <a:gd name="G8" fmla="abs -746081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460815"/>
              <a:gd name="G21" fmla="sin G19 -7460815"/>
              <a:gd name="G22" fmla="+- G20 10800 0"/>
              <a:gd name="G23" fmla="+- G21 10800 0"/>
              <a:gd name="G24" fmla="+- 10800 0 G20"/>
              <a:gd name="G25" fmla="+- 10800 10800 0"/>
              <a:gd name="G26" fmla="?: G9 G17 G25"/>
              <a:gd name="G27" fmla="?: G9 0 21600"/>
              <a:gd name="G28" fmla="cos 10800 -7460815"/>
              <a:gd name="G29" fmla="sin 10800 -7460815"/>
              <a:gd name="G30" fmla="sin 10800 -7460815"/>
              <a:gd name="G31" fmla="+- G28 10800 0"/>
              <a:gd name="G32" fmla="+- G29 10800 0"/>
              <a:gd name="G33" fmla="+- G30 10800 0"/>
              <a:gd name="G34" fmla="?: G4 0 G31"/>
              <a:gd name="G35" fmla="?: -7460815 G34 0"/>
              <a:gd name="G36" fmla="?: G6 G35 G31"/>
              <a:gd name="G37" fmla="+- 21600 0 G36"/>
              <a:gd name="G38" fmla="?: G4 0 G33"/>
              <a:gd name="G39" fmla="?: -7460815 G38 G32"/>
              <a:gd name="G40" fmla="?: G6 G39 0"/>
              <a:gd name="G41" fmla="?: G4 G32 21600"/>
              <a:gd name="G42" fmla="?: G6 G41 G33"/>
              <a:gd name="T12" fmla="*/ 10800 w 21600"/>
              <a:gd name="T13" fmla="*/ 0 h 21600"/>
              <a:gd name="T14" fmla="*/ 6434 w 21600"/>
              <a:gd name="T15" fmla="*/ 921 h 21600"/>
              <a:gd name="T16" fmla="*/ 10800 w 21600"/>
              <a:gd name="T17" fmla="*/ 0 h 21600"/>
              <a:gd name="T18" fmla="*/ 15166 w 21600"/>
              <a:gd name="T19" fmla="*/ 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434" y="921"/>
                </a:moveTo>
                <a:cubicBezTo>
                  <a:pt x="7809" y="313"/>
                  <a:pt x="9296" y="-1"/>
                  <a:pt x="10800" y="0"/>
                </a:cubicBezTo>
                <a:cubicBezTo>
                  <a:pt x="12303" y="0"/>
                  <a:pt x="13790" y="313"/>
                  <a:pt x="15165" y="921"/>
                </a:cubicBezTo>
                <a:cubicBezTo>
                  <a:pt x="13790" y="313"/>
                  <a:pt x="12303" y="-1"/>
                  <a:pt x="10799" y="0"/>
                </a:cubicBezTo>
                <a:cubicBezTo>
                  <a:pt x="9296" y="0"/>
                  <a:pt x="7809" y="313"/>
                  <a:pt x="6434" y="921"/>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2" name="AutoShape 26"/>
          <p:cNvSpPr>
            <a:spLocks noChangeArrowheads="1"/>
          </p:cNvSpPr>
          <p:nvPr/>
        </p:nvSpPr>
        <p:spPr bwMode="auto">
          <a:xfrm rot="3243343">
            <a:off x="1059659" y="2287637"/>
            <a:ext cx="2293937" cy="2308225"/>
          </a:xfrm>
          <a:custGeom>
            <a:avLst/>
            <a:gdLst>
              <a:gd name="G0" fmla="+- 10800 0 0"/>
              <a:gd name="G1" fmla="+- -7460815 0 0"/>
              <a:gd name="G2" fmla="+- 0 0 -7460815"/>
              <a:gd name="T0" fmla="*/ 0 256 1"/>
              <a:gd name="T1" fmla="*/ 180 256 1"/>
              <a:gd name="G3" fmla="+- -7460815 T0 T1"/>
              <a:gd name="T2" fmla="*/ 0 256 1"/>
              <a:gd name="T3" fmla="*/ 90 256 1"/>
              <a:gd name="G4" fmla="+- -7460815 T2 T3"/>
              <a:gd name="G5" fmla="*/ G4 2 1"/>
              <a:gd name="T4" fmla="*/ 90 256 1"/>
              <a:gd name="T5" fmla="*/ 0 256 1"/>
              <a:gd name="G6" fmla="+- -7460815 T4 T5"/>
              <a:gd name="G7" fmla="*/ G6 2 1"/>
              <a:gd name="G8" fmla="abs -746081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460815"/>
              <a:gd name="G21" fmla="sin G19 -7460815"/>
              <a:gd name="G22" fmla="+- G20 10800 0"/>
              <a:gd name="G23" fmla="+- G21 10800 0"/>
              <a:gd name="G24" fmla="+- 10800 0 G20"/>
              <a:gd name="G25" fmla="+- 10800 10800 0"/>
              <a:gd name="G26" fmla="?: G9 G17 G25"/>
              <a:gd name="G27" fmla="?: G9 0 21600"/>
              <a:gd name="G28" fmla="cos 10800 -7460815"/>
              <a:gd name="G29" fmla="sin 10800 -7460815"/>
              <a:gd name="G30" fmla="sin 10800 -7460815"/>
              <a:gd name="G31" fmla="+- G28 10800 0"/>
              <a:gd name="G32" fmla="+- G29 10800 0"/>
              <a:gd name="G33" fmla="+- G30 10800 0"/>
              <a:gd name="G34" fmla="?: G4 0 G31"/>
              <a:gd name="G35" fmla="?: -7460815 G34 0"/>
              <a:gd name="G36" fmla="?: G6 G35 G31"/>
              <a:gd name="G37" fmla="+- 21600 0 G36"/>
              <a:gd name="G38" fmla="?: G4 0 G33"/>
              <a:gd name="G39" fmla="?: -7460815 G38 G32"/>
              <a:gd name="G40" fmla="?: G6 G39 0"/>
              <a:gd name="G41" fmla="?: G4 G32 21600"/>
              <a:gd name="G42" fmla="?: G6 G41 G33"/>
              <a:gd name="T12" fmla="*/ 10800 w 21600"/>
              <a:gd name="T13" fmla="*/ 0 h 21600"/>
              <a:gd name="T14" fmla="*/ 6434 w 21600"/>
              <a:gd name="T15" fmla="*/ 921 h 21600"/>
              <a:gd name="T16" fmla="*/ 10800 w 21600"/>
              <a:gd name="T17" fmla="*/ 0 h 21600"/>
              <a:gd name="T18" fmla="*/ 15166 w 21600"/>
              <a:gd name="T19" fmla="*/ 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434" y="921"/>
                </a:moveTo>
                <a:cubicBezTo>
                  <a:pt x="7809" y="313"/>
                  <a:pt x="9296" y="-1"/>
                  <a:pt x="10800" y="0"/>
                </a:cubicBezTo>
                <a:cubicBezTo>
                  <a:pt x="12303" y="0"/>
                  <a:pt x="13790" y="313"/>
                  <a:pt x="15165" y="921"/>
                </a:cubicBezTo>
                <a:cubicBezTo>
                  <a:pt x="13790" y="313"/>
                  <a:pt x="12303" y="-1"/>
                  <a:pt x="10799" y="0"/>
                </a:cubicBezTo>
                <a:cubicBezTo>
                  <a:pt x="9296" y="0"/>
                  <a:pt x="7809" y="313"/>
                  <a:pt x="6434" y="921"/>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3" name="AutoShape 27"/>
          <p:cNvSpPr>
            <a:spLocks noChangeArrowheads="1"/>
          </p:cNvSpPr>
          <p:nvPr/>
        </p:nvSpPr>
        <p:spPr bwMode="auto">
          <a:xfrm rot="5608459">
            <a:off x="1054894" y="2282875"/>
            <a:ext cx="2293939" cy="2308225"/>
          </a:xfrm>
          <a:custGeom>
            <a:avLst/>
            <a:gdLst>
              <a:gd name="G0" fmla="+- 10800 0 0"/>
              <a:gd name="G1" fmla="+- -7158191 0 0"/>
              <a:gd name="G2" fmla="+- 0 0 -7158191"/>
              <a:gd name="T0" fmla="*/ 0 256 1"/>
              <a:gd name="T1" fmla="*/ 180 256 1"/>
              <a:gd name="G3" fmla="+- -7158191 T0 T1"/>
              <a:gd name="T2" fmla="*/ 0 256 1"/>
              <a:gd name="T3" fmla="*/ 90 256 1"/>
              <a:gd name="G4" fmla="+- -7158191 T2 T3"/>
              <a:gd name="G5" fmla="*/ G4 2 1"/>
              <a:gd name="T4" fmla="*/ 90 256 1"/>
              <a:gd name="T5" fmla="*/ 0 256 1"/>
              <a:gd name="G6" fmla="+- -7158191 T4 T5"/>
              <a:gd name="G7" fmla="*/ G6 2 1"/>
              <a:gd name="G8" fmla="abs -7158191"/>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158191"/>
              <a:gd name="G21" fmla="sin G19 -7158191"/>
              <a:gd name="G22" fmla="+- G20 10800 0"/>
              <a:gd name="G23" fmla="+- G21 10800 0"/>
              <a:gd name="G24" fmla="+- 10800 0 G20"/>
              <a:gd name="G25" fmla="+- 10800 10800 0"/>
              <a:gd name="G26" fmla="?: G9 G17 G25"/>
              <a:gd name="G27" fmla="?: G9 0 21600"/>
              <a:gd name="G28" fmla="cos 10800 -7158191"/>
              <a:gd name="G29" fmla="sin 10800 -7158191"/>
              <a:gd name="G30" fmla="sin 10800 -7158191"/>
              <a:gd name="G31" fmla="+- G28 10800 0"/>
              <a:gd name="G32" fmla="+- G29 10800 0"/>
              <a:gd name="G33" fmla="+- G30 10800 0"/>
              <a:gd name="G34" fmla="?: G4 0 G31"/>
              <a:gd name="G35" fmla="?: -7158191 G34 0"/>
              <a:gd name="G36" fmla="?: G6 G35 G31"/>
              <a:gd name="G37" fmla="+- 21600 0 G36"/>
              <a:gd name="G38" fmla="?: G4 0 G33"/>
              <a:gd name="G39" fmla="?: -7158191 G38 G32"/>
              <a:gd name="G40" fmla="?: G6 G39 0"/>
              <a:gd name="G41" fmla="?: G4 G32 21600"/>
              <a:gd name="G42" fmla="?: G6 G41 G33"/>
              <a:gd name="T12" fmla="*/ 10800 w 21600"/>
              <a:gd name="T13" fmla="*/ 0 h 21600"/>
              <a:gd name="T14" fmla="*/ 7243 w 21600"/>
              <a:gd name="T15" fmla="*/ 602 h 21600"/>
              <a:gd name="T16" fmla="*/ 10800 w 21600"/>
              <a:gd name="T17" fmla="*/ 0 h 21600"/>
              <a:gd name="T18" fmla="*/ 14357 w 21600"/>
              <a:gd name="T19" fmla="*/ 602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243" y="602"/>
                </a:moveTo>
                <a:cubicBezTo>
                  <a:pt x="8387" y="203"/>
                  <a:pt x="9589" y="-1"/>
                  <a:pt x="10800" y="0"/>
                </a:cubicBezTo>
                <a:cubicBezTo>
                  <a:pt x="12010" y="0"/>
                  <a:pt x="13212" y="203"/>
                  <a:pt x="14356" y="602"/>
                </a:cubicBezTo>
                <a:cubicBezTo>
                  <a:pt x="13212" y="203"/>
                  <a:pt x="12010" y="-1"/>
                  <a:pt x="10799" y="0"/>
                </a:cubicBezTo>
                <a:cubicBezTo>
                  <a:pt x="9589" y="0"/>
                  <a:pt x="8387" y="203"/>
                  <a:pt x="7243" y="602"/>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6" name="AutoShape 28"/>
          <p:cNvSpPr>
            <a:spLocks noChangeArrowheads="1"/>
          </p:cNvSpPr>
          <p:nvPr/>
        </p:nvSpPr>
        <p:spPr bwMode="auto">
          <a:xfrm rot="7971850">
            <a:off x="1078707" y="2235249"/>
            <a:ext cx="2293939" cy="2308225"/>
          </a:xfrm>
          <a:custGeom>
            <a:avLst/>
            <a:gdLst>
              <a:gd name="G0" fmla="+- 10800 0 0"/>
              <a:gd name="G1" fmla="+- -7098590 0 0"/>
              <a:gd name="G2" fmla="+- 0 0 -7098590"/>
              <a:gd name="T0" fmla="*/ 0 256 1"/>
              <a:gd name="T1" fmla="*/ 180 256 1"/>
              <a:gd name="G3" fmla="+- -7098590 T0 T1"/>
              <a:gd name="T2" fmla="*/ 0 256 1"/>
              <a:gd name="T3" fmla="*/ 90 256 1"/>
              <a:gd name="G4" fmla="+- -7098590 T2 T3"/>
              <a:gd name="G5" fmla="*/ G4 2 1"/>
              <a:gd name="T4" fmla="*/ 90 256 1"/>
              <a:gd name="T5" fmla="*/ 0 256 1"/>
              <a:gd name="G6" fmla="+- -7098590 T4 T5"/>
              <a:gd name="G7" fmla="*/ G6 2 1"/>
              <a:gd name="G8" fmla="abs -70985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098590"/>
              <a:gd name="G21" fmla="sin G19 -7098590"/>
              <a:gd name="G22" fmla="+- G20 10800 0"/>
              <a:gd name="G23" fmla="+- G21 10800 0"/>
              <a:gd name="G24" fmla="+- 10800 0 G20"/>
              <a:gd name="G25" fmla="+- 10800 10800 0"/>
              <a:gd name="G26" fmla="?: G9 G17 G25"/>
              <a:gd name="G27" fmla="?: G9 0 21600"/>
              <a:gd name="G28" fmla="cos 10800 -7098590"/>
              <a:gd name="G29" fmla="sin 10800 -7098590"/>
              <a:gd name="G30" fmla="sin 10800 -7098590"/>
              <a:gd name="G31" fmla="+- G28 10800 0"/>
              <a:gd name="G32" fmla="+- G29 10800 0"/>
              <a:gd name="G33" fmla="+- G30 10800 0"/>
              <a:gd name="G34" fmla="?: G4 0 G31"/>
              <a:gd name="G35" fmla="?: -7098590 G34 0"/>
              <a:gd name="G36" fmla="?: G6 G35 G31"/>
              <a:gd name="G37" fmla="+- 21600 0 G36"/>
              <a:gd name="G38" fmla="?: G4 0 G33"/>
              <a:gd name="G39" fmla="?: -7098590 G38 G32"/>
              <a:gd name="G40" fmla="?: G6 G39 0"/>
              <a:gd name="G41" fmla="?: G4 G32 21600"/>
              <a:gd name="G42" fmla="?: G6 G41 G33"/>
              <a:gd name="T12" fmla="*/ 10800 w 21600"/>
              <a:gd name="T13" fmla="*/ 0 h 21600"/>
              <a:gd name="T14" fmla="*/ 7406 w 21600"/>
              <a:gd name="T15" fmla="*/ 547 h 21600"/>
              <a:gd name="T16" fmla="*/ 10800 w 21600"/>
              <a:gd name="T17" fmla="*/ 0 h 21600"/>
              <a:gd name="T18" fmla="*/ 14194 w 21600"/>
              <a:gd name="T19" fmla="*/ 5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406" y="547"/>
                </a:moveTo>
                <a:cubicBezTo>
                  <a:pt x="8500" y="184"/>
                  <a:pt x="9646" y="-1"/>
                  <a:pt x="10800" y="0"/>
                </a:cubicBezTo>
                <a:cubicBezTo>
                  <a:pt x="11953" y="0"/>
                  <a:pt x="13099" y="184"/>
                  <a:pt x="14193" y="547"/>
                </a:cubicBezTo>
                <a:cubicBezTo>
                  <a:pt x="13099" y="184"/>
                  <a:pt x="11953" y="-1"/>
                  <a:pt x="10799" y="0"/>
                </a:cubicBezTo>
                <a:cubicBezTo>
                  <a:pt x="9646" y="0"/>
                  <a:pt x="8500" y="184"/>
                  <a:pt x="7406" y="547"/>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7" name="AutoShape 29"/>
          <p:cNvSpPr>
            <a:spLocks noChangeArrowheads="1"/>
          </p:cNvSpPr>
          <p:nvPr/>
        </p:nvSpPr>
        <p:spPr bwMode="auto">
          <a:xfrm rot="10117530">
            <a:off x="1073150" y="2245568"/>
            <a:ext cx="2293938" cy="2308225"/>
          </a:xfrm>
          <a:custGeom>
            <a:avLst/>
            <a:gdLst>
              <a:gd name="G0" fmla="+- 10800 0 0"/>
              <a:gd name="G1" fmla="+- -7089854 0 0"/>
              <a:gd name="G2" fmla="+- 0 0 -7089854"/>
              <a:gd name="T0" fmla="*/ 0 256 1"/>
              <a:gd name="T1" fmla="*/ 180 256 1"/>
              <a:gd name="G3" fmla="+- -7089854 T0 T1"/>
              <a:gd name="T2" fmla="*/ 0 256 1"/>
              <a:gd name="T3" fmla="*/ 90 256 1"/>
              <a:gd name="G4" fmla="+- -7089854 T2 T3"/>
              <a:gd name="G5" fmla="*/ G4 2 1"/>
              <a:gd name="T4" fmla="*/ 90 256 1"/>
              <a:gd name="T5" fmla="*/ 0 256 1"/>
              <a:gd name="G6" fmla="+- -7089854 T4 T5"/>
              <a:gd name="G7" fmla="*/ G6 2 1"/>
              <a:gd name="G8" fmla="abs -7089854"/>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089854"/>
              <a:gd name="G21" fmla="sin G19 -7089854"/>
              <a:gd name="G22" fmla="+- G20 10800 0"/>
              <a:gd name="G23" fmla="+- G21 10800 0"/>
              <a:gd name="G24" fmla="+- 10800 0 G20"/>
              <a:gd name="G25" fmla="+- 10800 10800 0"/>
              <a:gd name="G26" fmla="?: G9 G17 G25"/>
              <a:gd name="G27" fmla="?: G9 0 21600"/>
              <a:gd name="G28" fmla="cos 10800 -7089854"/>
              <a:gd name="G29" fmla="sin 10800 -7089854"/>
              <a:gd name="G30" fmla="sin 10800 -7089854"/>
              <a:gd name="G31" fmla="+- G28 10800 0"/>
              <a:gd name="G32" fmla="+- G29 10800 0"/>
              <a:gd name="G33" fmla="+- G30 10800 0"/>
              <a:gd name="G34" fmla="?: G4 0 G31"/>
              <a:gd name="G35" fmla="?: -7089854 G34 0"/>
              <a:gd name="G36" fmla="?: G6 G35 G31"/>
              <a:gd name="G37" fmla="+- 21600 0 G36"/>
              <a:gd name="G38" fmla="?: G4 0 G33"/>
              <a:gd name="G39" fmla="?: -7089854 G38 G32"/>
              <a:gd name="G40" fmla="?: G6 G39 0"/>
              <a:gd name="G41" fmla="?: G4 G32 21600"/>
              <a:gd name="G42" fmla="?: G6 G41 G33"/>
              <a:gd name="T12" fmla="*/ 10800 w 21600"/>
              <a:gd name="T13" fmla="*/ 0 h 21600"/>
              <a:gd name="T14" fmla="*/ 7429 w 21600"/>
              <a:gd name="T15" fmla="*/ 539 h 21600"/>
              <a:gd name="T16" fmla="*/ 10800 w 21600"/>
              <a:gd name="T17" fmla="*/ 0 h 21600"/>
              <a:gd name="T18" fmla="*/ 14171 w 21600"/>
              <a:gd name="T19" fmla="*/ 53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429" y="539"/>
                </a:moveTo>
                <a:cubicBezTo>
                  <a:pt x="8517" y="182"/>
                  <a:pt x="9655" y="-1"/>
                  <a:pt x="10800" y="0"/>
                </a:cubicBezTo>
                <a:cubicBezTo>
                  <a:pt x="11944" y="0"/>
                  <a:pt x="13082" y="182"/>
                  <a:pt x="14170" y="539"/>
                </a:cubicBezTo>
                <a:cubicBezTo>
                  <a:pt x="13082" y="182"/>
                  <a:pt x="11944" y="-1"/>
                  <a:pt x="10799" y="0"/>
                </a:cubicBezTo>
                <a:cubicBezTo>
                  <a:pt x="9655" y="0"/>
                  <a:pt x="8517" y="182"/>
                  <a:pt x="7429" y="539"/>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8" name="AutoShape 30"/>
          <p:cNvSpPr>
            <a:spLocks noChangeArrowheads="1"/>
          </p:cNvSpPr>
          <p:nvPr/>
        </p:nvSpPr>
        <p:spPr bwMode="auto">
          <a:xfrm rot="55664194">
            <a:off x="1098550" y="2248744"/>
            <a:ext cx="2293938" cy="2308225"/>
          </a:xfrm>
          <a:custGeom>
            <a:avLst/>
            <a:gdLst>
              <a:gd name="G0" fmla="+- 10800 0 0"/>
              <a:gd name="G1" fmla="+- -7208917 0 0"/>
              <a:gd name="G2" fmla="+- 0 0 -7208917"/>
              <a:gd name="T0" fmla="*/ 0 256 1"/>
              <a:gd name="T1" fmla="*/ 180 256 1"/>
              <a:gd name="G3" fmla="+- -7208917 T0 T1"/>
              <a:gd name="T2" fmla="*/ 0 256 1"/>
              <a:gd name="T3" fmla="*/ 90 256 1"/>
              <a:gd name="G4" fmla="+- -7208917 T2 T3"/>
              <a:gd name="G5" fmla="*/ G4 2 1"/>
              <a:gd name="T4" fmla="*/ 90 256 1"/>
              <a:gd name="T5" fmla="*/ 0 256 1"/>
              <a:gd name="G6" fmla="+- -7208917 T4 T5"/>
              <a:gd name="G7" fmla="*/ G6 2 1"/>
              <a:gd name="G8" fmla="abs -720891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208917"/>
              <a:gd name="G21" fmla="sin G19 -7208917"/>
              <a:gd name="G22" fmla="+- G20 10800 0"/>
              <a:gd name="G23" fmla="+- G21 10800 0"/>
              <a:gd name="G24" fmla="+- 10800 0 G20"/>
              <a:gd name="G25" fmla="+- 10800 10800 0"/>
              <a:gd name="G26" fmla="?: G9 G17 G25"/>
              <a:gd name="G27" fmla="?: G9 0 21600"/>
              <a:gd name="G28" fmla="cos 10800 -7208917"/>
              <a:gd name="G29" fmla="sin 10800 -7208917"/>
              <a:gd name="G30" fmla="sin 10800 -7208917"/>
              <a:gd name="G31" fmla="+- G28 10800 0"/>
              <a:gd name="G32" fmla="+- G29 10800 0"/>
              <a:gd name="G33" fmla="+- G30 10800 0"/>
              <a:gd name="G34" fmla="?: G4 0 G31"/>
              <a:gd name="G35" fmla="?: -7208917 G34 0"/>
              <a:gd name="G36" fmla="?: G6 G35 G31"/>
              <a:gd name="G37" fmla="+- 21600 0 G36"/>
              <a:gd name="G38" fmla="?: G4 0 G33"/>
              <a:gd name="G39" fmla="?: -7208917 G38 G32"/>
              <a:gd name="G40" fmla="?: G6 G39 0"/>
              <a:gd name="G41" fmla="?: G4 G32 21600"/>
              <a:gd name="G42" fmla="?: G6 G41 G33"/>
              <a:gd name="T12" fmla="*/ 10800 w 21600"/>
              <a:gd name="T13" fmla="*/ 0 h 21600"/>
              <a:gd name="T14" fmla="*/ 7106 w 21600"/>
              <a:gd name="T15" fmla="*/ 651 h 21600"/>
              <a:gd name="T16" fmla="*/ 10800 w 21600"/>
              <a:gd name="T17" fmla="*/ 0 h 21600"/>
              <a:gd name="T18" fmla="*/ 14494 w 21600"/>
              <a:gd name="T19" fmla="*/ 65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106" y="651"/>
                </a:moveTo>
                <a:cubicBezTo>
                  <a:pt x="8290" y="220"/>
                  <a:pt x="9540" y="-1"/>
                  <a:pt x="10800" y="0"/>
                </a:cubicBezTo>
                <a:cubicBezTo>
                  <a:pt x="12059" y="0"/>
                  <a:pt x="13309" y="220"/>
                  <a:pt x="14493" y="651"/>
                </a:cubicBezTo>
                <a:cubicBezTo>
                  <a:pt x="13309" y="220"/>
                  <a:pt x="12059" y="-1"/>
                  <a:pt x="10799" y="0"/>
                </a:cubicBezTo>
                <a:cubicBezTo>
                  <a:pt x="9540" y="0"/>
                  <a:pt x="8290" y="220"/>
                  <a:pt x="7106" y="651"/>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49" name="AutoShape 31"/>
          <p:cNvSpPr>
            <a:spLocks noChangeArrowheads="1"/>
          </p:cNvSpPr>
          <p:nvPr/>
        </p:nvSpPr>
        <p:spPr bwMode="auto">
          <a:xfrm rot="144311938">
            <a:off x="1075534" y="2230488"/>
            <a:ext cx="2293937" cy="2308225"/>
          </a:xfrm>
          <a:custGeom>
            <a:avLst/>
            <a:gdLst>
              <a:gd name="G0" fmla="+- 10800 0 0"/>
              <a:gd name="G1" fmla="+- -7164108 0 0"/>
              <a:gd name="G2" fmla="+- 0 0 -7164108"/>
              <a:gd name="T0" fmla="*/ 0 256 1"/>
              <a:gd name="T1" fmla="*/ 180 256 1"/>
              <a:gd name="G3" fmla="+- -7164108 T0 T1"/>
              <a:gd name="T2" fmla="*/ 0 256 1"/>
              <a:gd name="T3" fmla="*/ 90 256 1"/>
              <a:gd name="G4" fmla="+- -7164108 T2 T3"/>
              <a:gd name="G5" fmla="*/ G4 2 1"/>
              <a:gd name="T4" fmla="*/ 90 256 1"/>
              <a:gd name="T5" fmla="*/ 0 256 1"/>
              <a:gd name="G6" fmla="+- -7164108 T4 T5"/>
              <a:gd name="G7" fmla="*/ G6 2 1"/>
              <a:gd name="G8" fmla="abs -716410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7164108"/>
              <a:gd name="G21" fmla="sin G19 -7164108"/>
              <a:gd name="G22" fmla="+- G20 10800 0"/>
              <a:gd name="G23" fmla="+- G21 10800 0"/>
              <a:gd name="G24" fmla="+- 10800 0 G20"/>
              <a:gd name="G25" fmla="+- 10800 10800 0"/>
              <a:gd name="G26" fmla="?: G9 G17 G25"/>
              <a:gd name="G27" fmla="?: G9 0 21600"/>
              <a:gd name="G28" fmla="cos 10800 -7164108"/>
              <a:gd name="G29" fmla="sin 10800 -7164108"/>
              <a:gd name="G30" fmla="sin 10800 -7164108"/>
              <a:gd name="G31" fmla="+- G28 10800 0"/>
              <a:gd name="G32" fmla="+- G29 10800 0"/>
              <a:gd name="G33" fmla="+- G30 10800 0"/>
              <a:gd name="G34" fmla="?: G4 0 G31"/>
              <a:gd name="G35" fmla="?: -7164108 G34 0"/>
              <a:gd name="G36" fmla="?: G6 G35 G31"/>
              <a:gd name="G37" fmla="+- 21600 0 G36"/>
              <a:gd name="G38" fmla="?: G4 0 G33"/>
              <a:gd name="G39" fmla="?: -7164108 G38 G32"/>
              <a:gd name="G40" fmla="?: G6 G39 0"/>
              <a:gd name="G41" fmla="?: G4 G32 21600"/>
              <a:gd name="G42" fmla="?: G6 G41 G33"/>
              <a:gd name="T12" fmla="*/ 10800 w 21600"/>
              <a:gd name="T13" fmla="*/ 0 h 21600"/>
              <a:gd name="T14" fmla="*/ 7227 w 21600"/>
              <a:gd name="T15" fmla="*/ 607 h 21600"/>
              <a:gd name="T16" fmla="*/ 10800 w 21600"/>
              <a:gd name="T17" fmla="*/ 0 h 21600"/>
              <a:gd name="T18" fmla="*/ 14373 w 21600"/>
              <a:gd name="T19" fmla="*/ 60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227" y="607"/>
                </a:moveTo>
                <a:cubicBezTo>
                  <a:pt x="8375" y="205"/>
                  <a:pt x="9583" y="-1"/>
                  <a:pt x="10800" y="0"/>
                </a:cubicBezTo>
                <a:cubicBezTo>
                  <a:pt x="12016" y="0"/>
                  <a:pt x="13224" y="205"/>
                  <a:pt x="14372" y="607"/>
                </a:cubicBezTo>
                <a:cubicBezTo>
                  <a:pt x="13224" y="205"/>
                  <a:pt x="12016" y="-1"/>
                  <a:pt x="10799" y="0"/>
                </a:cubicBezTo>
                <a:cubicBezTo>
                  <a:pt x="9583" y="0"/>
                  <a:pt x="8375" y="205"/>
                  <a:pt x="7227" y="607"/>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50" name="Text Box 32"/>
          <p:cNvSpPr txBox="1">
            <a:spLocks noChangeArrowheads="1"/>
          </p:cNvSpPr>
          <p:nvPr/>
        </p:nvSpPr>
        <p:spPr bwMode="auto">
          <a:xfrm>
            <a:off x="2017715" y="3377456"/>
            <a:ext cx="4794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solidFill>
                  <a:srgbClr val="FFFF00"/>
                </a:solidFill>
                <a:latin typeface="Times New Roman" panose="02020603050405020304" pitchFamily="18" charset="0"/>
                <a:cs typeface="Times New Roman" panose="02020603050405020304" pitchFamily="18" charset="0"/>
              </a:rPr>
              <a:t>O</a:t>
            </a:r>
          </a:p>
        </p:txBody>
      </p:sp>
      <p:grpSp>
        <p:nvGrpSpPr>
          <p:cNvPr id="51" name="Group 34"/>
          <p:cNvGrpSpPr>
            <a:grpSpLocks/>
          </p:cNvGrpSpPr>
          <p:nvPr/>
        </p:nvGrpSpPr>
        <p:grpSpPr bwMode="auto">
          <a:xfrm>
            <a:off x="1190625" y="2691655"/>
            <a:ext cx="973138" cy="696912"/>
            <a:chOff x="750" y="1865"/>
            <a:chExt cx="613" cy="439"/>
          </a:xfrm>
        </p:grpSpPr>
        <p:sp>
          <p:nvSpPr>
            <p:cNvPr id="52" name="Line 24"/>
            <p:cNvSpPr>
              <a:spLocks noChangeShapeType="1"/>
            </p:cNvSpPr>
            <p:nvPr/>
          </p:nvSpPr>
          <p:spPr bwMode="auto">
            <a:xfrm>
              <a:off x="750" y="2029"/>
              <a:ext cx="613" cy="2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53" name="Text Box 33"/>
            <p:cNvSpPr txBox="1">
              <a:spLocks noChangeArrowheads="1"/>
            </p:cNvSpPr>
            <p:nvPr/>
          </p:nvSpPr>
          <p:spPr bwMode="auto">
            <a:xfrm>
              <a:off x="1014" y="1865"/>
              <a:ext cx="321"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solidFill>
                    <a:srgbClr val="FFFF00"/>
                  </a:solidFill>
                  <a:latin typeface="Times New Roman" panose="02020603050405020304" pitchFamily="18" charset="0"/>
                  <a:cs typeface="Times New Roman" panose="02020603050405020304" pitchFamily="18" charset="0"/>
                </a:rPr>
                <a:t>R</a:t>
              </a:r>
            </a:p>
          </p:txBody>
        </p:sp>
      </p:grpSp>
      <p:sp>
        <p:nvSpPr>
          <p:cNvPr id="54" name="AutoShape 35"/>
          <p:cNvSpPr>
            <a:spLocks noChangeArrowheads="1"/>
          </p:cNvSpPr>
          <p:nvPr/>
        </p:nvSpPr>
        <p:spPr bwMode="auto">
          <a:xfrm rot="103139685">
            <a:off x="1085059" y="2268588"/>
            <a:ext cx="2293937" cy="2308225"/>
          </a:xfrm>
          <a:custGeom>
            <a:avLst/>
            <a:gdLst>
              <a:gd name="G0" fmla="+- 10800 0 0"/>
              <a:gd name="G1" fmla="+- -6855031 0 0"/>
              <a:gd name="G2" fmla="+- 0 0 -6855031"/>
              <a:gd name="T0" fmla="*/ 0 256 1"/>
              <a:gd name="T1" fmla="*/ 180 256 1"/>
              <a:gd name="G3" fmla="+- -6855031 T0 T1"/>
              <a:gd name="T2" fmla="*/ 0 256 1"/>
              <a:gd name="T3" fmla="*/ 90 256 1"/>
              <a:gd name="G4" fmla="+- -6855031 T2 T3"/>
              <a:gd name="G5" fmla="*/ G4 2 1"/>
              <a:gd name="T4" fmla="*/ 90 256 1"/>
              <a:gd name="T5" fmla="*/ 0 256 1"/>
              <a:gd name="G6" fmla="+- -6855031 T4 T5"/>
              <a:gd name="G7" fmla="*/ G6 2 1"/>
              <a:gd name="G8" fmla="abs -6855031"/>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800"/>
              <a:gd name="G18" fmla="*/ 10800 1 2"/>
              <a:gd name="G19" fmla="+- G18 5400 0"/>
              <a:gd name="G20" fmla="cos G19 -6855031"/>
              <a:gd name="G21" fmla="sin G19 -6855031"/>
              <a:gd name="G22" fmla="+- G20 10800 0"/>
              <a:gd name="G23" fmla="+- G21 10800 0"/>
              <a:gd name="G24" fmla="+- 10800 0 G20"/>
              <a:gd name="G25" fmla="+- 10800 10800 0"/>
              <a:gd name="G26" fmla="?: G9 G17 G25"/>
              <a:gd name="G27" fmla="?: G9 0 21600"/>
              <a:gd name="G28" fmla="cos 10800 -6855031"/>
              <a:gd name="G29" fmla="sin 10800 -6855031"/>
              <a:gd name="G30" fmla="sin 10800 -6855031"/>
              <a:gd name="G31" fmla="+- G28 10800 0"/>
              <a:gd name="G32" fmla="+- G29 10800 0"/>
              <a:gd name="G33" fmla="+- G30 10800 0"/>
              <a:gd name="G34" fmla="?: G4 0 G31"/>
              <a:gd name="G35" fmla="?: -6855031 G34 0"/>
              <a:gd name="G36" fmla="?: G6 G35 G31"/>
              <a:gd name="G37" fmla="+- 21600 0 G36"/>
              <a:gd name="G38" fmla="?: G4 0 G33"/>
              <a:gd name="G39" fmla="?: -6855031 G38 G32"/>
              <a:gd name="G40" fmla="?: G6 G39 0"/>
              <a:gd name="G41" fmla="?: G4 G32 21600"/>
              <a:gd name="G42" fmla="?: G6 G41 G33"/>
              <a:gd name="T12" fmla="*/ 10800 w 21600"/>
              <a:gd name="T13" fmla="*/ 0 h 21600"/>
              <a:gd name="T14" fmla="*/ 8077 w 21600"/>
              <a:gd name="T15" fmla="*/ 348 h 21600"/>
              <a:gd name="T16" fmla="*/ 10800 w 21600"/>
              <a:gd name="T17" fmla="*/ 0 h 21600"/>
              <a:gd name="T18" fmla="*/ 13523 w 21600"/>
              <a:gd name="T19" fmla="*/ 34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8077" y="348"/>
                </a:moveTo>
                <a:cubicBezTo>
                  <a:pt x="8966" y="117"/>
                  <a:pt x="9881" y="-1"/>
                  <a:pt x="10800" y="0"/>
                </a:cubicBezTo>
                <a:cubicBezTo>
                  <a:pt x="11718" y="0"/>
                  <a:pt x="12633" y="117"/>
                  <a:pt x="13522" y="348"/>
                </a:cubicBezTo>
                <a:cubicBezTo>
                  <a:pt x="12633" y="117"/>
                  <a:pt x="11718" y="-1"/>
                  <a:pt x="10799" y="0"/>
                </a:cubicBezTo>
                <a:cubicBezTo>
                  <a:pt x="9881" y="0"/>
                  <a:pt x="8966" y="117"/>
                  <a:pt x="8077" y="348"/>
                </a:cubicBezTo>
                <a:close/>
              </a:path>
            </a:pathLst>
          </a:custGeom>
          <a:solidFill>
            <a:schemeClr val="accent1"/>
          </a:solidFill>
          <a:ln w="127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FFFF00"/>
              </a:solidFill>
              <a:latin typeface="Times New Roman" panose="02020603050405020304" pitchFamily="18" charset="0"/>
              <a:cs typeface="Times New Roman" panose="02020603050405020304" pitchFamily="18" charset="0"/>
            </a:endParaRPr>
          </a:p>
        </p:txBody>
      </p:sp>
      <p:sp>
        <p:nvSpPr>
          <p:cNvPr id="55" name="Text Box 36"/>
          <p:cNvSpPr txBox="1">
            <a:spLocks noChangeArrowheads="1"/>
          </p:cNvSpPr>
          <p:nvPr/>
        </p:nvSpPr>
        <p:spPr bwMode="auto">
          <a:xfrm>
            <a:off x="301281" y="290209"/>
            <a:ext cx="40925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dirty="0">
                <a:solidFill>
                  <a:srgbClr val="FFFF00"/>
                </a:solidFill>
                <a:latin typeface="Times New Roman" panose="02020603050405020304" pitchFamily="18" charset="0"/>
                <a:cs typeface="Times New Roman" panose="02020603050405020304" pitchFamily="18" charset="0"/>
              </a:rPr>
              <a:t>1. </a:t>
            </a:r>
            <a:r>
              <a:rPr lang="en-US" altLang="en-US" sz="2400" b="1" u="sng" dirty="0" err="1">
                <a:solidFill>
                  <a:srgbClr val="FFFF00"/>
                </a:solidFill>
                <a:latin typeface="Times New Roman" panose="02020603050405020304" pitchFamily="18" charset="0"/>
                <a:cs typeface="Times New Roman" panose="02020603050405020304" pitchFamily="18" charset="0"/>
              </a:rPr>
              <a:t>Công</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thức</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tính</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diện</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tích</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hình</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tròn</a:t>
            </a:r>
            <a:r>
              <a:rPr lang="en-US" altLang="en-US" sz="2400" b="1" u="sng" dirty="0">
                <a:solidFill>
                  <a:srgbClr val="FFFF00"/>
                </a:solidFill>
                <a:latin typeface="Times New Roman" panose="02020603050405020304" pitchFamily="18" charset="0"/>
                <a:cs typeface="Times New Roman" panose="02020603050405020304" pitchFamily="18" charset="0"/>
              </a:rPr>
              <a:t>.</a:t>
            </a:r>
            <a:r>
              <a:rPr lang="en-US" altLang="en-US" b="1" u="sng" dirty="0">
                <a:solidFill>
                  <a:srgbClr val="FFFF00"/>
                </a:solidFill>
                <a:latin typeface="Times New Roman" panose="02020603050405020304" pitchFamily="18" charset="0"/>
                <a:cs typeface="Times New Roman" panose="02020603050405020304" pitchFamily="18" charset="0"/>
              </a:rPr>
              <a:t> </a:t>
            </a:r>
          </a:p>
        </p:txBody>
      </p:sp>
      <p:sp>
        <p:nvSpPr>
          <p:cNvPr id="56" name="Text Box 42"/>
          <p:cNvSpPr txBox="1">
            <a:spLocks noChangeArrowheads="1"/>
          </p:cNvSpPr>
          <p:nvPr/>
        </p:nvSpPr>
        <p:spPr bwMode="auto">
          <a:xfrm>
            <a:off x="4343187" y="421247"/>
            <a:ext cx="473193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000" b="1" dirty="0" err="1">
                <a:solidFill>
                  <a:schemeClr val="bg1"/>
                </a:solidFill>
                <a:latin typeface="Times New Roman" panose="02020603050405020304" pitchFamily="18" charset="0"/>
                <a:cs typeface="Times New Roman" panose="02020603050405020304" pitchFamily="18" charset="0"/>
              </a:rPr>
              <a:t>Hình</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tròn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tâm</a:t>
            </a:r>
            <a:r>
              <a:rPr lang="en-US" altLang="en-US" sz="2000" b="1" dirty="0">
                <a:solidFill>
                  <a:schemeClr val="bg1"/>
                </a:solidFill>
                <a:latin typeface="Times New Roman" panose="02020603050405020304" pitchFamily="18" charset="0"/>
                <a:cs typeface="Times New Roman" panose="02020603050405020304" pitchFamily="18" charset="0"/>
              </a:rPr>
              <a:t> O </a:t>
            </a:r>
            <a:r>
              <a:rPr lang="en-US" altLang="en-US" sz="2000" b="1" dirty="0" err="1">
                <a:solidFill>
                  <a:schemeClr val="bg1"/>
                </a:solidFill>
                <a:latin typeface="Times New Roman" panose="02020603050405020304" pitchFamily="18" charset="0"/>
                <a:cs typeface="Times New Roman" panose="02020603050405020304" pitchFamily="18" charset="0"/>
              </a:rPr>
              <a:t>bán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kính</a:t>
            </a:r>
            <a:r>
              <a:rPr lang="en-US" altLang="en-US" sz="2000" b="1" dirty="0">
                <a:solidFill>
                  <a:schemeClr val="bg1"/>
                </a:solidFill>
                <a:latin typeface="Times New Roman" panose="02020603050405020304" pitchFamily="18" charset="0"/>
                <a:cs typeface="Times New Roman" panose="02020603050405020304" pitchFamily="18" charset="0"/>
              </a:rPr>
              <a:t> R</a:t>
            </a:r>
            <a:r>
              <a:rPr lang="vi-VN"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có</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diện</a:t>
            </a:r>
            <a:r>
              <a:rPr lang="en-US" altLang="en-US" sz="2000" b="1" dirty="0">
                <a:solidFill>
                  <a:schemeClr val="bg1"/>
                </a:solidFill>
                <a:latin typeface="Times New Roman" panose="02020603050405020304" pitchFamily="18" charset="0"/>
                <a:cs typeface="Times New Roman" panose="02020603050405020304" pitchFamily="18" charset="0"/>
              </a:rPr>
              <a:t> </a:t>
            </a:r>
            <a:r>
              <a:rPr lang="en-US" altLang="en-US" sz="2000" b="1" dirty="0" err="1">
                <a:solidFill>
                  <a:schemeClr val="bg1"/>
                </a:solidFill>
                <a:latin typeface="Times New Roman" panose="02020603050405020304" pitchFamily="18" charset="0"/>
                <a:cs typeface="Times New Roman" panose="02020603050405020304" pitchFamily="18" charset="0"/>
              </a:rPr>
              <a:t>tích</a:t>
            </a:r>
            <a:r>
              <a:rPr lang="en-US" altLang="en-US" sz="2000" b="1" dirty="0">
                <a:solidFill>
                  <a:schemeClr val="bg1"/>
                </a:solidFill>
                <a:latin typeface="Times New Roman" panose="02020603050405020304" pitchFamily="18" charset="0"/>
                <a:cs typeface="Times New Roman" panose="02020603050405020304" pitchFamily="18" charset="0"/>
              </a:rPr>
              <a:t>:</a:t>
            </a:r>
            <a:r>
              <a:rPr lang="en-US" altLang="en-US" sz="2400" b="1" dirty="0">
                <a:solidFill>
                  <a:schemeClr val="bg1"/>
                </a:solidFill>
                <a:latin typeface="Times New Roman" panose="02020603050405020304" pitchFamily="18" charset="0"/>
                <a:cs typeface="Times New Roman" panose="02020603050405020304" pitchFamily="18" charset="0"/>
              </a:rPr>
              <a:t> </a:t>
            </a:r>
          </a:p>
          <a:p>
            <a:pPr>
              <a:spcBef>
                <a:spcPct val="50000"/>
              </a:spcBef>
            </a:pPr>
            <a:endParaRPr lang="vi-VN" altLang="en-US" sz="2000" b="1" dirty="0">
              <a:solidFill>
                <a:schemeClr val="bg1"/>
              </a:solidFill>
              <a:latin typeface="Times New Roman" panose="02020603050405020304" pitchFamily="18" charset="0"/>
              <a:cs typeface="Times New Roman" panose="02020603050405020304" pitchFamily="18" charset="0"/>
            </a:endParaRPr>
          </a:p>
          <a:p>
            <a:pPr>
              <a:spcBef>
                <a:spcPct val="50000"/>
              </a:spcBef>
            </a:pPr>
            <a:r>
              <a:rPr lang="en-US" altLang="en-US" sz="2000" b="1" dirty="0">
                <a:solidFill>
                  <a:srgbClr val="FFFF00"/>
                </a:solidFill>
                <a:latin typeface="Times New Roman" panose="02020603050405020304" pitchFamily="18" charset="0"/>
                <a:cs typeface="Times New Roman" panose="02020603050405020304" pitchFamily="18" charset="0"/>
              </a:rPr>
              <a:t> </a:t>
            </a:r>
            <a:endParaRPr lang="en-US" altLang="en-US" sz="2400" b="1" dirty="0">
              <a:solidFill>
                <a:srgbClr val="FFFF00"/>
              </a:solidFill>
              <a:latin typeface="Times New Roman" panose="02020603050405020304" pitchFamily="18" charset="0"/>
              <a:cs typeface="Times New Roman" panose="02020603050405020304" pitchFamily="18" charset="0"/>
            </a:endParaRPr>
          </a:p>
        </p:txBody>
      </p:sp>
      <p:graphicFrame>
        <p:nvGraphicFramePr>
          <p:cNvPr id="57" name="Object 43"/>
          <p:cNvGraphicFramePr>
            <a:graphicFrameLocks noChangeAspect="1"/>
          </p:cNvGraphicFramePr>
          <p:nvPr>
            <p:extLst>
              <p:ext uri="{D42A27DB-BD31-4B8C-83A1-F6EECF244321}">
                <p14:modId xmlns:p14="http://schemas.microsoft.com/office/powerpoint/2010/main" val="2662074313"/>
              </p:ext>
            </p:extLst>
          </p:nvPr>
        </p:nvGraphicFramePr>
        <p:xfrm>
          <a:off x="5692776" y="1038202"/>
          <a:ext cx="1447801" cy="485798"/>
        </p:xfrm>
        <a:graphic>
          <a:graphicData uri="http://schemas.openxmlformats.org/presentationml/2006/ole">
            <mc:AlternateContent xmlns:mc="http://schemas.openxmlformats.org/markup-compatibility/2006">
              <mc:Choice xmlns:v="urn:schemas-microsoft-com:vml" Requires="v">
                <p:oleObj spid="_x0000_s3110" name="Equation" r:id="rId8" imgW="558720" imgH="203040" progId="Equation.DSMT4">
                  <p:embed/>
                </p:oleObj>
              </mc:Choice>
              <mc:Fallback>
                <p:oleObj name="Equation" r:id="rId8" imgW="558720" imgH="203040" progId="Equation.DSMT4">
                  <p:embed/>
                  <p:pic>
                    <p:nvPicPr>
                      <p:cNvPr id="0" name=""/>
                      <p:cNvPicPr>
                        <a:picLocks noChangeAspect="1" noChangeArrowheads="1"/>
                      </p:cNvPicPr>
                      <p:nvPr/>
                    </p:nvPicPr>
                    <p:blipFill>
                      <a:blip r:embed="rId9"/>
                      <a:srcRect/>
                      <a:stretch>
                        <a:fillRect/>
                      </a:stretch>
                    </p:blipFill>
                    <p:spPr bwMode="auto">
                      <a:xfrm>
                        <a:off x="5692776" y="1038202"/>
                        <a:ext cx="1447801" cy="485798"/>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w="38100" cmpd="sng">
                        <a:solidFill>
                          <a:srgbClr val="00FF00"/>
                        </a:solidFill>
                        <a:miter lim="800000"/>
                        <a:headEnd/>
                        <a:tailEnd/>
                      </a:ln>
                      <a:effectLst/>
                    </p:spPr>
                  </p:pic>
                </p:oleObj>
              </mc:Fallback>
            </mc:AlternateContent>
          </a:graphicData>
        </a:graphic>
      </p:graphicFrame>
      <p:sp>
        <p:nvSpPr>
          <p:cNvPr id="58" name="Text Box 49"/>
          <p:cNvSpPr txBox="1">
            <a:spLocks noChangeArrowheads="1"/>
          </p:cNvSpPr>
          <p:nvPr/>
        </p:nvSpPr>
        <p:spPr bwMode="auto">
          <a:xfrm>
            <a:off x="5743687" y="2940051"/>
            <a:ext cx="10445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dirty="0" err="1">
                <a:solidFill>
                  <a:srgbClr val="FFFF00"/>
                </a:solidFill>
                <a:latin typeface="Times New Roman" panose="02020603050405020304" pitchFamily="18" charset="0"/>
                <a:cs typeface="Times New Roman" panose="02020603050405020304" pitchFamily="18" charset="0"/>
              </a:rPr>
              <a:t>Ví</a:t>
            </a:r>
            <a:r>
              <a:rPr lang="en-US" altLang="en-US" sz="2400" b="1" u="sng" dirty="0">
                <a:solidFill>
                  <a:srgbClr val="FFFF00"/>
                </a:solidFill>
                <a:latin typeface="Times New Roman" panose="02020603050405020304" pitchFamily="18" charset="0"/>
                <a:cs typeface="Times New Roman" panose="02020603050405020304" pitchFamily="18" charset="0"/>
              </a:rPr>
              <a:t> </a:t>
            </a:r>
            <a:r>
              <a:rPr lang="en-US" altLang="en-US" sz="2400" b="1" u="sng" dirty="0" err="1">
                <a:solidFill>
                  <a:srgbClr val="FFFF00"/>
                </a:solidFill>
                <a:latin typeface="Times New Roman" panose="02020603050405020304" pitchFamily="18" charset="0"/>
                <a:cs typeface="Times New Roman" panose="02020603050405020304" pitchFamily="18" charset="0"/>
              </a:rPr>
              <a:t>dụ</a:t>
            </a:r>
            <a:r>
              <a:rPr lang="en-US" altLang="en-US" sz="2400" b="1" u="sng" dirty="0">
                <a:solidFill>
                  <a:srgbClr val="FFFF00"/>
                </a:solidFill>
                <a:latin typeface="Times New Roman" panose="02020603050405020304" pitchFamily="18" charset="0"/>
                <a:cs typeface="Times New Roman" panose="02020603050405020304" pitchFamily="18" charset="0"/>
              </a:rPr>
              <a:t>:</a:t>
            </a:r>
          </a:p>
        </p:txBody>
      </p:sp>
      <p:sp>
        <p:nvSpPr>
          <p:cNvPr id="59" name="Text Box 50"/>
          <p:cNvSpPr txBox="1">
            <a:spLocks noChangeArrowheads="1"/>
          </p:cNvSpPr>
          <p:nvPr/>
        </p:nvSpPr>
        <p:spPr bwMode="auto">
          <a:xfrm>
            <a:off x="4484688" y="3376613"/>
            <a:ext cx="4470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err="1">
                <a:solidFill>
                  <a:srgbClr val="FFFF00"/>
                </a:solidFill>
                <a:latin typeface="Times New Roman" panose="02020603050405020304" pitchFamily="18" charset="0"/>
                <a:cs typeface="Times New Roman" panose="02020603050405020304" pitchFamily="18" charset="0"/>
              </a:rPr>
              <a:t>Tính</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diện</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tích</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hình</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tròn</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bán</a:t>
            </a:r>
            <a:r>
              <a:rPr lang="en-US" altLang="en-US" sz="2000" b="1" dirty="0">
                <a:solidFill>
                  <a:srgbClr val="FFFF00"/>
                </a:solidFill>
                <a:latin typeface="Times New Roman" panose="02020603050405020304" pitchFamily="18" charset="0"/>
                <a:cs typeface="Times New Roman" panose="02020603050405020304" pitchFamily="18" charset="0"/>
              </a:rPr>
              <a:t> </a:t>
            </a:r>
            <a:r>
              <a:rPr lang="en-US" altLang="en-US" sz="2000" b="1" dirty="0" err="1">
                <a:solidFill>
                  <a:srgbClr val="FFFF00"/>
                </a:solidFill>
                <a:latin typeface="Times New Roman" panose="02020603050405020304" pitchFamily="18" charset="0"/>
                <a:cs typeface="Times New Roman" panose="02020603050405020304" pitchFamily="18" charset="0"/>
              </a:rPr>
              <a:t>kính</a:t>
            </a:r>
            <a:r>
              <a:rPr lang="en-US" altLang="en-US" sz="2000" b="1" dirty="0">
                <a:solidFill>
                  <a:srgbClr val="FFFF00"/>
                </a:solidFill>
                <a:latin typeface="Times New Roman" panose="02020603050405020304" pitchFamily="18" charset="0"/>
                <a:cs typeface="Times New Roman" panose="02020603050405020304" pitchFamily="18" charset="0"/>
              </a:rPr>
              <a:t> 3cm.</a:t>
            </a:r>
          </a:p>
        </p:txBody>
      </p:sp>
      <p:sp>
        <p:nvSpPr>
          <p:cNvPr id="60" name="Text Box 51"/>
          <p:cNvSpPr txBox="1">
            <a:spLocks noChangeArrowheads="1"/>
          </p:cNvSpPr>
          <p:nvPr/>
        </p:nvSpPr>
        <p:spPr bwMode="auto">
          <a:xfrm>
            <a:off x="5867400" y="3871522"/>
            <a:ext cx="10302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dirty="0" err="1">
                <a:solidFill>
                  <a:srgbClr val="FFFF00"/>
                </a:solidFill>
                <a:latin typeface="Times New Roman" panose="02020603050405020304" pitchFamily="18" charset="0"/>
                <a:cs typeface="Times New Roman" panose="02020603050405020304" pitchFamily="18" charset="0"/>
              </a:rPr>
              <a:t>Giải</a:t>
            </a:r>
            <a:endParaRPr lang="en-US" altLang="en-US" sz="2400" b="1" u="sng" dirty="0">
              <a:solidFill>
                <a:srgbClr val="FFFF00"/>
              </a:solidFill>
              <a:latin typeface="Times New Roman" panose="02020603050405020304" pitchFamily="18" charset="0"/>
              <a:cs typeface="Times New Roman" panose="02020603050405020304" pitchFamily="18" charset="0"/>
            </a:endParaRPr>
          </a:p>
        </p:txBody>
      </p:sp>
      <p:grpSp>
        <p:nvGrpSpPr>
          <p:cNvPr id="61" name="Group 61"/>
          <p:cNvGrpSpPr>
            <a:grpSpLocks/>
          </p:cNvGrpSpPr>
          <p:nvPr/>
        </p:nvGrpSpPr>
        <p:grpSpPr bwMode="auto">
          <a:xfrm>
            <a:off x="4393856" y="4406901"/>
            <a:ext cx="4750144" cy="830263"/>
            <a:chOff x="2971" y="1829"/>
            <a:chExt cx="2661" cy="523"/>
          </a:xfrm>
        </p:grpSpPr>
        <p:sp>
          <p:nvSpPr>
            <p:cNvPr id="62" name="Text Box 52"/>
            <p:cNvSpPr txBox="1">
              <a:spLocks noChangeArrowheads="1"/>
            </p:cNvSpPr>
            <p:nvPr/>
          </p:nvSpPr>
          <p:spPr bwMode="auto">
            <a:xfrm>
              <a:off x="2971" y="1829"/>
              <a:ext cx="2661"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dirty="0" err="1">
                  <a:solidFill>
                    <a:srgbClr val="FFFF00"/>
                  </a:solidFill>
                  <a:latin typeface="Times New Roman" panose="02020603050405020304" pitchFamily="18" charset="0"/>
                  <a:cs typeface="Times New Roman" panose="02020603050405020304" pitchFamily="18" charset="0"/>
                </a:rPr>
                <a:t>Áp</a:t>
              </a:r>
              <a:r>
                <a:rPr lang="en-US" altLang="en-US" sz="2400" dirty="0">
                  <a:solidFill>
                    <a:srgbClr val="FFFF00"/>
                  </a:solidFill>
                  <a:latin typeface="Times New Roman" panose="02020603050405020304" pitchFamily="18" charset="0"/>
                  <a:cs typeface="Times New Roman" panose="02020603050405020304" pitchFamily="18" charset="0"/>
                </a:rPr>
                <a:t> </a:t>
              </a:r>
              <a:r>
                <a:rPr lang="en-US" altLang="en-US" sz="2400" dirty="0" err="1">
                  <a:solidFill>
                    <a:srgbClr val="FFFF00"/>
                  </a:solidFill>
                  <a:latin typeface="Times New Roman" panose="02020603050405020304" pitchFamily="18" charset="0"/>
                  <a:cs typeface="Times New Roman" panose="02020603050405020304" pitchFamily="18" charset="0"/>
                </a:rPr>
                <a:t>dụng</a:t>
              </a:r>
              <a:r>
                <a:rPr lang="en-US" altLang="en-US" sz="2400" dirty="0">
                  <a:solidFill>
                    <a:srgbClr val="FFFF00"/>
                  </a:solidFill>
                  <a:latin typeface="Times New Roman" panose="02020603050405020304" pitchFamily="18" charset="0"/>
                  <a:cs typeface="Times New Roman" panose="02020603050405020304" pitchFamily="18" charset="0"/>
                </a:rPr>
                <a:t> </a:t>
              </a:r>
              <a:r>
                <a:rPr lang="en-US" altLang="en-US" sz="2400" dirty="0" err="1">
                  <a:solidFill>
                    <a:srgbClr val="FFFF00"/>
                  </a:solidFill>
                  <a:latin typeface="Times New Roman" panose="02020603050405020304" pitchFamily="18" charset="0"/>
                  <a:cs typeface="Times New Roman" panose="02020603050405020304" pitchFamily="18" charset="0"/>
                </a:rPr>
                <a:t>công</a:t>
              </a:r>
              <a:r>
                <a:rPr lang="en-US" altLang="en-US" sz="2400" dirty="0">
                  <a:solidFill>
                    <a:srgbClr val="FFFF00"/>
                  </a:solidFill>
                  <a:latin typeface="Times New Roman" panose="02020603050405020304" pitchFamily="18" charset="0"/>
                  <a:cs typeface="Times New Roman" panose="02020603050405020304" pitchFamily="18" charset="0"/>
                </a:rPr>
                <a:t> </a:t>
              </a:r>
              <a:r>
                <a:rPr lang="en-US" altLang="en-US" sz="2400" dirty="0" err="1">
                  <a:solidFill>
                    <a:srgbClr val="FFFF00"/>
                  </a:solidFill>
                  <a:latin typeface="Times New Roman" panose="02020603050405020304" pitchFamily="18" charset="0"/>
                  <a:cs typeface="Times New Roman" panose="02020603050405020304" pitchFamily="18" charset="0"/>
                </a:rPr>
                <a:t>thức</a:t>
              </a:r>
              <a:r>
                <a:rPr lang="en-US" altLang="en-US" sz="2400" dirty="0">
                  <a:solidFill>
                    <a:srgbClr val="FFFF00"/>
                  </a:solidFill>
                  <a:latin typeface="Times New Roman" panose="02020603050405020304" pitchFamily="18" charset="0"/>
                  <a:cs typeface="Times New Roman" panose="02020603050405020304" pitchFamily="18" charset="0"/>
                </a:rPr>
                <a:t>                  ta </a:t>
              </a:r>
              <a:r>
                <a:rPr lang="en-US" altLang="en-US" sz="2400" dirty="0" err="1">
                  <a:solidFill>
                    <a:srgbClr val="FFFF00"/>
                  </a:solidFill>
                  <a:latin typeface="Times New Roman" panose="02020603050405020304" pitchFamily="18" charset="0"/>
                  <a:cs typeface="Times New Roman" panose="02020603050405020304" pitchFamily="18" charset="0"/>
                </a:rPr>
                <a:t>có</a:t>
              </a:r>
              <a:r>
                <a:rPr lang="en-US" altLang="en-US" sz="2400" dirty="0">
                  <a:solidFill>
                    <a:srgbClr val="FFFF00"/>
                  </a:solidFill>
                  <a:latin typeface="Times New Roman" panose="02020603050405020304" pitchFamily="18" charset="0"/>
                  <a:cs typeface="Times New Roman" panose="02020603050405020304" pitchFamily="18" charset="0"/>
                </a:rPr>
                <a:t>:</a:t>
              </a:r>
            </a:p>
          </p:txBody>
        </p:sp>
        <p:graphicFrame>
          <p:nvGraphicFramePr>
            <p:cNvPr id="63" name="Object 55"/>
            <p:cNvGraphicFramePr>
              <a:graphicFrameLocks noChangeAspect="1"/>
            </p:cNvGraphicFramePr>
            <p:nvPr>
              <p:extLst>
                <p:ext uri="{D42A27DB-BD31-4B8C-83A1-F6EECF244321}">
                  <p14:modId xmlns:p14="http://schemas.microsoft.com/office/powerpoint/2010/main" val="2930450652"/>
                </p:ext>
              </p:extLst>
            </p:nvPr>
          </p:nvGraphicFramePr>
          <p:xfrm>
            <a:off x="4413" y="1855"/>
            <a:ext cx="673" cy="257"/>
          </p:xfrm>
          <a:graphic>
            <a:graphicData uri="http://schemas.openxmlformats.org/presentationml/2006/ole">
              <mc:AlternateContent xmlns:mc="http://schemas.openxmlformats.org/markup-compatibility/2006">
                <mc:Choice xmlns:v="urn:schemas-microsoft-com:vml" Requires="v">
                  <p:oleObj spid="_x0000_s3111" name="Equation" r:id="rId10" imgW="558720" imgH="203040" progId="Equation.DSMT4">
                    <p:embed/>
                  </p:oleObj>
                </mc:Choice>
                <mc:Fallback>
                  <p:oleObj name="Equation" r:id="rId10" imgW="558720" imgH="203040" progId="Equation.DSMT4">
                    <p:embed/>
                    <p:pic>
                      <p:nvPicPr>
                        <p:cNvPr id="0" name=""/>
                        <p:cNvPicPr>
                          <a:picLocks noChangeAspect="1" noChangeArrowheads="1"/>
                        </p:cNvPicPr>
                        <p:nvPr/>
                      </p:nvPicPr>
                      <p:blipFill>
                        <a:blip r:embed="rId11"/>
                        <a:srcRect/>
                        <a:stretch>
                          <a:fillRect/>
                        </a:stretch>
                      </p:blipFill>
                      <p:spPr bwMode="auto">
                        <a:xfrm>
                          <a:off x="4413" y="1855"/>
                          <a:ext cx="673" cy="257"/>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8575">
                              <a:solidFill>
                                <a:srgbClr val="FF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64" name="Object 59"/>
          <p:cNvGraphicFramePr>
            <a:graphicFrameLocks noChangeAspect="1"/>
          </p:cNvGraphicFramePr>
          <p:nvPr>
            <p:extLst>
              <p:ext uri="{D42A27DB-BD31-4B8C-83A1-F6EECF244321}">
                <p14:modId xmlns:p14="http://schemas.microsoft.com/office/powerpoint/2010/main" val="210468516"/>
              </p:ext>
            </p:extLst>
          </p:nvPr>
        </p:nvGraphicFramePr>
        <p:xfrm>
          <a:off x="4572001" y="5094288"/>
          <a:ext cx="3387994" cy="1077912"/>
        </p:xfrm>
        <a:graphic>
          <a:graphicData uri="http://schemas.openxmlformats.org/presentationml/2006/ole">
            <mc:AlternateContent xmlns:mc="http://schemas.openxmlformats.org/markup-compatibility/2006">
              <mc:Choice xmlns:v="urn:schemas-microsoft-com:vml" Requires="v">
                <p:oleObj spid="_x0000_s3112" name="Equation" r:id="rId12" imgW="1549080" imgH="482400" progId="Equation.DSMT4">
                  <p:embed/>
                </p:oleObj>
              </mc:Choice>
              <mc:Fallback>
                <p:oleObj name="Equation" r:id="rId12" imgW="1549080" imgH="482400" progId="Equation.DSMT4">
                  <p:embed/>
                  <p:pic>
                    <p:nvPicPr>
                      <p:cNvPr id="0" name=""/>
                      <p:cNvPicPr>
                        <a:picLocks noChangeAspect="1" noChangeArrowheads="1"/>
                      </p:cNvPicPr>
                      <p:nvPr/>
                    </p:nvPicPr>
                    <p:blipFill>
                      <a:blip r:embed="rId13"/>
                      <a:srcRect/>
                      <a:stretch>
                        <a:fillRect/>
                      </a:stretch>
                    </p:blipFill>
                    <p:spPr bwMode="auto">
                      <a:xfrm>
                        <a:off x="4572001" y="5094288"/>
                        <a:ext cx="3387994" cy="1077912"/>
                      </a:xfrm>
                      <a:prstGeom prst="rect">
                        <a:avLst/>
                      </a:prstGeom>
                      <a:noFill/>
                      <a:ln>
                        <a:noFill/>
                      </a:ln>
                      <a:effectLst/>
                    </p:spPr>
                  </p:pic>
                </p:oleObj>
              </mc:Fallback>
            </mc:AlternateContent>
          </a:graphicData>
        </a:graphic>
      </p:graphicFrame>
      <p:pic>
        <p:nvPicPr>
          <p:cNvPr id="65" name="Picture 64" descr="duong phan cach"/>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5400000">
            <a:off x="1298269" y="3736670"/>
            <a:ext cx="5870222" cy="67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loud Callout 2"/>
          <p:cNvSpPr/>
          <p:nvPr/>
        </p:nvSpPr>
        <p:spPr>
          <a:xfrm>
            <a:off x="516678" y="3077251"/>
            <a:ext cx="4489184" cy="1749747"/>
          </a:xfrm>
          <a:prstGeom prst="cloudCallout">
            <a:avLst>
              <a:gd name="adj1" fmla="val 60746"/>
              <a:gd name="adj2" fmla="val -143477"/>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0000CC"/>
                </a:solidFill>
                <a:latin typeface="Times New Roman" panose="02020603050405020304" pitchFamily="18" charset="0"/>
                <a:cs typeface="Times New Roman" panose="02020603050405020304" pitchFamily="18" charset="0"/>
              </a:rPr>
              <a:t>Nêu các đại lượng có trong công thức?</a:t>
            </a:r>
            <a:endParaRPr lang="en-US" sz="2400" b="1" dirty="0">
              <a:solidFill>
                <a:srgbClr val="0000CC"/>
              </a:solidFill>
              <a:latin typeface="Times New Roman" panose="02020603050405020304" pitchFamily="18" charset="0"/>
              <a:cs typeface="Times New Roman" panose="02020603050405020304" pitchFamily="18" charset="0"/>
            </a:endParaRPr>
          </a:p>
        </p:txBody>
      </p:sp>
      <p:grpSp>
        <p:nvGrpSpPr>
          <p:cNvPr id="7" name="Group 6"/>
          <p:cNvGrpSpPr/>
          <p:nvPr/>
        </p:nvGrpSpPr>
        <p:grpSpPr>
          <a:xfrm>
            <a:off x="4528690" y="1554540"/>
            <a:ext cx="3624710" cy="1569660"/>
            <a:chOff x="4249527" y="1309679"/>
            <a:chExt cx="3624710" cy="1569660"/>
          </a:xfrm>
        </p:grpSpPr>
        <p:sp>
          <p:nvSpPr>
            <p:cNvPr id="4" name="Rectangle 6"/>
            <p:cNvSpPr>
              <a:spLocks noChangeArrowheads="1"/>
            </p:cNvSpPr>
            <p:nvPr/>
          </p:nvSpPr>
          <p:spPr bwMode="auto">
            <a:xfrm>
              <a:off x="4249527" y="1309679"/>
              <a:ext cx="362471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en-US" sz="2400" b="1" i="0" u="none" strike="noStrike" cap="none" normalizeH="0" baseline="0" dirty="0">
                  <a:ln>
                    <a:noFill/>
                  </a:ln>
                  <a:solidFill>
                    <a:schemeClr val="bg1"/>
                  </a:solidFill>
                  <a:effectLst/>
                  <a:latin typeface="Times New Roman" pitchFamily="18" charset="0"/>
                  <a:ea typeface="Calibri" pitchFamily="34" charset="0"/>
                  <a:cs typeface="Times New Roman" pitchFamily="18" charset="0"/>
                </a:rPr>
                <a:t>Trong đó: </a:t>
              </a:r>
              <a:endParaRPr kumimoji="0" lang="en-US" altLang="en-US" sz="2400" b="1" i="0" u="none" strike="noStrike" cap="none" normalizeH="0" baseline="0" dirty="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400" b="1" i="0" u="none" strike="noStrike" cap="none" normalizeH="0" baseline="0" dirty="0">
                  <a:ln>
                    <a:noFill/>
                  </a:ln>
                  <a:solidFill>
                    <a:schemeClr val="bg1"/>
                  </a:solidFill>
                  <a:effectLst/>
                  <a:latin typeface="Times New Roman" pitchFamily="18" charset="0"/>
                  <a:ea typeface="Calibri" pitchFamily="34" charset="0"/>
                  <a:cs typeface="Times New Roman" pitchFamily="18" charset="0"/>
                </a:rPr>
                <a:t>S: là diện tích hình tròn . </a:t>
              </a:r>
              <a:endParaRPr kumimoji="0" lang="en-US" altLang="en-US" sz="2400" b="1" i="0" u="none" strike="noStrike" cap="none" normalizeH="0" baseline="0" dirty="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altLang="en-US" sz="2400" b="1" i="0" u="none" strike="noStrike" cap="none" normalizeH="0" baseline="0" dirty="0">
                  <a:ln>
                    <a:noFill/>
                  </a:ln>
                  <a:solidFill>
                    <a:schemeClr val="bg1"/>
                  </a:solidFill>
                  <a:effectLst/>
                  <a:latin typeface="Times New Roman" pitchFamily="18" charset="0"/>
                  <a:ea typeface="Calibri" pitchFamily="34" charset="0"/>
                  <a:cs typeface="Times New Roman" pitchFamily="18" charset="0"/>
                </a:rPr>
                <a:t>R: là bán kính hình tròn . </a:t>
              </a:r>
              <a:endParaRPr kumimoji="0" lang="en-US" altLang="en-US" sz="2400" b="1" i="0" u="none" strike="noStrike" cap="none" normalizeH="0" baseline="0" dirty="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1" i="0" u="none" strike="noStrike" cap="none" normalizeH="0" baseline="0" dirty="0">
                <a:ln>
                  <a:noFill/>
                </a:ln>
                <a:solidFill>
                  <a:schemeClr val="bg1"/>
                </a:solidFill>
                <a:effectLst/>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528534355"/>
                </p:ext>
              </p:extLst>
            </p:nvPr>
          </p:nvGraphicFramePr>
          <p:xfrm>
            <a:off x="4343187" y="2453382"/>
            <a:ext cx="1203791" cy="425957"/>
          </p:xfrm>
          <a:graphic>
            <a:graphicData uri="http://schemas.openxmlformats.org/presentationml/2006/ole">
              <mc:AlternateContent xmlns:mc="http://schemas.openxmlformats.org/markup-compatibility/2006">
                <mc:Choice xmlns:v="urn:schemas-microsoft-com:vml" Requires="v">
                  <p:oleObj spid="_x0000_s3113" name="Equation" r:id="rId15" imgW="622080" imgH="215640" progId="Equation.DSMT4">
                    <p:embed/>
                  </p:oleObj>
                </mc:Choice>
                <mc:Fallback>
                  <p:oleObj name="Equation" r:id="rId15" imgW="622080" imgH="215640" progId="Equation.DSMT4">
                    <p:embed/>
                    <p:pic>
                      <p:nvPicPr>
                        <p:cNvPr id="0" name="Object 5"/>
                        <p:cNvPicPr>
                          <a:picLocks noChangeAspect="1" noChangeArrowheads="1"/>
                        </p:cNvPicPr>
                        <p:nvPr/>
                      </p:nvPicPr>
                      <p:blipFill>
                        <a:blip r:embed="rId16"/>
                        <a:srcRect/>
                        <a:stretch>
                          <a:fillRect/>
                        </a:stretch>
                      </p:blipFill>
                      <p:spPr bwMode="auto">
                        <a:xfrm>
                          <a:off x="4343187" y="2453382"/>
                          <a:ext cx="1203791" cy="425957"/>
                        </a:xfrm>
                        <a:prstGeom prst="rect">
                          <a:avLst/>
                        </a:prstGeom>
                        <a:noFill/>
                      </p:spPr>
                    </p:pic>
                  </p:oleObj>
                </mc:Fallback>
              </mc:AlternateContent>
            </a:graphicData>
          </a:graphic>
        </p:graphicFrame>
      </p:grpSp>
      <p:sp>
        <p:nvSpPr>
          <p:cNvPr id="6" name="Rectangle 7"/>
          <p:cNvSpPr>
            <a:spLocks noChangeArrowheads="1"/>
          </p:cNvSpPr>
          <p:nvPr/>
        </p:nvSpPr>
        <p:spPr bwMode="auto">
          <a:xfrm>
            <a:off x="0" y="714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7201" name="Picture 33" descr="hình nền động dây ngang đẹp 1 (71)"/>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1488697" y="5676062"/>
            <a:ext cx="1934666" cy="98614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1" descr="4 lưy ý quan trọng giúp bạn tự học tiếng Nhật giao tiếp cơ bản hiệu quả"/>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696200" y="2472056"/>
            <a:ext cx="1043968" cy="90116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06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linds(horizontal)">
                                      <p:cBhvr>
                                        <p:cTn id="31" dur="500"/>
                                        <p:tgtEl>
                                          <p:spTgt spid="34"/>
                                        </p:tgtEl>
                                      </p:cBhvr>
                                    </p:animEffect>
                                  </p:childTnLst>
                                </p:cTn>
                              </p:par>
                            </p:childTnLst>
                          </p:cTn>
                        </p:par>
                        <p:par>
                          <p:cTn id="32" fill="hold">
                            <p:stCondLst>
                              <p:cond delay="500"/>
                            </p:stCondLst>
                            <p:childTnLst>
                              <p:par>
                                <p:cTn id="33" presetID="3" presetClass="entr" presetSubtype="1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blinds(horizontal)">
                                      <p:cBhvr>
                                        <p:cTn id="35" dur="500"/>
                                        <p:tgtEl>
                                          <p:spTgt spid="50"/>
                                        </p:tgtEl>
                                      </p:cBhvr>
                                    </p:animEffect>
                                  </p:childTnLst>
                                </p:cTn>
                              </p:par>
                            </p:childTnLst>
                          </p:cTn>
                        </p:par>
                        <p:par>
                          <p:cTn id="36" fill="hold">
                            <p:stCondLst>
                              <p:cond delay="1000"/>
                            </p:stCondLst>
                            <p:childTnLst>
                              <p:par>
                                <p:cTn id="37" presetID="22" presetClass="entr" presetSubtype="2"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right)">
                                      <p:cBhvr>
                                        <p:cTn id="39" dur="500"/>
                                        <p:tgtEl>
                                          <p:spTgt spid="51"/>
                                        </p:tgtEl>
                                      </p:cBhvr>
                                    </p:animEffect>
                                  </p:childTnLst>
                                </p:cTn>
                              </p:par>
                            </p:childTnLst>
                          </p:cTn>
                        </p:par>
                        <p:par>
                          <p:cTn id="40" fill="hold">
                            <p:stCondLst>
                              <p:cond delay="1500"/>
                            </p:stCondLst>
                            <p:childTnLst>
                              <p:par>
                                <p:cTn id="41" presetID="3" presetClass="entr" presetSubtype="1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linds(horizontal)">
                                      <p:cBhvr>
                                        <p:cTn id="43" dur="500"/>
                                        <p:tgtEl>
                                          <p:spTgt spid="23"/>
                                        </p:tgtEl>
                                      </p:cBhvr>
                                    </p:animEffect>
                                  </p:childTnLst>
                                </p:cTn>
                              </p:par>
                            </p:childTnLst>
                          </p:cTn>
                        </p:par>
                        <p:par>
                          <p:cTn id="44" fill="hold">
                            <p:stCondLst>
                              <p:cond delay="2000"/>
                            </p:stCondLst>
                            <p:childTnLst>
                              <p:par>
                                <p:cTn id="45" presetID="8" presetClass="emph" presetSubtype="0" fill="hold" nodeType="afterEffect">
                                  <p:stCondLst>
                                    <p:cond delay="0"/>
                                  </p:stCondLst>
                                  <p:childTnLst>
                                    <p:animRot by="21600000">
                                      <p:cBhvr>
                                        <p:cTn id="46" dur="4300" fill="hold"/>
                                        <p:tgtEl>
                                          <p:spTgt spid="23"/>
                                        </p:tgtEl>
                                        <p:attrNameLst>
                                          <p:attrName>r</p:attrName>
                                        </p:attrNameLst>
                                      </p:cBhvr>
                                    </p:animRot>
                                  </p:childTnLst>
                                </p:cTn>
                              </p:par>
                              <p:par>
                                <p:cTn id="47" presetID="22" presetClass="entr" presetSubtype="4"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down)">
                                      <p:cBhvr>
                                        <p:cTn id="49" dur="500"/>
                                        <p:tgtEl>
                                          <p:spTgt spid="27"/>
                                        </p:tgtEl>
                                      </p:cBhvr>
                                    </p:animEffect>
                                  </p:childTnLst>
                                </p:cTn>
                              </p:par>
                              <p:par>
                                <p:cTn id="50" presetID="22" presetClass="entr" presetSubtype="8" fill="hold" grpId="0" nodeType="withEffect">
                                  <p:stCondLst>
                                    <p:cond delay="50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600"/>
                                        <p:tgtEl>
                                          <p:spTgt spid="42"/>
                                        </p:tgtEl>
                                      </p:cBhvr>
                                    </p:animEffect>
                                  </p:childTnLst>
                                </p:cTn>
                              </p:par>
                              <p:par>
                                <p:cTn id="56" presetID="22" presetClass="entr" presetSubtype="1" fill="hold" grpId="0" nodeType="withEffect">
                                  <p:stCondLst>
                                    <p:cond delay="1500"/>
                                  </p:stCondLst>
                                  <p:childTnLst>
                                    <p:set>
                                      <p:cBhvr>
                                        <p:cTn id="57" dur="1" fill="hold">
                                          <p:stCondLst>
                                            <p:cond delay="0"/>
                                          </p:stCondLst>
                                        </p:cTn>
                                        <p:tgtEl>
                                          <p:spTgt spid="43"/>
                                        </p:tgtEl>
                                        <p:attrNameLst>
                                          <p:attrName>style.visibility</p:attrName>
                                        </p:attrNameLst>
                                      </p:cBhvr>
                                      <p:to>
                                        <p:strVal val="visible"/>
                                      </p:to>
                                    </p:set>
                                    <p:animEffect transition="in" filter="wipe(up)">
                                      <p:cBhvr>
                                        <p:cTn id="58" dur="500"/>
                                        <p:tgtEl>
                                          <p:spTgt spid="43"/>
                                        </p:tgtEl>
                                      </p:cBhvr>
                                    </p:animEffect>
                                  </p:childTnLst>
                                </p:cTn>
                              </p:par>
                              <p:par>
                                <p:cTn id="59" presetID="22" presetClass="entr" presetSubtype="1" fill="hold" grpId="0" nodeType="withEffect">
                                  <p:stCondLst>
                                    <p:cond delay="200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par>
                                <p:cTn id="62" presetID="22" presetClass="entr" presetSubtype="2" fill="hold" grpId="0" nodeType="withEffect">
                                  <p:stCondLst>
                                    <p:cond delay="2500"/>
                                  </p:stCondLst>
                                  <p:childTnLst>
                                    <p:set>
                                      <p:cBhvr>
                                        <p:cTn id="63" dur="1" fill="hold">
                                          <p:stCondLst>
                                            <p:cond delay="0"/>
                                          </p:stCondLst>
                                        </p:cTn>
                                        <p:tgtEl>
                                          <p:spTgt spid="47"/>
                                        </p:tgtEl>
                                        <p:attrNameLst>
                                          <p:attrName>style.visibility</p:attrName>
                                        </p:attrNameLst>
                                      </p:cBhvr>
                                      <p:to>
                                        <p:strVal val="visible"/>
                                      </p:to>
                                    </p:set>
                                    <p:animEffect transition="in" filter="wipe(right)">
                                      <p:cBhvr>
                                        <p:cTn id="64" dur="500"/>
                                        <p:tgtEl>
                                          <p:spTgt spid="47"/>
                                        </p:tgtEl>
                                      </p:cBhvr>
                                    </p:animEffect>
                                  </p:childTnLst>
                                </p:cTn>
                              </p:par>
                              <p:par>
                                <p:cTn id="65" presetID="22" presetClass="entr" presetSubtype="2" fill="hold" grpId="0" nodeType="withEffect">
                                  <p:stCondLst>
                                    <p:cond delay="3000"/>
                                  </p:stCondLst>
                                  <p:childTnLst>
                                    <p:set>
                                      <p:cBhvr>
                                        <p:cTn id="66" dur="1" fill="hold">
                                          <p:stCondLst>
                                            <p:cond delay="0"/>
                                          </p:stCondLst>
                                        </p:cTn>
                                        <p:tgtEl>
                                          <p:spTgt spid="48"/>
                                        </p:tgtEl>
                                        <p:attrNameLst>
                                          <p:attrName>style.visibility</p:attrName>
                                        </p:attrNameLst>
                                      </p:cBhvr>
                                      <p:to>
                                        <p:strVal val="visible"/>
                                      </p:to>
                                    </p:set>
                                    <p:animEffect transition="in" filter="wipe(right)">
                                      <p:cBhvr>
                                        <p:cTn id="67" dur="500"/>
                                        <p:tgtEl>
                                          <p:spTgt spid="48"/>
                                        </p:tgtEl>
                                      </p:cBhvr>
                                    </p:animEffect>
                                  </p:childTnLst>
                                </p:cTn>
                              </p:par>
                              <p:par>
                                <p:cTn id="68" presetID="22" presetClass="entr" presetSubtype="4" fill="hold" grpId="0" nodeType="withEffect">
                                  <p:stCondLst>
                                    <p:cond delay="350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400"/>
                                        <p:tgtEl>
                                          <p:spTgt spid="49"/>
                                        </p:tgtEl>
                                      </p:cBhvr>
                                    </p:animEffect>
                                  </p:childTnLst>
                                </p:cTn>
                              </p:par>
                              <p:par>
                                <p:cTn id="71" presetID="22" presetClass="entr" presetSubtype="4" fill="hold" grpId="0" nodeType="withEffect">
                                  <p:stCondLst>
                                    <p:cond delay="4000"/>
                                  </p:stCondLst>
                                  <p:childTnLst>
                                    <p:set>
                                      <p:cBhvr>
                                        <p:cTn id="72" dur="1" fill="hold">
                                          <p:stCondLst>
                                            <p:cond delay="0"/>
                                          </p:stCondLst>
                                        </p:cTn>
                                        <p:tgtEl>
                                          <p:spTgt spid="54"/>
                                        </p:tgtEl>
                                        <p:attrNameLst>
                                          <p:attrName>style.visibility</p:attrName>
                                        </p:attrNameLst>
                                      </p:cBhvr>
                                      <p:to>
                                        <p:strVal val="visible"/>
                                      </p:to>
                                    </p:set>
                                    <p:animEffect transition="in" filter="wipe(down)">
                                      <p:cBhvr>
                                        <p:cTn id="73" dur="400"/>
                                        <p:tgtEl>
                                          <p:spTgt spid="54"/>
                                        </p:tgtEl>
                                      </p:cBhvr>
                                    </p:animEffect>
                                  </p:childTnLst>
                                </p:cTn>
                              </p:par>
                            </p:childTnLst>
                          </p:cTn>
                        </p:par>
                        <p:par>
                          <p:cTn id="74" fill="hold">
                            <p:stCondLst>
                              <p:cond delay="6400"/>
                            </p:stCondLst>
                            <p:childTnLst>
                              <p:par>
                                <p:cTn id="75" presetID="2" presetClass="exit" presetSubtype="9" fill="hold" nodeType="afterEffect">
                                  <p:stCondLst>
                                    <p:cond delay="0"/>
                                  </p:stCondLst>
                                  <p:childTnLst>
                                    <p:anim calcmode="lin" valueType="num">
                                      <p:cBhvr additive="base">
                                        <p:cTn id="76" dur="500"/>
                                        <p:tgtEl>
                                          <p:spTgt spid="23"/>
                                        </p:tgtEl>
                                        <p:attrNameLst>
                                          <p:attrName>ppt_x</p:attrName>
                                        </p:attrNameLst>
                                      </p:cBhvr>
                                      <p:tavLst>
                                        <p:tav tm="0">
                                          <p:val>
                                            <p:strVal val="ppt_x"/>
                                          </p:val>
                                        </p:tav>
                                        <p:tav tm="100000">
                                          <p:val>
                                            <p:strVal val="0-ppt_w/2"/>
                                          </p:val>
                                        </p:tav>
                                      </p:tavLst>
                                    </p:anim>
                                    <p:anim calcmode="lin" valueType="num">
                                      <p:cBhvr additive="base">
                                        <p:cTn id="77" dur="500"/>
                                        <p:tgtEl>
                                          <p:spTgt spid="23"/>
                                        </p:tgtEl>
                                        <p:attrNameLst>
                                          <p:attrName>ppt_y</p:attrName>
                                        </p:attrNameLst>
                                      </p:cBhvr>
                                      <p:tavLst>
                                        <p:tav tm="0">
                                          <p:val>
                                            <p:strVal val="ppt_y"/>
                                          </p:val>
                                        </p:tav>
                                        <p:tav tm="100000">
                                          <p:val>
                                            <p:strVal val="0-ppt_h/2"/>
                                          </p:val>
                                        </p:tav>
                                      </p:tavLst>
                                    </p:anim>
                                    <p:set>
                                      <p:cBhvr>
                                        <p:cTn id="78" dur="1" fill="hold">
                                          <p:stCondLst>
                                            <p:cond delay="499"/>
                                          </p:stCondLst>
                                        </p:cTn>
                                        <p:tgtEl>
                                          <p:spTgt spid="23"/>
                                        </p:tgtEl>
                                        <p:attrNameLst>
                                          <p:attrName>style.visibility</p:attrName>
                                        </p:attrNameLst>
                                      </p:cBhvr>
                                      <p:to>
                                        <p:strVal val="hidden"/>
                                      </p:to>
                                    </p:set>
                                  </p:childTnLst>
                                </p:cTn>
                              </p:par>
                            </p:childTnLst>
                          </p:cTn>
                        </p:par>
                        <p:par>
                          <p:cTn id="79" fill="hold">
                            <p:stCondLst>
                              <p:cond delay="6900"/>
                            </p:stCondLst>
                            <p:childTnLst>
                              <p:par>
                                <p:cTn id="80" presetID="6" presetClass="entr" presetSubtype="32"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circle(out)">
                                      <p:cBhvr>
                                        <p:cTn id="82" dur="20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56">
                                            <p:txEl>
                                              <p:pRg st="0" end="0"/>
                                            </p:txEl>
                                          </p:spTgt>
                                        </p:tgtEl>
                                        <p:attrNameLst>
                                          <p:attrName>style.visibility</p:attrName>
                                        </p:attrNameLst>
                                      </p:cBhvr>
                                      <p:to>
                                        <p:strVal val="visible"/>
                                      </p:to>
                                    </p:set>
                                    <p:animEffect transition="in" filter="wipe(left)">
                                      <p:cBhvr>
                                        <p:cTn id="87" dur="1000"/>
                                        <p:tgtEl>
                                          <p:spTgt spid="56">
                                            <p:txEl>
                                              <p:pRg st="0" end="0"/>
                                            </p:txEl>
                                          </p:spTgt>
                                        </p:tgtEl>
                                      </p:cBhvr>
                                    </p:animEffect>
                                  </p:childTnLst>
                                </p:cTn>
                              </p:par>
                              <p:par>
                                <p:cTn id="88" presetID="22" presetClass="entr" presetSubtype="8" fill="hold" nodeType="withEffect">
                                  <p:stCondLst>
                                    <p:cond delay="0"/>
                                  </p:stCondLst>
                                  <p:childTnLst>
                                    <p:set>
                                      <p:cBhvr>
                                        <p:cTn id="89" dur="1" fill="hold">
                                          <p:stCondLst>
                                            <p:cond delay="0"/>
                                          </p:stCondLst>
                                        </p:cTn>
                                        <p:tgtEl>
                                          <p:spTgt spid="56">
                                            <p:txEl>
                                              <p:pRg st="2" end="2"/>
                                            </p:txEl>
                                          </p:spTgt>
                                        </p:tgtEl>
                                        <p:attrNameLst>
                                          <p:attrName>style.visibility</p:attrName>
                                        </p:attrNameLst>
                                      </p:cBhvr>
                                      <p:to>
                                        <p:strVal val="visible"/>
                                      </p:to>
                                    </p:set>
                                    <p:animEffect transition="in" filter="wipe(left)">
                                      <p:cBhvr>
                                        <p:cTn id="90" dur="1000"/>
                                        <p:tgtEl>
                                          <p:spTgt spid="56">
                                            <p:txEl>
                                              <p:pRg st="2" end="2"/>
                                            </p:txEl>
                                          </p:spTgt>
                                        </p:tgtEl>
                                      </p:cBhvr>
                                    </p:animEffect>
                                  </p:childTnLst>
                                </p:cTn>
                              </p:par>
                            </p:childTnLst>
                          </p:cTn>
                        </p:par>
                        <p:par>
                          <p:cTn id="91" fill="hold">
                            <p:stCondLst>
                              <p:cond delay="1000"/>
                            </p:stCondLst>
                            <p:childTnLst>
                              <p:par>
                                <p:cTn id="92" presetID="20" presetClass="entr" presetSubtype="0" fill="hold"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edge">
                                      <p:cBhvr>
                                        <p:cTn id="94" dur="2000"/>
                                        <p:tgtEl>
                                          <p:spTgt spid="57"/>
                                        </p:tgtEl>
                                      </p:cBhvr>
                                    </p:animEffect>
                                  </p:childTnLst>
                                </p:cTn>
                              </p:par>
                            </p:childTnLst>
                          </p:cTn>
                        </p:par>
                        <p:par>
                          <p:cTn id="95" fill="hold">
                            <p:stCondLst>
                              <p:cond delay="3000"/>
                            </p:stCondLst>
                            <p:childTnLst>
                              <p:par>
                                <p:cTn id="96" presetID="26" presetClass="emph" presetSubtype="0" fill="hold" nodeType="afterEffect">
                                  <p:stCondLst>
                                    <p:cond delay="0"/>
                                  </p:stCondLst>
                                  <p:childTnLst>
                                    <p:animEffect transition="out" filter="fade">
                                      <p:cBhvr>
                                        <p:cTn id="97" dur="500" tmFilter="0, 0; .2, .5; .8, .5; 1, 0"/>
                                        <p:tgtEl>
                                          <p:spTgt spid="57"/>
                                        </p:tgtEl>
                                      </p:cBhvr>
                                    </p:animEffect>
                                    <p:animScale>
                                      <p:cBhvr>
                                        <p:cTn id="98" dur="250" autoRev="1" fill="hold"/>
                                        <p:tgtEl>
                                          <p:spTgt spid="57"/>
                                        </p:tgtEl>
                                      </p:cBhvr>
                                      <p:by x="105000" y="105000"/>
                                    </p:animScale>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2" nodeType="click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fade">
                                      <p:cBhvr>
                                        <p:cTn id="103" dur="1000"/>
                                        <p:tgtEl>
                                          <p:spTgt spid="3"/>
                                        </p:tgtEl>
                                      </p:cBhvr>
                                    </p:animEffect>
                                    <p:anim calcmode="lin" valueType="num">
                                      <p:cBhvr>
                                        <p:cTn id="104" dur="1000" fill="hold"/>
                                        <p:tgtEl>
                                          <p:spTgt spid="3"/>
                                        </p:tgtEl>
                                        <p:attrNameLst>
                                          <p:attrName>ppt_x</p:attrName>
                                        </p:attrNameLst>
                                      </p:cBhvr>
                                      <p:tavLst>
                                        <p:tav tm="0">
                                          <p:val>
                                            <p:strVal val="#ppt_x"/>
                                          </p:val>
                                        </p:tav>
                                        <p:tav tm="100000">
                                          <p:val>
                                            <p:strVal val="#ppt_x"/>
                                          </p:val>
                                        </p:tav>
                                      </p:tavLst>
                                    </p:anim>
                                    <p:anim calcmode="lin" valueType="num">
                                      <p:cBhvr>
                                        <p:cTn id="10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xit" presetSubtype="0" fill="hold" grpId="1" nodeType="clickEffect">
                                  <p:stCondLst>
                                    <p:cond delay="0"/>
                                  </p:stCondLst>
                                  <p:childTnLst>
                                    <p:animEffect transition="out" filter="fade">
                                      <p:cBhvr>
                                        <p:cTn id="109" dur="1000"/>
                                        <p:tgtEl>
                                          <p:spTgt spid="3"/>
                                        </p:tgtEl>
                                      </p:cBhvr>
                                    </p:animEffect>
                                    <p:anim calcmode="lin" valueType="num">
                                      <p:cBhvr>
                                        <p:cTn id="110" dur="1000"/>
                                        <p:tgtEl>
                                          <p:spTgt spid="3"/>
                                        </p:tgtEl>
                                        <p:attrNameLst>
                                          <p:attrName>ppt_x</p:attrName>
                                        </p:attrNameLst>
                                      </p:cBhvr>
                                      <p:tavLst>
                                        <p:tav tm="0">
                                          <p:val>
                                            <p:strVal val="ppt_x"/>
                                          </p:val>
                                        </p:tav>
                                        <p:tav tm="100000">
                                          <p:val>
                                            <p:strVal val="ppt_x"/>
                                          </p:val>
                                        </p:tav>
                                      </p:tavLst>
                                    </p:anim>
                                    <p:anim calcmode="lin" valueType="num">
                                      <p:cBhvr>
                                        <p:cTn id="111" dur="1000"/>
                                        <p:tgtEl>
                                          <p:spTgt spid="3"/>
                                        </p:tgtEl>
                                        <p:attrNameLst>
                                          <p:attrName>ppt_y</p:attrName>
                                        </p:attrNameLst>
                                      </p:cBhvr>
                                      <p:tavLst>
                                        <p:tav tm="0">
                                          <p:val>
                                            <p:strVal val="ppt_y"/>
                                          </p:val>
                                        </p:tav>
                                        <p:tav tm="100000">
                                          <p:val>
                                            <p:strVal val="ppt_y+.1"/>
                                          </p:val>
                                        </p:tav>
                                      </p:tavLst>
                                    </p:anim>
                                    <p:set>
                                      <p:cBhvr>
                                        <p:cTn id="112" dur="1" fill="hold">
                                          <p:stCondLst>
                                            <p:cond delay="999"/>
                                          </p:stCondLst>
                                        </p:cTn>
                                        <p:tgtEl>
                                          <p:spTgt spid="3"/>
                                        </p:tgtEl>
                                        <p:attrNameLst>
                                          <p:attrName>style.visibility</p:attrName>
                                        </p:attrNameLst>
                                      </p:cBhvr>
                                      <p:to>
                                        <p:strVal val="hidden"/>
                                      </p:to>
                                    </p:set>
                                  </p:childTnLst>
                                </p:cTn>
                              </p:par>
                              <p:par>
                                <p:cTn id="113" presetID="6" presetClass="entr" presetSubtype="16" fill="hold" grpId="0" nodeType="with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circle(in)">
                                      <p:cBhvr>
                                        <p:cTn id="115" dur="2000"/>
                                        <p:tgtEl>
                                          <p:spTgt spid="3"/>
                                        </p:tgtEl>
                                      </p:cBhvr>
                                    </p:animEffect>
                                  </p:childTnLst>
                                </p:cTn>
                              </p:par>
                            </p:childTnLst>
                          </p:cTn>
                        </p:par>
                      </p:childTnLst>
                    </p:cTn>
                  </p:par>
                  <p:par>
                    <p:cTn id="116" fill="hold">
                      <p:stCondLst>
                        <p:cond delay="indefinite"/>
                      </p:stCondLst>
                      <p:childTnLst>
                        <p:par>
                          <p:cTn id="117" fill="hold">
                            <p:stCondLst>
                              <p:cond delay="0"/>
                            </p:stCondLst>
                            <p:childTnLst>
                              <p:par>
                                <p:cTn id="118" presetID="26" presetClass="entr" presetSubtype="0" fill="hold"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80">
                                          <p:stCondLst>
                                            <p:cond delay="0"/>
                                          </p:stCondLst>
                                        </p:cTn>
                                        <p:tgtEl>
                                          <p:spTgt spid="7"/>
                                        </p:tgtEl>
                                      </p:cBhvr>
                                    </p:animEffect>
                                    <p:anim calcmode="lin" valueType="num">
                                      <p:cBhvr>
                                        <p:cTn id="12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26" dur="26">
                                          <p:stCondLst>
                                            <p:cond delay="650"/>
                                          </p:stCondLst>
                                        </p:cTn>
                                        <p:tgtEl>
                                          <p:spTgt spid="7"/>
                                        </p:tgtEl>
                                      </p:cBhvr>
                                      <p:to x="100000" y="60000"/>
                                    </p:animScale>
                                    <p:animScale>
                                      <p:cBhvr>
                                        <p:cTn id="127" dur="166" decel="50000">
                                          <p:stCondLst>
                                            <p:cond delay="676"/>
                                          </p:stCondLst>
                                        </p:cTn>
                                        <p:tgtEl>
                                          <p:spTgt spid="7"/>
                                        </p:tgtEl>
                                      </p:cBhvr>
                                      <p:to x="100000" y="100000"/>
                                    </p:animScale>
                                    <p:animScale>
                                      <p:cBhvr>
                                        <p:cTn id="128" dur="26">
                                          <p:stCondLst>
                                            <p:cond delay="1312"/>
                                          </p:stCondLst>
                                        </p:cTn>
                                        <p:tgtEl>
                                          <p:spTgt spid="7"/>
                                        </p:tgtEl>
                                      </p:cBhvr>
                                      <p:to x="100000" y="80000"/>
                                    </p:animScale>
                                    <p:animScale>
                                      <p:cBhvr>
                                        <p:cTn id="129" dur="166" decel="50000">
                                          <p:stCondLst>
                                            <p:cond delay="1338"/>
                                          </p:stCondLst>
                                        </p:cTn>
                                        <p:tgtEl>
                                          <p:spTgt spid="7"/>
                                        </p:tgtEl>
                                      </p:cBhvr>
                                      <p:to x="100000" y="100000"/>
                                    </p:animScale>
                                    <p:animScale>
                                      <p:cBhvr>
                                        <p:cTn id="130" dur="26">
                                          <p:stCondLst>
                                            <p:cond delay="1642"/>
                                          </p:stCondLst>
                                        </p:cTn>
                                        <p:tgtEl>
                                          <p:spTgt spid="7"/>
                                        </p:tgtEl>
                                      </p:cBhvr>
                                      <p:to x="100000" y="90000"/>
                                    </p:animScale>
                                    <p:animScale>
                                      <p:cBhvr>
                                        <p:cTn id="131" dur="166" decel="50000">
                                          <p:stCondLst>
                                            <p:cond delay="1668"/>
                                          </p:stCondLst>
                                        </p:cTn>
                                        <p:tgtEl>
                                          <p:spTgt spid="7"/>
                                        </p:tgtEl>
                                      </p:cBhvr>
                                      <p:to x="100000" y="100000"/>
                                    </p:animScale>
                                    <p:animScale>
                                      <p:cBhvr>
                                        <p:cTn id="132" dur="26">
                                          <p:stCondLst>
                                            <p:cond delay="1808"/>
                                          </p:stCondLst>
                                        </p:cTn>
                                        <p:tgtEl>
                                          <p:spTgt spid="7"/>
                                        </p:tgtEl>
                                      </p:cBhvr>
                                      <p:to x="100000" y="95000"/>
                                    </p:animScale>
                                    <p:animScale>
                                      <p:cBhvr>
                                        <p:cTn id="133" dur="166" decel="50000">
                                          <p:stCondLst>
                                            <p:cond delay="1834"/>
                                          </p:stCondLst>
                                        </p:cTn>
                                        <p:tgtEl>
                                          <p:spTgt spid="7"/>
                                        </p:tgtEl>
                                      </p:cBhvr>
                                      <p:to x="100000" y="100000"/>
                                    </p:animScale>
                                  </p:childTnLst>
                                </p:cTn>
                              </p:par>
                            </p:childTnLst>
                          </p:cTn>
                        </p:par>
                      </p:childTnLst>
                    </p:cTn>
                  </p:par>
                  <p:par>
                    <p:cTn id="134" fill="hold">
                      <p:stCondLst>
                        <p:cond delay="indefinite"/>
                      </p:stCondLst>
                      <p:childTnLst>
                        <p:par>
                          <p:cTn id="135" fill="hold">
                            <p:stCondLst>
                              <p:cond delay="0"/>
                            </p:stCondLst>
                            <p:childTnLst>
                              <p:par>
                                <p:cTn id="136" presetID="3" presetClass="entr" presetSubtype="10" fill="hold" nodeType="clickEffect">
                                  <p:stCondLst>
                                    <p:cond delay="0"/>
                                  </p:stCondLst>
                                  <p:childTnLst>
                                    <p:set>
                                      <p:cBhvr>
                                        <p:cTn id="137" dur="1" fill="hold">
                                          <p:stCondLst>
                                            <p:cond delay="0"/>
                                          </p:stCondLst>
                                        </p:cTn>
                                        <p:tgtEl>
                                          <p:spTgt spid="58">
                                            <p:txEl>
                                              <p:pRg st="0" end="0"/>
                                            </p:txEl>
                                          </p:spTgt>
                                        </p:tgtEl>
                                        <p:attrNameLst>
                                          <p:attrName>style.visibility</p:attrName>
                                        </p:attrNameLst>
                                      </p:cBhvr>
                                      <p:to>
                                        <p:strVal val="visible"/>
                                      </p:to>
                                    </p:set>
                                    <p:animEffect transition="in" filter="blinds(horizontal)">
                                      <p:cBhvr>
                                        <p:cTn id="138" dur="500"/>
                                        <p:tgtEl>
                                          <p:spTgt spid="58">
                                            <p:txEl>
                                              <p:pRg st="0" end="0"/>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6" presetClass="entr" presetSubtype="16" fill="hold" nodeType="clickEffect">
                                  <p:stCondLst>
                                    <p:cond delay="0"/>
                                  </p:stCondLst>
                                  <p:childTnLst>
                                    <p:set>
                                      <p:cBhvr>
                                        <p:cTn id="142" dur="1" fill="hold">
                                          <p:stCondLst>
                                            <p:cond delay="0"/>
                                          </p:stCondLst>
                                        </p:cTn>
                                        <p:tgtEl>
                                          <p:spTgt spid="67"/>
                                        </p:tgtEl>
                                        <p:attrNameLst>
                                          <p:attrName>style.visibility</p:attrName>
                                        </p:attrNameLst>
                                      </p:cBhvr>
                                      <p:to>
                                        <p:strVal val="visible"/>
                                      </p:to>
                                    </p:set>
                                    <p:animEffect transition="in" filter="circle(in)">
                                      <p:cBhvr>
                                        <p:cTn id="143" dur="2000"/>
                                        <p:tgtEl>
                                          <p:spTgt spid="67"/>
                                        </p:tgtEl>
                                      </p:cBhvr>
                                    </p:animEffect>
                                  </p:childTnLst>
                                </p:cTn>
                              </p:par>
                            </p:childTnLst>
                          </p:cTn>
                        </p:par>
                        <p:par>
                          <p:cTn id="144" fill="hold">
                            <p:stCondLst>
                              <p:cond delay="2000"/>
                            </p:stCondLst>
                            <p:childTnLst>
                              <p:par>
                                <p:cTn id="145" presetID="3" presetClass="entr" presetSubtype="10" fill="hold" nodeType="afterEffect">
                                  <p:stCondLst>
                                    <p:cond delay="0"/>
                                  </p:stCondLst>
                                  <p:childTnLst>
                                    <p:set>
                                      <p:cBhvr>
                                        <p:cTn id="146" dur="1" fill="hold">
                                          <p:stCondLst>
                                            <p:cond delay="0"/>
                                          </p:stCondLst>
                                        </p:cTn>
                                        <p:tgtEl>
                                          <p:spTgt spid="59">
                                            <p:txEl>
                                              <p:pRg st="0" end="0"/>
                                            </p:txEl>
                                          </p:spTgt>
                                        </p:tgtEl>
                                        <p:attrNameLst>
                                          <p:attrName>style.visibility</p:attrName>
                                        </p:attrNameLst>
                                      </p:cBhvr>
                                      <p:to>
                                        <p:strVal val="visible"/>
                                      </p:to>
                                    </p:set>
                                    <p:animEffect transition="in" filter="blinds(horizontal)">
                                      <p:cBhvr>
                                        <p:cTn id="147" dur="500"/>
                                        <p:tgtEl>
                                          <p:spTgt spid="59">
                                            <p:txEl>
                                              <p:pRg st="0" end="0"/>
                                            </p:txEl>
                                          </p:spTgt>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nodeType="clickEffect">
                                  <p:stCondLst>
                                    <p:cond delay="0"/>
                                  </p:stCondLst>
                                  <p:childTnLst>
                                    <p:set>
                                      <p:cBhvr>
                                        <p:cTn id="151" dur="1" fill="hold">
                                          <p:stCondLst>
                                            <p:cond delay="0"/>
                                          </p:stCondLst>
                                        </p:cTn>
                                        <p:tgtEl>
                                          <p:spTgt spid="60">
                                            <p:txEl>
                                              <p:pRg st="0" end="0"/>
                                            </p:txEl>
                                          </p:spTgt>
                                        </p:tgtEl>
                                        <p:attrNameLst>
                                          <p:attrName>style.visibility</p:attrName>
                                        </p:attrNameLst>
                                      </p:cBhvr>
                                      <p:to>
                                        <p:strVal val="visible"/>
                                      </p:to>
                                    </p:set>
                                    <p:animEffect transition="in" filter="blinds(horizontal)">
                                      <p:cBhvr>
                                        <p:cTn id="152" dur="500"/>
                                        <p:tgtEl>
                                          <p:spTgt spid="60">
                                            <p:txEl>
                                              <p:pRg st="0" end="0"/>
                                            </p:txEl>
                                          </p:spTgt>
                                        </p:tgtEl>
                                      </p:cBhvr>
                                    </p:animEffect>
                                  </p:childTnLst>
                                </p:cTn>
                              </p:par>
                            </p:childTnLst>
                          </p:cTn>
                        </p:par>
                        <p:par>
                          <p:cTn id="153" fill="hold">
                            <p:stCondLst>
                              <p:cond delay="500"/>
                            </p:stCondLst>
                            <p:childTnLst>
                              <p:par>
                                <p:cTn id="154" presetID="3" presetClass="entr" presetSubtype="10" fill="hold" nodeType="afterEffect">
                                  <p:stCondLst>
                                    <p:cond delay="0"/>
                                  </p:stCondLst>
                                  <p:childTnLst>
                                    <p:set>
                                      <p:cBhvr>
                                        <p:cTn id="155" dur="1" fill="hold">
                                          <p:stCondLst>
                                            <p:cond delay="0"/>
                                          </p:stCondLst>
                                        </p:cTn>
                                        <p:tgtEl>
                                          <p:spTgt spid="61"/>
                                        </p:tgtEl>
                                        <p:attrNameLst>
                                          <p:attrName>style.visibility</p:attrName>
                                        </p:attrNameLst>
                                      </p:cBhvr>
                                      <p:to>
                                        <p:strVal val="visible"/>
                                      </p:to>
                                    </p:set>
                                    <p:animEffect transition="in" filter="blinds(horizontal)">
                                      <p:cBhvr>
                                        <p:cTn id="156" dur="500"/>
                                        <p:tgtEl>
                                          <p:spTgt spid="61"/>
                                        </p:tgtEl>
                                      </p:cBhvr>
                                    </p:animEffect>
                                  </p:childTnLst>
                                </p:cTn>
                              </p:par>
                            </p:childTnLst>
                          </p:cTn>
                        </p:par>
                        <p:par>
                          <p:cTn id="157" fill="hold">
                            <p:stCondLst>
                              <p:cond delay="1000"/>
                            </p:stCondLst>
                            <p:childTnLst>
                              <p:par>
                                <p:cTn id="158" presetID="3" presetClass="entr" presetSubtype="10" fill="hold" nodeType="afterEffect">
                                  <p:stCondLst>
                                    <p:cond delay="0"/>
                                  </p:stCondLst>
                                  <p:childTnLst>
                                    <p:set>
                                      <p:cBhvr>
                                        <p:cTn id="159" dur="1" fill="hold">
                                          <p:stCondLst>
                                            <p:cond delay="0"/>
                                          </p:stCondLst>
                                        </p:cTn>
                                        <p:tgtEl>
                                          <p:spTgt spid="64"/>
                                        </p:tgtEl>
                                        <p:attrNameLst>
                                          <p:attrName>style.visibility</p:attrName>
                                        </p:attrNameLst>
                                      </p:cBhvr>
                                      <p:to>
                                        <p:strVal val="visible"/>
                                      </p:to>
                                    </p:set>
                                    <p:animEffect transition="in" filter="blinds(horizontal)">
                                      <p:cBhvr>
                                        <p:cTn id="1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34" grpId="0" animBg="1"/>
      <p:bldP spid="38" grpId="0" animBg="1"/>
      <p:bldP spid="42" grpId="0" animBg="1"/>
      <p:bldP spid="43" grpId="0" animBg="1"/>
      <p:bldP spid="46" grpId="0" animBg="1"/>
      <p:bldP spid="47" grpId="0" animBg="1"/>
      <p:bldP spid="48" grpId="0" animBg="1"/>
      <p:bldP spid="49" grpId="0" animBg="1"/>
      <p:bldP spid="50" grpId="0"/>
      <p:bldP spid="54" grpId="0" animBg="1"/>
      <p:bldP spid="55" grpId="0"/>
      <p:bldP spid="3" grpId="0" animBg="1"/>
      <p:bldP spid="3" grpId="1" animBg="1"/>
      <p:bldP spid="3" grpId="2" animBg="1"/>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214091697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1206</TotalTime>
  <Words>1959</Words>
  <Application>Microsoft Office PowerPoint</Application>
  <PresentationFormat>On-screen Show (4:3)</PresentationFormat>
  <Paragraphs>272</Paragraphs>
  <Slides>27</Slides>
  <Notes>1</Notes>
  <HiddenSlides>0</HiddenSlides>
  <MMClips>3</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0" baseType="lpstr">
      <vt:lpstr>Office Theme</vt:lpstr>
      <vt:lpstr>Equation</vt:lpstr>
      <vt:lpstr>MathType 6.0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Hao</dc:creator>
  <cp:lastModifiedBy>Hao</cp:lastModifiedBy>
  <cp:revision>131</cp:revision>
  <dcterms:created xsi:type="dcterms:W3CDTF">2006-08-16T00:00:00Z</dcterms:created>
  <dcterms:modified xsi:type="dcterms:W3CDTF">2021-09-05T13:13:34Z</dcterms:modified>
</cp:coreProperties>
</file>