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56" r:id="rId3"/>
    <p:sldId id="257" r:id="rId4"/>
    <p:sldId id="258" r:id="rId5"/>
    <p:sldId id="259" r:id="rId6"/>
    <p:sldId id="261" r:id="rId7"/>
    <p:sldId id="280"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82" r:id="rId21"/>
    <p:sldId id="275" r:id="rId22"/>
    <p:sldId id="283" r:id="rId23"/>
    <p:sldId id="277" r:id="rId24"/>
    <p:sldId id="279"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00CC99"/>
    <a:srgbClr val="99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3" d="100"/>
          <a:sy n="33" d="100"/>
        </p:scale>
        <p:origin x="1536"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1E1B98-CB06-4D10-BA6F-9424C453ED95}" type="datetimeFigureOut">
              <a:rPr lang="en-US" smtClean="0"/>
              <a:t>14/07/2024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70EE-AFD8-41B4-B371-E9A709C2476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91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1E1B98-CB06-4D10-BA6F-9424C453ED95}" type="datetimeFigureOut">
              <a:rPr lang="en-US" smtClean="0"/>
              <a:t>14/07/2024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290970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1E1B98-CB06-4D10-BA6F-9424C453ED95}" type="datetimeFigureOut">
              <a:rPr lang="en-US" smtClean="0"/>
              <a:t>14/07/2024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167509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1E1B98-CB06-4D10-BA6F-9424C453ED95}" type="datetimeFigureOut">
              <a:rPr lang="en-US" smtClean="0"/>
              <a:t>14/07/2024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348842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1E1B98-CB06-4D10-BA6F-9424C453ED95}" type="datetimeFigureOut">
              <a:rPr lang="en-US" smtClean="0"/>
              <a:t>14/07/2024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270EE-AFD8-41B4-B371-E9A709C2476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765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1E1B98-CB06-4D10-BA6F-9424C453ED95}" type="datetimeFigureOut">
              <a:rPr lang="en-US" smtClean="0"/>
              <a:t>14/07/2024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133858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1E1B98-CB06-4D10-BA6F-9424C453ED95}" type="datetimeFigureOut">
              <a:rPr lang="en-US" smtClean="0"/>
              <a:t>14/07/2024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307538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1E1B98-CB06-4D10-BA6F-9424C453ED95}" type="datetimeFigureOut">
              <a:rPr lang="en-US" smtClean="0"/>
              <a:t>14/07/2024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719209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21E1B98-CB06-4D10-BA6F-9424C453ED95}" type="datetimeFigureOut">
              <a:rPr lang="en-US" smtClean="0"/>
              <a:t>14/07/2024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41514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21E1B98-CB06-4D10-BA6F-9424C453ED95}" type="datetimeFigureOut">
              <a:rPr lang="en-US" smtClean="0"/>
              <a:t>14/07/2024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58270EE-AFD8-41B4-B371-E9A709C24761}" type="slidenum">
              <a:rPr lang="en-US" smtClean="0"/>
              <a:t>‹#›</a:t>
            </a:fld>
            <a:endParaRPr lang="en-US"/>
          </a:p>
        </p:txBody>
      </p:sp>
    </p:spTree>
    <p:extLst>
      <p:ext uri="{BB962C8B-B14F-4D97-AF65-F5344CB8AC3E}">
        <p14:creationId xmlns:p14="http://schemas.microsoft.com/office/powerpoint/2010/main" val="123627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1E1B98-CB06-4D10-BA6F-9424C453ED95}" type="datetimeFigureOut">
              <a:rPr lang="en-US" smtClean="0"/>
              <a:t>14/07/2024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270EE-AFD8-41B4-B371-E9A709C24761}" type="slidenum">
              <a:rPr lang="en-US" smtClean="0"/>
              <a:t>‹#›</a:t>
            </a:fld>
            <a:endParaRPr lang="en-US"/>
          </a:p>
        </p:txBody>
      </p:sp>
    </p:spTree>
    <p:extLst>
      <p:ext uri="{BB962C8B-B14F-4D97-AF65-F5344CB8AC3E}">
        <p14:creationId xmlns:p14="http://schemas.microsoft.com/office/powerpoint/2010/main" val="363492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21E1B98-CB06-4D10-BA6F-9424C453ED95}" type="datetimeFigureOut">
              <a:rPr lang="en-US" smtClean="0"/>
              <a:t>14/07/2024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58270EE-AFD8-41B4-B371-E9A709C2476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1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FA4CD5CB-D209-4D70-8CA4-629731C592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77556" y="265375"/>
            <a:ext cx="6478222" cy="3686015"/>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66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HOẠT ĐỘNG MỞ ĐẦU</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4523" y="0"/>
            <a:ext cx="5516004" cy="5516004"/>
          </a:xfrm>
          <a:prstGeom prst="rect">
            <a:avLst/>
          </a:prstGeom>
        </p:spPr>
      </p:pic>
      <p:cxnSp>
        <p:nvCxnSpPr>
          <p:cNvPr id="16" name="Straight Connector 15">
            <a:extLst>
              <a:ext uri="{FF2B5EF4-FFF2-40B4-BE49-F238E27FC236}">
                <a16:creationId xmlns:a16="http://schemas.microsoft.com/office/drawing/2014/main" id="{5C6A2BAE-B461-4B55-8E1F-0722ABDD13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4C27B90-DF2B-4D00-BA07-18ED774CD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593ACC25-C262-417A-8AA9-0641C772BD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p:cNvSpPr/>
          <p:nvPr/>
        </p:nvSpPr>
        <p:spPr>
          <a:xfrm>
            <a:off x="4011561" y="4487198"/>
            <a:ext cx="7398144" cy="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828754"/>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31" y="74477"/>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4603" y="610949"/>
            <a:ext cx="4226606"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3. Yêu cầu về thuỷ sinh</a:t>
            </a:r>
          </a:p>
        </p:txBody>
      </p:sp>
      <p:sp>
        <p:nvSpPr>
          <p:cNvPr id="4" name="Rectangle 3"/>
          <p:cNvSpPr/>
          <p:nvPr/>
        </p:nvSpPr>
        <p:spPr>
          <a:xfrm>
            <a:off x="243754" y="1329563"/>
            <a:ext cx="11655663" cy="4524315"/>
          </a:xfrm>
          <a:prstGeom prst="rect">
            <a:avLst/>
          </a:prstGeom>
          <a:solidFill>
            <a:schemeClr val="bg1"/>
          </a:solidFill>
        </p:spPr>
        <p:txBody>
          <a:bodyPr wrap="square">
            <a:spAutoFit/>
          </a:bodyPr>
          <a:lstStyle/>
          <a:p>
            <a:pPr algn="just">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a) Thực vật thuỷ sinh </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Vai trò:</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Cung cấp oxygen hoà tan cho nước.</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Là nơi trú ngụ cho động vật thuỷ sản.</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Duy trì ổn định nhiệt độ môi trường nước, hấp thụ một số kim loại nặng làm giảm ô nhiễm nguồn nước.</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Tuy nhiên, mật độ thực vật thuỷ sinh quá cao sẽ cạnh tranh oxygen hoà tan với động vật thuỷ sản. Vì vậy, cần đảm bảo chủng loại, mật độ thực vật thuỷ sinh phù hợp đối với từng loài động vật thuỷ sản.</a:t>
            </a:r>
          </a:p>
        </p:txBody>
      </p:sp>
    </p:spTree>
    <p:extLst>
      <p:ext uri="{BB962C8B-B14F-4D97-AF65-F5344CB8AC3E}">
        <p14:creationId xmlns:p14="http://schemas.microsoft.com/office/powerpoint/2010/main" val="4266482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31" y="74477"/>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0" y="903336"/>
            <a:ext cx="4226606"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3. Yêu cầu về thuỷ sinh</a:t>
            </a:r>
          </a:p>
        </p:txBody>
      </p:sp>
      <p:sp>
        <p:nvSpPr>
          <p:cNvPr id="4" name="Rectangle 3"/>
          <p:cNvSpPr/>
          <p:nvPr/>
        </p:nvSpPr>
        <p:spPr>
          <a:xfrm>
            <a:off x="172543" y="1732196"/>
            <a:ext cx="11871972" cy="3416320"/>
          </a:xfrm>
          <a:prstGeom prst="rect">
            <a:avLst/>
          </a:prstGeom>
          <a:solidFill>
            <a:schemeClr val="bg1"/>
          </a:solidFill>
        </p:spPr>
        <p:txBody>
          <a:bodyPr wrap="square">
            <a:spAutoFit/>
          </a:bodyPr>
          <a:lstStyle/>
          <a:p>
            <a:pPr algn="just">
              <a:spcAft>
                <a:spcPts val="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b) Sinh vật phù du</a:t>
            </a:r>
          </a:p>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Vai trò:</a:t>
            </a:r>
          </a:p>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Là nguồn thức ăn chính cho các loài thuỷ sản tự nhiên. </a:t>
            </a:r>
          </a:p>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Ổn định hệ sinh thái môi trường nuôi thuỷ sản, cung cấp oxygen hoà tan, làm giảm các chất độc hại trong nước, ngăn</a:t>
            </a:r>
          </a:p>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chặn sự phát triển của tảo sợi.</a:t>
            </a:r>
          </a:p>
        </p:txBody>
      </p:sp>
    </p:spTree>
    <p:extLst>
      <p:ext uri="{BB962C8B-B14F-4D97-AF65-F5344CB8AC3E}">
        <p14:creationId xmlns:p14="http://schemas.microsoft.com/office/powerpoint/2010/main" val="1511701312"/>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31" y="74477"/>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4603" y="610949"/>
            <a:ext cx="4226606"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3. Yêu cầu về thuỷ sinh</a:t>
            </a:r>
          </a:p>
        </p:txBody>
      </p:sp>
      <p:sp>
        <p:nvSpPr>
          <p:cNvPr id="4" name="Rectangle 3"/>
          <p:cNvSpPr/>
          <p:nvPr/>
        </p:nvSpPr>
        <p:spPr>
          <a:xfrm>
            <a:off x="172543" y="1166227"/>
            <a:ext cx="11871972" cy="5509200"/>
          </a:xfrm>
          <a:prstGeom prst="rect">
            <a:avLst/>
          </a:prstGeom>
          <a:solidFill>
            <a:schemeClr val="bg1"/>
          </a:solidFill>
        </p:spPr>
        <p:txBody>
          <a:bodyPr wrap="square">
            <a:spAutoFit/>
          </a:bodyPr>
          <a:lstStyle/>
          <a:p>
            <a:pPr algn="just">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c) Vi sinh vật</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Vai trò:</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Tham gia vào quá trình phân giải thức ăn dư thừa, chất thải của thuỷ sản nuôi.</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Chuyển hoá một số khi độc (NH, NO, và H</a:t>
            </a:r>
            <a:r>
              <a:rPr lang="en-US" sz="3200"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a:latin typeface="Times New Roman" panose="02020603050405020304" pitchFamily="18" charset="0"/>
                <a:ea typeface="Times New Roman" panose="02020603050405020304" pitchFamily="18" charset="0"/>
                <a:cs typeface="Times New Roman" panose="02020603050405020304" pitchFamily="18" charset="0"/>
              </a:rPr>
              <a:t>S) thành chất không độc.</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Tuy nhiên, nhiều loài vi sinh vật có hại, có thể gây bệnh cho thuỷ sản nuôi. Ngoài ra, một số nhóm vi khuẩn kị khí sinh ra khí độc như NH, H</a:t>
            </a:r>
            <a:r>
              <a:rPr lang="en-US" sz="3200"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a:latin typeface="Times New Roman" panose="02020603050405020304" pitchFamily="18" charset="0"/>
                <a:ea typeface="Times New Roman" panose="02020603050405020304" pitchFamily="18" charset="0"/>
                <a:cs typeface="Times New Roman" panose="02020603050405020304" pitchFamily="18" charset="0"/>
              </a:rPr>
              <a:t>S trong quá trình trao đổi chất; sự phát triển quá mức của vi sinh vật hiếu khí có khả năng làm giảm lượng oxygen hoà tan trong nước.</a:t>
            </a:r>
          </a:p>
          <a:p>
            <a:r>
              <a:rPr lang="en-US" sz="3200">
                <a:latin typeface="Times New Roman" panose="02020603050405020304" pitchFamily="18" charset="0"/>
                <a:ea typeface="Calibri" panose="020F0502020204030204" pitchFamily="34" charset="0"/>
                <a:cs typeface="Times New Roman" panose="02020603050405020304" pitchFamily="18" charset="0"/>
              </a:rPr>
              <a:t>– Trong quá trình nuôi thuỷ sản, cần có biện pháp làm giảm số lượng vi sinh vật có hại, tăng số lượng vi sinh vật có lợi.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0995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6643" y="58994"/>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24629" y="856578"/>
            <a:ext cx="11572401" cy="5509200"/>
          </a:xfrm>
          <a:prstGeom prst="rect">
            <a:avLst/>
          </a:prstGeom>
          <a:solidFill>
            <a:schemeClr val="bg2"/>
          </a:solidFill>
        </p:spPr>
        <p:txBody>
          <a:bodyPr wrap="square">
            <a:spAutoFit/>
          </a:bodyPr>
          <a:lstStyle/>
          <a:p>
            <a:pPr algn="ctr">
              <a:spcAft>
                <a:spcPts val="0"/>
              </a:spcAft>
            </a:pPr>
            <a:r>
              <a:rPr lang="en-US" sz="3200" b="1">
                <a:latin typeface="Times New Roman" panose="02020603050405020304" pitchFamily="18" charset="0"/>
                <a:ea typeface="Times New Roman" panose="02020603050405020304" pitchFamily="18" charset="0"/>
              </a:rPr>
              <a:t>NHIỆM VỤ: Vòng 1: Nhóm chuyên gia</a:t>
            </a:r>
          </a:p>
          <a:p>
            <a:pPr algn="just">
              <a:spcAft>
                <a:spcPts val="0"/>
              </a:spcAft>
            </a:pPr>
            <a:r>
              <a:rPr lang="en-US" sz="3200">
                <a:latin typeface="Times New Roman" panose="02020603050405020304" pitchFamily="18" charset="0"/>
                <a:ea typeface="Times New Roman" panose="02020603050405020304" pitchFamily="18" charset="0"/>
              </a:rPr>
              <a:t>Nhóm 1: Tìm hiểu ảnh hưởng của nguồn nước đến môi trường nuôi thuỷ sản.</a:t>
            </a:r>
          </a:p>
          <a:p>
            <a:pPr algn="just">
              <a:spcAft>
                <a:spcPts val="0"/>
              </a:spcAft>
            </a:pPr>
            <a:r>
              <a:rPr lang="en-US" sz="3200">
                <a:latin typeface="Times New Roman" panose="02020603050405020304" pitchFamily="18" charset="0"/>
                <a:ea typeface="Times New Roman" panose="02020603050405020304" pitchFamily="18" charset="0"/>
              </a:rPr>
              <a:t>Nhóm 2: Tìm hiểu ảnh hưởng của tính lưu động của nước đến môi trường nuôi thuỷ sản.</a:t>
            </a:r>
          </a:p>
          <a:p>
            <a:pPr algn="just">
              <a:spcAft>
                <a:spcPts val="0"/>
              </a:spcAft>
            </a:pPr>
            <a:r>
              <a:rPr lang="en-US" sz="3200">
                <a:latin typeface="Times New Roman" panose="02020603050405020304" pitchFamily="18" charset="0"/>
                <a:ea typeface="Times New Roman" panose="02020603050405020304" pitchFamily="18" charset="0"/>
              </a:rPr>
              <a:t>Nhóm 3: Tìm hiểu ảnh hưởng của thổ nhưỡng đến môi trường nuôi thuỷ sản. </a:t>
            </a:r>
          </a:p>
          <a:p>
            <a:pPr algn="just">
              <a:spcAft>
                <a:spcPts val="0"/>
              </a:spcAft>
            </a:pPr>
            <a:r>
              <a:rPr lang="en-US" sz="3200">
                <a:latin typeface="Times New Roman" panose="02020603050405020304" pitchFamily="18" charset="0"/>
                <a:ea typeface="Times New Roman" panose="02020603050405020304" pitchFamily="18" charset="0"/>
              </a:rPr>
              <a:t>Nhóm 4: Tìm hiểu ảnh hưởng của thời tiết đến môi trường nuôi thuỷ sản.</a:t>
            </a:r>
          </a:p>
          <a:p>
            <a:pPr algn="just">
              <a:spcAft>
                <a:spcPts val="0"/>
              </a:spcAft>
            </a:pPr>
            <a:r>
              <a:rPr lang="en-US" sz="3200">
                <a:latin typeface="Times New Roman" panose="02020603050405020304" pitchFamily="18" charset="0"/>
                <a:ea typeface="Times New Roman" panose="02020603050405020304" pitchFamily="18" charset="0"/>
              </a:rPr>
              <a:t>Nhóm 5: Tìm hiểu ảnh hưởng của quy trình nuôi thuỷ sản đến môi trường nuôi thuỷ sản.</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73094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6643" y="58994"/>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412955" y="1947959"/>
            <a:ext cx="11385755" cy="1754326"/>
          </a:xfrm>
          <a:prstGeom prst="rect">
            <a:avLst/>
          </a:prstGeom>
          <a:solidFill>
            <a:schemeClr val="bg2"/>
          </a:solidFill>
        </p:spPr>
        <p:txBody>
          <a:bodyPr wrap="square">
            <a:spAutoFit/>
          </a:bodyPr>
          <a:lstStyle/>
          <a:p>
            <a:pPr algn="ctr">
              <a:spcAft>
                <a:spcPts val="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NHIỆM VỤ: Vòng 2: Nhóm mảnh ghép</a:t>
            </a:r>
          </a:p>
          <a:p>
            <a:r>
              <a:rPr lang="en-US" sz="3600">
                <a:latin typeface="Times New Roman" panose="02020603050405020304" pitchFamily="18" charset="0"/>
                <a:cs typeface="Times New Roman" panose="02020603050405020304" pitchFamily="18" charset="0"/>
              </a:rPr>
              <a:t>HS di chuyển theo sơ đồ và thực hiện nhiệm vụ: </a:t>
            </a:r>
          </a:p>
          <a:p>
            <a:r>
              <a:rPr lang="en-US" sz="3600" i="1">
                <a:latin typeface="Times New Roman" panose="02020603050405020304" pitchFamily="18" charset="0"/>
                <a:cs typeface="Times New Roman" panose="02020603050405020304" pitchFamily="18" charset="0"/>
              </a:rPr>
              <a:t>Trình bày các yếu tố ảnh hưởng đến môi trường thuỷ sản.</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163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6643" y="58994"/>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10940" y="1072417"/>
            <a:ext cx="2744662" cy="584775"/>
          </a:xfrm>
          <a:prstGeom prst="rect">
            <a:avLst/>
          </a:prstGeom>
        </p:spPr>
        <p:txBody>
          <a:bodyPr wrap="none">
            <a:spAutoFit/>
          </a:bodyPr>
          <a:lstStyle/>
          <a:p>
            <a:r>
              <a:rPr lang="en-US" sz="3200" b="1">
                <a:solidFill>
                  <a:srgbClr val="0070C0"/>
                </a:solidFill>
                <a:latin typeface="Times New Roman" panose="02020603050405020304" pitchFamily="18" charset="0"/>
                <a:cs typeface="Times New Roman" panose="02020603050405020304" pitchFamily="18" charset="0"/>
              </a:rPr>
              <a:t>1. Nguồn nước</a:t>
            </a:r>
          </a:p>
        </p:txBody>
      </p:sp>
      <p:sp>
        <p:nvSpPr>
          <p:cNvPr id="4" name="Rectangle 3"/>
          <p:cNvSpPr/>
          <p:nvPr/>
        </p:nvSpPr>
        <p:spPr>
          <a:xfrm>
            <a:off x="310940" y="1657192"/>
            <a:ext cx="11640055" cy="3416320"/>
          </a:xfrm>
          <a:prstGeom prst="rect">
            <a:avLst/>
          </a:prstGeom>
        </p:spPr>
        <p:txBody>
          <a:bodyPr wrap="square">
            <a:spAutoFit/>
          </a:bodyPr>
          <a:lstStyle/>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Là yếu tố đầu tiên và quan trọng nhất trong nuôi thuỷ sản. Nguồn nước khác nhau thì đặc điểm thuỷ lí, thuỷ hoá và thuỷ sinh khác nhau.</a:t>
            </a:r>
          </a:p>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Phân loại nguồn nước: Nước ngọt và nước biển ven bờ. </a:t>
            </a:r>
          </a:p>
          <a:p>
            <a:r>
              <a:rPr lang="en-US" sz="3600">
                <a:latin typeface="Times New Roman" panose="02020603050405020304" pitchFamily="18" charset="0"/>
                <a:ea typeface="Calibri" panose="020F0502020204030204" pitchFamily="34" charset="0"/>
                <a:cs typeface="Times New Roman" panose="02020603050405020304" pitchFamily="18" charset="0"/>
              </a:rPr>
              <a:t>– Các nguồn nước khác nhau sẽ phù hợp với việc nuôi những nhóm thuỷ sản khác nhau.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3072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7146" y="0"/>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281443" y="954429"/>
            <a:ext cx="4795480" cy="584775"/>
          </a:xfrm>
          <a:prstGeom prst="rect">
            <a:avLst/>
          </a:prstGeom>
        </p:spPr>
        <p:txBody>
          <a:bodyPr wrap="none">
            <a:spAutoFit/>
          </a:bodyPr>
          <a:lstStyle/>
          <a:p>
            <a:r>
              <a:rPr lang="en-US" sz="3200" b="1">
                <a:solidFill>
                  <a:srgbClr val="0070C0"/>
                </a:solidFill>
                <a:latin typeface="Times New Roman" panose="02020603050405020304" pitchFamily="18" charset="0"/>
                <a:cs typeface="Times New Roman" panose="02020603050405020304" pitchFamily="18" charset="0"/>
              </a:rPr>
              <a:t>2. Tính lưu động của nước</a:t>
            </a:r>
          </a:p>
        </p:txBody>
      </p:sp>
      <p:sp>
        <p:nvSpPr>
          <p:cNvPr id="5" name="Rectangle 4"/>
          <p:cNvSpPr/>
          <p:nvPr/>
        </p:nvSpPr>
        <p:spPr>
          <a:xfrm>
            <a:off x="216643" y="1429170"/>
            <a:ext cx="11975357" cy="5509200"/>
          </a:xfrm>
          <a:prstGeom prst="rect">
            <a:avLst/>
          </a:prstGeom>
        </p:spPr>
        <p:txBody>
          <a:bodyPr wrap="square">
            <a:spAutoFit/>
          </a:bodyPr>
          <a:lstStyle/>
          <a:p>
            <a:pPr algn="just">
              <a:spcAft>
                <a:spcPts val="0"/>
              </a:spcAft>
            </a:pPr>
            <a:r>
              <a:rPr lang="en-US" sz="3200" b="1">
                <a:latin typeface="Times New Roman" panose="02020603050405020304" pitchFamily="18" charset="0"/>
                <a:ea typeface="Times New Roman" panose="02020603050405020304" pitchFamily="18" charset="0"/>
                <a:cs typeface="Times New Roman" panose="02020603050405020304" pitchFamily="18" charset="0"/>
              </a:rPr>
              <a:t>– Vai trò:</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Tạo ra sự cân bằng động của các yếu tố vật lí, hóa học và sinh học trong môi trường.</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Giúp cho hệ sinh thái nuôi thuỷ sản duy trì ở trạng thái mở với môi trường bên ngoài.</a:t>
            </a:r>
          </a:p>
          <a:p>
            <a:pPr algn="just">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Nuôi thuỷ sản trong môi trường nước chảy có hạn chế là có khả năng làm trôi thức ăn của thuỷ sản. Còn trong môi trường nước đứng (ao, hồ, đầm...), nước lưu động chậm và rất dễ bị ô nhiễm.</a:t>
            </a:r>
          </a:p>
          <a:p>
            <a:r>
              <a:rPr lang="en-US" sz="3200">
                <a:latin typeface="Times New Roman" panose="02020603050405020304" pitchFamily="18" charset="0"/>
                <a:ea typeface="Calibri" panose="020F0502020204030204" pitchFamily="34" charset="0"/>
                <a:cs typeface="Times New Roman" panose="02020603050405020304" pitchFamily="18" charset="0"/>
              </a:rPr>
              <a:t>– Biện pháp hỗ trợ sự lưu động của nước: bơm, sục khí, khuấy đảo nước, thay nước, nuôi cá lồng, sử dụng máy quạt nước trong ao nuôi thuỷ sản...</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5276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146" y="88491"/>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281443" y="1370372"/>
            <a:ext cx="2759666" cy="584775"/>
          </a:xfrm>
          <a:prstGeom prst="rect">
            <a:avLst/>
          </a:prstGeom>
        </p:spPr>
        <p:txBody>
          <a:bodyPr wrap="none">
            <a:spAutoFit/>
          </a:bodyPr>
          <a:lstStyle/>
          <a:p>
            <a:r>
              <a:rPr lang="en-US" sz="3200" b="1">
                <a:solidFill>
                  <a:srgbClr val="0070C0"/>
                </a:solidFill>
                <a:latin typeface="Times New Roman" panose="02020603050405020304" pitchFamily="18" charset="0"/>
                <a:cs typeface="Times New Roman" panose="02020603050405020304" pitchFamily="18" charset="0"/>
              </a:rPr>
              <a:t>3. Thổ nhưỡng</a:t>
            </a:r>
          </a:p>
        </p:txBody>
      </p:sp>
      <p:sp>
        <p:nvSpPr>
          <p:cNvPr id="5" name="Rectangle 4"/>
          <p:cNvSpPr/>
          <p:nvPr/>
        </p:nvSpPr>
        <p:spPr>
          <a:xfrm>
            <a:off x="281443" y="2070147"/>
            <a:ext cx="11487770" cy="3970318"/>
          </a:xfrm>
          <a:prstGeom prst="rect">
            <a:avLst/>
          </a:prstGeom>
        </p:spPr>
        <p:txBody>
          <a:bodyPr wrap="square">
            <a:spAutoFit/>
          </a:bodyPr>
          <a:lstStyle/>
          <a:p>
            <a:pPr algn="just">
              <a:spcAft>
                <a:spcPts val="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Thổ nhưỡng là tổng hợp các yếu tố vật lí, hoá học và sinh học của đất. Mỗi vùng địa lí khác nhau sẽ có các đặc điểm thổ nhưỡng khác nhau, chúng ảnh hưởng trực tiếp và thường xuyên tới môi trường nuôi thuỷ sản. </a:t>
            </a:r>
          </a:p>
          <a:p>
            <a:r>
              <a:rPr lang="en-US" sz="3600">
                <a:latin typeface="Times New Roman" panose="02020603050405020304" pitchFamily="18" charset="0"/>
                <a:ea typeface="Calibri" panose="020F0502020204030204" pitchFamily="34" charset="0"/>
                <a:cs typeface="Times New Roman" panose="02020603050405020304" pitchFamily="18" charset="0"/>
              </a:rPr>
              <a:t> – Do môi trường nuôi thuỷ sản có sự liên hệ trực tiếp với đất nên các thành phần trong đất sẽ khuếch tán vào nước, làm thay đổi đặc tính thuỷ lí, thuỷ hoá và thuỷ sinh. </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64685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7146" y="88491"/>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281443" y="1370372"/>
            <a:ext cx="2102435" cy="584775"/>
          </a:xfrm>
          <a:prstGeom prst="rect">
            <a:avLst/>
          </a:prstGeom>
        </p:spPr>
        <p:txBody>
          <a:bodyPr wrap="none">
            <a:spAutoFit/>
          </a:bodyPr>
          <a:lstStyle/>
          <a:p>
            <a:r>
              <a:rPr lang="en-US" sz="3200" b="1">
                <a:solidFill>
                  <a:srgbClr val="0070C0"/>
                </a:solidFill>
                <a:latin typeface="Times New Roman" panose="02020603050405020304" pitchFamily="18" charset="0"/>
                <a:cs typeface="Times New Roman" panose="02020603050405020304" pitchFamily="18" charset="0"/>
              </a:rPr>
              <a:t>4. Thời tiết</a:t>
            </a:r>
          </a:p>
        </p:txBody>
      </p:sp>
      <p:sp>
        <p:nvSpPr>
          <p:cNvPr id="4" name="Rectangle 3"/>
          <p:cNvSpPr/>
          <p:nvPr/>
        </p:nvSpPr>
        <p:spPr>
          <a:xfrm>
            <a:off x="487921" y="2136859"/>
            <a:ext cx="11281292" cy="3785652"/>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cs typeface="Times New Roman" panose="02020603050405020304" pitchFamily="18" charset="0"/>
              </a:rPr>
              <a:t>Môi trường nuôi thuỷ sản là hệ sinh thái mở, chịu ảnh hưởng trực tiếp và mạnh mẽ bởi các yếu tố thời tiết như nhiệt độ, mưa, nắng, gió, áp suất khí quyển, độ ẩm, sương mù... Mỗi sự thay đổi của các yếu tố này dù lớn hay nhỏ đều có tác động đến môi trường nuôi thuỷ sản.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10982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6140" y="58994"/>
            <a:ext cx="115820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YẾU TỐ ẢNH HƯỞNG ĐẾN MÔI TRƯỜNG NUÔI THỦY SẢN</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340436" y="1094918"/>
            <a:ext cx="4809330" cy="584775"/>
          </a:xfrm>
          <a:prstGeom prst="rect">
            <a:avLst/>
          </a:prstGeom>
        </p:spPr>
        <p:txBody>
          <a:bodyPr wrap="none">
            <a:spAutoFit/>
          </a:bodyPr>
          <a:lstStyle/>
          <a:p>
            <a:r>
              <a:rPr lang="en-US" sz="3200" b="1">
                <a:solidFill>
                  <a:srgbClr val="0070C0"/>
                </a:solidFill>
                <a:latin typeface="Times New Roman" panose="02020603050405020304" pitchFamily="18" charset="0"/>
                <a:cs typeface="Times New Roman" panose="02020603050405020304" pitchFamily="18" charset="0"/>
              </a:rPr>
              <a:t>5. Quy trình nuôi thủy sản</a:t>
            </a:r>
          </a:p>
        </p:txBody>
      </p:sp>
      <p:sp>
        <p:nvSpPr>
          <p:cNvPr id="4" name="Rectangle 3"/>
          <p:cNvSpPr/>
          <p:nvPr/>
        </p:nvSpPr>
        <p:spPr>
          <a:xfrm>
            <a:off x="281442" y="1620699"/>
            <a:ext cx="11694247" cy="4884671"/>
          </a:xfrm>
          <a:prstGeom prst="rect">
            <a:avLst/>
          </a:prstGeom>
        </p:spPr>
        <p:txBody>
          <a:bodyPr wrap="square">
            <a:spAutoFit/>
          </a:bodyPr>
          <a:lstStyle/>
          <a:p>
            <a:pPr algn="just">
              <a:lnSpc>
                <a:spcPct val="107000"/>
              </a:lnSpc>
              <a:spcAft>
                <a:spcPts val="80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Mật độ nuôi và quy trình nuôi dưỡng, chăm sóc là những yếu tố ảnh hưởng rõ rệt đến môi trường.</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a:latin typeface="Times New Roman" panose="02020603050405020304" pitchFamily="18" charset="0"/>
                <a:ea typeface="Times New Roman" panose="02020603050405020304" pitchFamily="18" charset="0"/>
                <a:cs typeface="Times New Roman" panose="02020603050405020304" pitchFamily="18" charset="0"/>
              </a:rPr>
              <a:t>– Mật độ nuôi phù hợp sẽ đảm bảo sự cân bằng các yếu tố của môi trường.</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r>
              <a:rPr lang="en-US" sz="3600">
                <a:latin typeface="Times New Roman" panose="02020603050405020304" pitchFamily="18" charset="0"/>
                <a:ea typeface="Times New Roman" panose="02020603050405020304" pitchFamily="18" charset="0"/>
                <a:cs typeface="Times New Roman" panose="02020603050405020304" pitchFamily="18" charset="0"/>
              </a:rPr>
              <a:t>– Quy trình nuôi dưỡng và chăm sóc đối tượng nuôi cũng ảnh hưởng lớn đến môi trường. Nếu quy trình không phù hợp có thể dẫn đến tình trạng dư thừa thức ăn, đối tượng nuôi bị bệnh hoặc chết không được xử lí.</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57514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486" y="0"/>
            <a:ext cx="12501212"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QUAN SÁT VIDEO VÀ CHO BIẾT VIDEO ĐANG ĐỀ CẬP ĐIỀU GÌ? </a:t>
            </a:r>
          </a:p>
        </p:txBody>
      </p:sp>
      <p:pic>
        <p:nvPicPr>
          <p:cNvPr id="5" name="Ô nhiễm môi trường -hủy diệt- nguồn lợi thủy sản - VTC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707280"/>
            <a:ext cx="10572750" cy="5947172"/>
          </a:xfrm>
          <a:prstGeom prst="rect">
            <a:avLst/>
          </a:prstGeom>
        </p:spPr>
      </p:pic>
    </p:spTree>
    <p:extLst>
      <p:ext uri="{BB962C8B-B14F-4D97-AF65-F5344CB8AC3E}">
        <p14:creationId xmlns:p14="http://schemas.microsoft.com/office/powerpoint/2010/main" val="21277177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B1836F0-F9E0-4D93-9BDD-7EEC6EA05F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1601" y="605766"/>
            <a:ext cx="7207045" cy="3686015"/>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HOẠT ĐỘNG </a:t>
            </a:r>
          </a:p>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LUYỆN TẬP</a:t>
            </a:r>
            <a:endPar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05766"/>
            <a:ext cx="5060291" cy="5060291"/>
          </a:xfrm>
          <a:prstGeom prst="rect">
            <a:avLst/>
          </a:prstGeom>
        </p:spPr>
      </p:pic>
      <p:cxnSp>
        <p:nvCxnSpPr>
          <p:cNvPr id="16" name="Straight Connector 15">
            <a:extLst>
              <a:ext uri="{FF2B5EF4-FFF2-40B4-BE49-F238E27FC236}">
                <a16:creationId xmlns:a16="http://schemas.microsoft.com/office/drawing/2014/main" id="{7A49EFD3-A806-4D59-99F1-AA9AFAE4EF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2F28D1-82F9-40FE-935C-85ECF7660D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B670E93-2F53-48FC-AB6C-E99E22D17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011561" y="4487198"/>
            <a:ext cx="7398144" cy="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65794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4"/>
          <p:cNvSpPr/>
          <p:nvPr/>
        </p:nvSpPr>
        <p:spPr>
          <a:xfrm rot="11090452">
            <a:off x="2294435" y="1315360"/>
            <a:ext cx="8901316" cy="4717210"/>
          </a:xfrm>
          <a:prstGeom prst="teardrop">
            <a:avLst>
              <a:gd name="adj" fmla="val 114663"/>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69227" y="2286176"/>
            <a:ext cx="7418670" cy="3170099"/>
          </a:xfrm>
          <a:prstGeom prst="rect">
            <a:avLst/>
          </a:prstGeom>
        </p:spPr>
        <p:txBody>
          <a:bodyPr wrap="square">
            <a:spAutoFit/>
          </a:bodyPr>
          <a:lstStyle/>
          <a:p>
            <a:pPr algn="just">
              <a:spcAft>
                <a:spcPts val="0"/>
              </a:spcAft>
            </a:pPr>
            <a:r>
              <a:rPr lang="en-US" sz="4000" b="1" i="1">
                <a:latin typeface="Times New Roman" panose="02020603050405020304" pitchFamily="18" charset="0"/>
                <a:ea typeface="Times New Roman" panose="02020603050405020304" pitchFamily="18" charset="0"/>
              </a:rPr>
              <a:t>– Kể tên các yêu cầu chính của môi trường nuôi thuỷ sản.</a:t>
            </a:r>
            <a:endParaRPr lang="en-US" sz="4000" b="1">
              <a:latin typeface="Times New Roman" panose="02020603050405020304" pitchFamily="18" charset="0"/>
              <a:ea typeface="Times New Roman" panose="02020603050405020304" pitchFamily="18" charset="0"/>
            </a:endParaRPr>
          </a:p>
          <a:p>
            <a:pPr algn="just">
              <a:spcAft>
                <a:spcPts val="0"/>
              </a:spcAft>
            </a:pPr>
            <a:r>
              <a:rPr lang="en-US" sz="4000" b="1" i="1">
                <a:latin typeface="Times New Roman" panose="02020603050405020304" pitchFamily="18" charset="0"/>
                <a:ea typeface="Times New Roman" panose="02020603050405020304" pitchFamily="18" charset="0"/>
              </a:rPr>
              <a:t>– Đề xuất một số việc nên làm để hạn chế các yếu tố ảnh hưởng đến môi trường nuôi thuỷ sản.</a:t>
            </a:r>
            <a:endParaRPr lang="en-US" sz="4000" b="1">
              <a:effectLst/>
              <a:latin typeface="Times New Roman" panose="02020603050405020304" pitchFamily="18" charset="0"/>
              <a:ea typeface="Times New Roman" panose="02020603050405020304" pitchFamily="18" charset="0"/>
            </a:endParaRPr>
          </a:p>
        </p:txBody>
      </p:sp>
      <p:sp>
        <p:nvSpPr>
          <p:cNvPr id="4" name="Rectangle 3"/>
          <p:cNvSpPr/>
          <p:nvPr/>
        </p:nvSpPr>
        <p:spPr>
          <a:xfrm>
            <a:off x="0" y="327046"/>
            <a:ext cx="12192000" cy="1015663"/>
          </a:xfrm>
          <a:prstGeom prst="rect">
            <a:avLst/>
          </a:prstGeom>
        </p:spPr>
        <p:txBody>
          <a:bodyPr wrap="square">
            <a:spAutoFit/>
          </a:bodyPr>
          <a:lstStyle/>
          <a:p>
            <a:pPr algn="ctr"/>
            <a:r>
              <a:rPr lang="en-US" sz="6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CÂU HỎI LUYỆN TẬP</a:t>
            </a:r>
          </a:p>
        </p:txBody>
      </p:sp>
    </p:spTree>
    <p:extLst>
      <p:ext uri="{BB962C8B-B14F-4D97-AF65-F5344CB8AC3E}">
        <p14:creationId xmlns:p14="http://schemas.microsoft.com/office/powerpoint/2010/main" val="215042833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B1836F0-F9E0-4D93-9BDD-7EEC6EA05F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1601" y="605766"/>
            <a:ext cx="7207045" cy="3686015"/>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HOẠT ĐỘNG </a:t>
            </a:r>
          </a:p>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VẬN DỤNG</a:t>
            </a:r>
            <a:endPar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05766"/>
            <a:ext cx="5060291" cy="5060291"/>
          </a:xfrm>
          <a:prstGeom prst="rect">
            <a:avLst/>
          </a:prstGeom>
        </p:spPr>
      </p:pic>
      <p:cxnSp>
        <p:nvCxnSpPr>
          <p:cNvPr id="16" name="Straight Connector 15">
            <a:extLst>
              <a:ext uri="{FF2B5EF4-FFF2-40B4-BE49-F238E27FC236}">
                <a16:creationId xmlns:a16="http://schemas.microsoft.com/office/drawing/2014/main" id="{7A49EFD3-A806-4D59-99F1-AA9AFAE4EF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2F28D1-82F9-40FE-935C-85ECF7660D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B670E93-2F53-48FC-AB6C-E99E22D17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011561" y="4487198"/>
            <a:ext cx="7398144" cy="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4323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075" y="1100310"/>
            <a:ext cx="11326761" cy="6334042"/>
          </a:xfrm>
          <a:prstGeom prst="rect">
            <a:avLst/>
          </a:prstGeom>
        </p:spPr>
        <p:txBody>
          <a:bodyPr wrap="square">
            <a:spAutoFit/>
          </a:bodyPr>
          <a:lstStyle/>
          <a:p>
            <a:pPr algn="just">
              <a:lnSpc>
                <a:spcPct val="107000"/>
              </a:lnSpc>
              <a:spcAft>
                <a:spcPts val="0"/>
              </a:spcAft>
            </a:pPr>
            <a:r>
              <a:rPr lang="en-US" sz="4000" b="1" i="1">
                <a:latin typeface="Times New Roman" panose="02020603050405020304" pitchFamily="18" charset="0"/>
                <a:ea typeface="Calibri" panose="020F0502020204030204" pitchFamily="34" charset="0"/>
                <a:cs typeface="Times New Roman" panose="02020603050405020304" pitchFamily="18" charset="0"/>
              </a:rPr>
              <a:t>Câu 1.</a:t>
            </a:r>
            <a:r>
              <a:rPr lang="en-US" sz="4000" i="1">
                <a:latin typeface="Times New Roman" panose="02020603050405020304" pitchFamily="18" charset="0"/>
                <a:ea typeface="Calibri" panose="020F0502020204030204" pitchFamily="34" charset="0"/>
                <a:cs typeface="Times New Roman" panose="02020603050405020304" pitchFamily="18" charset="0"/>
              </a:rPr>
              <a:t> Màu nước nào là màu nước phù hợp với hầu hết các loài thuỷ sản nước ngọt?</a:t>
            </a:r>
            <a:endParaRPr lang="en-US" sz="4000">
              <a:latin typeface="Calibri" panose="020F0502020204030204" pitchFamily="34" charset="0"/>
              <a:ea typeface="Calibri" panose="020F0502020204030204" pitchFamily="34" charset="0"/>
              <a:cs typeface="Times New Roman" panose="02020603050405020304" pitchFamily="18" charset="0"/>
            </a:endParaRPr>
          </a:p>
          <a:p>
            <a:pPr indent="1268413" algn="just">
              <a:spcAft>
                <a:spcPts val="0"/>
              </a:spcAft>
            </a:pPr>
            <a:r>
              <a:rPr lang="en-US" sz="4000" i="1">
                <a:latin typeface="Times New Roman" panose="02020603050405020304" pitchFamily="18" charset="0"/>
                <a:ea typeface="Times New Roman" panose="02020603050405020304" pitchFamily="18" charset="0"/>
              </a:rPr>
              <a:t>A. Màu bạc.</a:t>
            </a:r>
            <a:endParaRPr lang="en-US" sz="4000">
              <a:latin typeface="Times New Roman" panose="02020603050405020304" pitchFamily="18" charset="0"/>
              <a:ea typeface="Times New Roman" panose="02020603050405020304" pitchFamily="18" charset="0"/>
            </a:endParaRPr>
          </a:p>
          <a:p>
            <a:pPr indent="1268413" algn="just">
              <a:spcAft>
                <a:spcPts val="0"/>
              </a:spcAft>
            </a:pPr>
            <a:r>
              <a:rPr lang="en-US" sz="4000" i="1">
                <a:latin typeface="Times New Roman" panose="02020603050405020304" pitchFamily="18" charset="0"/>
                <a:ea typeface="Times New Roman" panose="02020603050405020304" pitchFamily="18" charset="0"/>
              </a:rPr>
              <a:t>B. Xanh nước biển.</a:t>
            </a:r>
            <a:endParaRPr lang="en-US" sz="4000">
              <a:latin typeface="Times New Roman" panose="02020603050405020304" pitchFamily="18" charset="0"/>
              <a:ea typeface="Times New Roman" panose="02020603050405020304" pitchFamily="18" charset="0"/>
            </a:endParaRPr>
          </a:p>
          <a:p>
            <a:pPr indent="1268413" algn="just">
              <a:spcAft>
                <a:spcPts val="0"/>
              </a:spcAft>
            </a:pPr>
            <a:r>
              <a:rPr lang="en-US" sz="4000" i="1">
                <a:latin typeface="Times New Roman" panose="02020603050405020304" pitchFamily="18" charset="0"/>
                <a:ea typeface="Times New Roman" panose="02020603050405020304" pitchFamily="18" charset="0"/>
              </a:rPr>
              <a:t>C. Xanh nõn chuối.</a:t>
            </a:r>
            <a:endParaRPr lang="en-US" sz="4000">
              <a:latin typeface="Times New Roman" panose="02020603050405020304" pitchFamily="18" charset="0"/>
              <a:ea typeface="Times New Roman" panose="02020603050405020304" pitchFamily="18" charset="0"/>
            </a:endParaRPr>
          </a:p>
          <a:p>
            <a:pPr indent="1268413" algn="just">
              <a:spcAft>
                <a:spcPts val="0"/>
              </a:spcAft>
            </a:pPr>
            <a:r>
              <a:rPr lang="en-US" sz="4000" i="1">
                <a:latin typeface="Times New Roman" panose="02020603050405020304" pitchFamily="18" charset="0"/>
                <a:ea typeface="Times New Roman" panose="02020603050405020304" pitchFamily="18" charset="0"/>
              </a:rPr>
              <a:t>D. Màu trắng.</a:t>
            </a:r>
            <a:endParaRPr lang="en-US" sz="4000">
              <a:latin typeface="Times New Roman" panose="02020603050405020304" pitchFamily="18" charset="0"/>
              <a:ea typeface="Times New Roman" panose="02020603050405020304" pitchFamily="18" charset="0"/>
            </a:endParaRPr>
          </a:p>
          <a:p>
            <a:pPr algn="just">
              <a:spcAft>
                <a:spcPts val="0"/>
              </a:spcAft>
            </a:pPr>
            <a:r>
              <a:rPr lang="en-US" sz="4000" b="1" i="1">
                <a:latin typeface="Times New Roman" panose="02020603050405020304" pitchFamily="18" charset="0"/>
                <a:ea typeface="Times New Roman" panose="02020603050405020304" pitchFamily="18" charset="0"/>
              </a:rPr>
              <a:t>Câu 2. </a:t>
            </a:r>
            <a:r>
              <a:rPr lang="en-US" sz="4000" i="1">
                <a:latin typeface="Times New Roman" panose="02020603050405020304" pitchFamily="18" charset="0"/>
                <a:ea typeface="Times New Roman" panose="02020603050405020304" pitchFamily="18" charset="0"/>
              </a:rPr>
              <a:t>Tại sao khi xác định loài thuỷ sản nuôi phù hợp cần quan tâm đến nhiệt độ môi trường?</a:t>
            </a:r>
            <a:endParaRPr lang="en-US" sz="4000">
              <a:latin typeface="Times New Roman" panose="02020603050405020304" pitchFamily="18" charset="0"/>
              <a:ea typeface="Times New Roman" panose="02020603050405020304" pitchFamily="18" charset="0"/>
            </a:endParaRPr>
          </a:p>
          <a:p>
            <a:pPr algn="just">
              <a:spcAft>
                <a:spcPts val="0"/>
              </a:spcAft>
            </a:pPr>
            <a:endParaRPr lang="en-US" sz="4000" b="1" i="1">
              <a:latin typeface="Times New Roman" panose="02020603050405020304" pitchFamily="18" charset="0"/>
              <a:ea typeface="Times New Roman" panose="02020603050405020304" pitchFamily="18" charset="0"/>
            </a:endParaRPr>
          </a:p>
          <a:p>
            <a:pPr algn="just">
              <a:spcAft>
                <a:spcPts val="0"/>
              </a:spcAft>
            </a:pPr>
            <a:endParaRPr lang="en-US" sz="40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6544" y="176980"/>
            <a:ext cx="12192000" cy="923330"/>
          </a:xfrm>
          <a:prstGeom prst="rect">
            <a:avLst/>
          </a:prstGeom>
        </p:spPr>
        <p:txBody>
          <a:bodyPr wrap="square">
            <a:spAutoFit/>
          </a:bodyPr>
          <a:lstStyle/>
          <a:p>
            <a:pPr algn="ctr"/>
            <a:r>
              <a:rPr lang="en-US" sz="54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CÂU HỎI VẬN DỤNG</a:t>
            </a:r>
          </a:p>
        </p:txBody>
      </p:sp>
    </p:spTree>
    <p:extLst>
      <p:ext uri="{BB962C8B-B14F-4D97-AF65-F5344CB8AC3E}">
        <p14:creationId xmlns:p14="http://schemas.microsoft.com/office/powerpoint/2010/main" val="60932743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314" y="1100310"/>
            <a:ext cx="11120284" cy="5632311"/>
          </a:xfrm>
          <a:prstGeom prst="rect">
            <a:avLst/>
          </a:prstGeom>
        </p:spPr>
        <p:txBody>
          <a:bodyPr wrap="square">
            <a:spAutoFit/>
          </a:bodyPr>
          <a:lstStyle/>
          <a:p>
            <a:pPr algn="just">
              <a:spcAft>
                <a:spcPts val="0"/>
              </a:spcAft>
            </a:pPr>
            <a:r>
              <a:rPr lang="en-US" sz="4000" b="1" i="1">
                <a:latin typeface="Times New Roman" panose="02020603050405020304" pitchFamily="18" charset="0"/>
                <a:ea typeface="Times New Roman" panose="02020603050405020304" pitchFamily="18" charset="0"/>
              </a:rPr>
              <a:t>Câu 3.</a:t>
            </a:r>
            <a:r>
              <a:rPr lang="en-US" sz="4000" i="1">
                <a:latin typeface="Times New Roman" panose="02020603050405020304" pitchFamily="18" charset="0"/>
                <a:ea typeface="Times New Roman" panose="02020603050405020304" pitchFamily="18" charset="0"/>
              </a:rPr>
              <a:t> Nếu một số biện pháp để cung cấp oxygen hoà tan cho nước nuôi thuỷ sản? </a:t>
            </a:r>
            <a:endParaRPr lang="en-US" sz="4000">
              <a:latin typeface="Times New Roman" panose="02020603050405020304" pitchFamily="18" charset="0"/>
              <a:ea typeface="Times New Roman" panose="02020603050405020304" pitchFamily="18" charset="0"/>
            </a:endParaRPr>
          </a:p>
          <a:p>
            <a:pPr algn="just">
              <a:spcAft>
                <a:spcPts val="0"/>
              </a:spcAft>
            </a:pPr>
            <a:r>
              <a:rPr lang="en-US" sz="4000" b="1" i="1">
                <a:latin typeface="Times New Roman" panose="02020603050405020304" pitchFamily="18" charset="0"/>
                <a:ea typeface="Times New Roman" panose="02020603050405020304" pitchFamily="18" charset="0"/>
              </a:rPr>
              <a:t>Câu 4.</a:t>
            </a:r>
            <a:r>
              <a:rPr lang="en-US" sz="4000" i="1">
                <a:latin typeface="Times New Roman" panose="02020603050405020304" pitchFamily="18" charset="0"/>
                <a:ea typeface="Times New Roman" panose="02020603050405020304" pitchFamily="18" charset="0"/>
              </a:rPr>
              <a:t> Kể tên các loài thực vật thuỷ sinh thường gặp trong ao nuôi cá hoặc đầm nuôi tôm. Nêu vai trò của chúng đối với môi trưởng nuôi thuỷ sản?</a:t>
            </a:r>
            <a:endParaRPr lang="en-US" sz="4000">
              <a:latin typeface="Times New Roman" panose="02020603050405020304" pitchFamily="18" charset="0"/>
              <a:ea typeface="Times New Roman" panose="02020603050405020304" pitchFamily="18" charset="0"/>
            </a:endParaRPr>
          </a:p>
          <a:p>
            <a:pPr algn="just">
              <a:spcAft>
                <a:spcPts val="0"/>
              </a:spcAft>
            </a:pPr>
            <a:r>
              <a:rPr lang="en-US" sz="4000" b="1" i="1">
                <a:latin typeface="Times New Roman" panose="02020603050405020304" pitchFamily="18" charset="0"/>
                <a:ea typeface="Times New Roman" panose="02020603050405020304" pitchFamily="18" charset="0"/>
              </a:rPr>
              <a:t>Câu 5. </a:t>
            </a:r>
            <a:r>
              <a:rPr lang="en-US" sz="4000" i="1">
                <a:latin typeface="Times New Roman" panose="02020603050405020304" pitchFamily="18" charset="0"/>
                <a:ea typeface="Times New Roman" panose="02020603050405020304" pitchFamily="18" charset="0"/>
              </a:rPr>
              <a:t>Mô tả một số biện pháp cơ bản xử lí môi trường trước và sau nuôi thuỷ sản. Liên hệ với thực tiễn ở địa phương em.</a:t>
            </a:r>
          </a:p>
          <a:p>
            <a:pPr algn="just">
              <a:spcAft>
                <a:spcPts val="0"/>
              </a:spcAft>
            </a:pPr>
            <a:endParaRPr lang="en-US" sz="40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6544" y="176980"/>
            <a:ext cx="12192000" cy="923330"/>
          </a:xfrm>
          <a:prstGeom prst="rect">
            <a:avLst/>
          </a:prstGeom>
        </p:spPr>
        <p:txBody>
          <a:bodyPr wrap="square">
            <a:spAutoFit/>
          </a:bodyPr>
          <a:lstStyle/>
          <a:p>
            <a:pPr algn="ctr"/>
            <a:r>
              <a:rPr lang="en-US" sz="54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CÂU HỎI VẬN DỤNG</a:t>
            </a:r>
          </a:p>
        </p:txBody>
      </p:sp>
    </p:spTree>
    <p:extLst>
      <p:ext uri="{BB962C8B-B14F-4D97-AF65-F5344CB8AC3E}">
        <p14:creationId xmlns:p14="http://schemas.microsoft.com/office/powerpoint/2010/main" val="38432948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269" y="171584"/>
            <a:ext cx="10992466" cy="6247864"/>
          </a:xfrm>
          <a:prstGeom prst="rect">
            <a:avLst/>
          </a:prstGeom>
        </p:spPr>
        <p:txBody>
          <a:bodyPr wrap="square">
            <a:spAutoFit/>
          </a:bodyPr>
          <a:lstStyle/>
          <a:p>
            <a:pPr algn="ctr">
              <a:spcAft>
                <a:spcPts val="0"/>
              </a:spcAft>
            </a:pPr>
            <a:r>
              <a:rPr lang="en-US" sz="6000" b="1">
                <a:solidFill>
                  <a:srgbClr val="0070C0"/>
                </a:solidFill>
                <a:latin typeface="Times New Roman" panose="02020603050405020304" pitchFamily="18" charset="0"/>
                <a:ea typeface="Times New Roman" panose="02020603050405020304" pitchFamily="18" charset="0"/>
              </a:rPr>
              <a:t>HƯỚNG DẪN VỀ NHÀ</a:t>
            </a:r>
          </a:p>
          <a:p>
            <a:pPr algn="ctr">
              <a:spcAft>
                <a:spcPts val="0"/>
              </a:spcAft>
            </a:pPr>
            <a:endParaRPr lang="en-US" sz="120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en-US" sz="4000">
                <a:latin typeface="Times New Roman" panose="02020603050405020304" pitchFamily="18" charset="0"/>
                <a:ea typeface="Times New Roman" panose="02020603050405020304" pitchFamily="18" charset="0"/>
              </a:rPr>
              <a:t>- Học lại toàn bộ kiến thức của bài 10, trả lời câu hỏi cuối SGK.</a:t>
            </a:r>
          </a:p>
          <a:p>
            <a:pPr algn="just">
              <a:spcAft>
                <a:spcPts val="0"/>
              </a:spcAft>
            </a:pPr>
            <a:r>
              <a:rPr lang="en-US" sz="4000">
                <a:latin typeface="Times New Roman" panose="02020603050405020304" pitchFamily="18" charset="0"/>
                <a:ea typeface="Times New Roman" panose="02020603050405020304" pitchFamily="18" charset="0"/>
              </a:rPr>
              <a:t>- Tìm hiểu trước bài 11, trả lời các câu hỏi sau:</a:t>
            </a:r>
          </a:p>
          <a:p>
            <a:pPr algn="just">
              <a:spcAft>
                <a:spcPts val="0"/>
              </a:spcAft>
            </a:pPr>
            <a:r>
              <a:rPr lang="en-US" sz="4000">
                <a:latin typeface="Times New Roman" panose="02020603050405020304" pitchFamily="18" charset="0"/>
                <a:ea typeface="Times New Roman" panose="02020603050405020304" pitchFamily="18" charset="0"/>
              </a:rPr>
              <a:t>+ Trình bày vai trò của việc quản lí môi trường nuôi thủy sản.</a:t>
            </a:r>
          </a:p>
          <a:p>
            <a:pPr algn="just">
              <a:spcAft>
                <a:spcPts val="0"/>
              </a:spcAft>
            </a:pPr>
            <a:r>
              <a:rPr lang="en-US" sz="4000">
                <a:latin typeface="Times New Roman" panose="02020603050405020304" pitchFamily="18" charset="0"/>
                <a:ea typeface="Times New Roman" panose="02020603050405020304" pitchFamily="18" charset="0"/>
              </a:rPr>
              <a:t>+ Có những biện pháp quản lí nguồn nước trước khi nuôi, xử lí nguồn nước trong quá trình nuôi và quản lí nguồn nước sau khi nuôi như thế nào?</a:t>
            </a:r>
            <a:endParaRPr lang="en-US"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286426"/>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76D919A-FC3E-4B4E-BAF0-ED6CFB8DC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p:cNvSpPr txBox="1"/>
          <p:nvPr/>
        </p:nvSpPr>
        <p:spPr>
          <a:xfrm>
            <a:off x="1207658" y="5851288"/>
            <a:ext cx="10809309" cy="822960"/>
          </a:xfrm>
          <a:prstGeom prst="rect">
            <a:avLst/>
          </a:prstGeom>
        </p:spPr>
        <p:txBody>
          <a:bodyPr vert="horz" lIns="91440" tIns="45720" rIns="91440" bIns="45720" rtlCol="0" anchor="b">
            <a:normAutofit fontScale="92500"/>
          </a:bodyPr>
          <a:lstStyle/>
          <a:p>
            <a:pPr defTabSz="914400">
              <a:lnSpc>
                <a:spcPct val="85000"/>
              </a:lnSpc>
              <a:spcBef>
                <a:spcPct val="0"/>
              </a:spcBef>
              <a:spcAft>
                <a:spcPts val="600"/>
              </a:spcAft>
            </a:pPr>
            <a:r>
              <a:rPr lang="en-US" sz="3600" b="1" spc="-50">
                <a:solidFill>
                  <a:srgbClr val="FFFFFF"/>
                </a:solidFill>
                <a:latin typeface="Times New Roman" panose="02020603050405020304" pitchFamily="18" charset="0"/>
                <a:ea typeface="+mj-ea"/>
                <a:cs typeface="Times New Roman" panose="02020603050405020304" pitchFamily="18" charset="0"/>
              </a:rPr>
              <a:t>QUẠT NƯỚC TRONG HÌNH ẢNH CÓ TÁC DỤNG GÌ?</a:t>
            </a:r>
          </a:p>
        </p:txBody>
      </p:sp>
      <p:sp>
        <p:nvSpPr>
          <p:cNvPr id="16" name="Rectangle 15">
            <a:extLst>
              <a:ext uri="{FF2B5EF4-FFF2-40B4-BE49-F238E27FC236}">
                <a16:creationId xmlns:a16="http://schemas.microsoft.com/office/drawing/2014/main" id="{8F66ACBD-1C82-4782-AA7C-05504DD7D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p:cNvPicPr/>
          <p:nvPr/>
        </p:nvPicPr>
        <p:blipFill rotWithShape="1">
          <a:blip r:embed="rId2">
            <a:extLst>
              <a:ext uri="{28A0092B-C50C-407E-A947-70E740481C1C}">
                <a14:useLocalDpi xmlns:a14="http://schemas.microsoft.com/office/drawing/2010/main" val="0"/>
              </a:ext>
            </a:extLst>
          </a:blip>
          <a:srcRect t="14006" b="13028"/>
          <a:stretch/>
        </p:blipFill>
        <p:spPr bwMode="auto">
          <a:xfrm>
            <a:off x="-245238" y="43446"/>
            <a:ext cx="12434078" cy="583119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79163055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B1836F0-F9E0-4D93-9BDD-7EEC6EA05F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1601" y="605766"/>
            <a:ext cx="7207045" cy="3686015"/>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HOẠT ĐỘNG </a:t>
            </a:r>
          </a:p>
          <a:p>
            <a:pPr algn="ctr" defTabSz="914400">
              <a:lnSpc>
                <a:spcPct val="85000"/>
              </a:lnSpc>
              <a:spcBef>
                <a:spcPct val="0"/>
              </a:spcBef>
              <a:spcAft>
                <a:spcPts val="600"/>
              </a:spcAft>
            </a:pPr>
            <a:r>
              <a:rPr lang="en-US" sz="8000" b="1" spc="-50">
                <a:ln w="0">
                  <a:solidFill>
                    <a:srgbClr val="0070C0"/>
                  </a:solidFill>
                </a:ln>
                <a:solidFill>
                  <a:srgbClr val="0070C0"/>
                </a:solidFill>
                <a:effectLst>
                  <a:innerShdw blurRad="63500" dist="50800" dir="13500000">
                    <a:srgbClr val="000000">
                      <a:alpha val="50000"/>
                    </a:srgbClr>
                  </a:innerShdw>
                </a:effectLst>
                <a:latin typeface="Times New Roman" panose="02020603050405020304" pitchFamily="18" charset="0"/>
                <a:ea typeface="+mj-ea"/>
                <a:cs typeface="Times New Roman" panose="02020603050405020304" pitchFamily="18" charset="0"/>
              </a:rPr>
              <a:t>HÌNH THÀNH KIẾN THỨC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05766"/>
            <a:ext cx="5060291" cy="5060291"/>
          </a:xfrm>
          <a:prstGeom prst="rect">
            <a:avLst/>
          </a:prstGeom>
        </p:spPr>
      </p:pic>
      <p:cxnSp>
        <p:nvCxnSpPr>
          <p:cNvPr id="16" name="Straight Connector 15">
            <a:extLst>
              <a:ext uri="{FF2B5EF4-FFF2-40B4-BE49-F238E27FC236}">
                <a16:creationId xmlns:a16="http://schemas.microsoft.com/office/drawing/2014/main" id="{7A49EFD3-A806-4D59-99F1-AA9AFAE4EF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2F28D1-82F9-40FE-935C-85ECF7660D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4B670E93-2F53-48FC-AB6C-E99E22D17F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4011561" y="4487198"/>
            <a:ext cx="7398144" cy="5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285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5417" y="657465"/>
            <a:ext cx="12015018" cy="5632311"/>
          </a:xfrm>
          <a:prstGeom prst="rect">
            <a:avLst/>
          </a:prstGeom>
          <a:solidFill>
            <a:schemeClr val="bg2">
              <a:lumMod val="90000"/>
            </a:schemeClr>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000">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hiên cứu mục I, đọc SGK: </a:t>
            </a:r>
            <a:r>
              <a:rPr kumimoji="0" lang="en-US" altLang="en-US" sz="30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 bày các yêu cầu của môi trường nuôi thuỷ sản</a:t>
            </a:r>
            <a:r>
              <a:rPr lang="en-US" altLang="en-US" sz="3000">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hoạt</a:t>
            </a:r>
            <a:r>
              <a:rPr kumimoji="0" lang="en-US" altLang="en-US" sz="30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động theo </a:t>
            </a: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 nhóm: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1: Yêu cầu về thuỷ lí (Power</a:t>
            </a:r>
            <a:r>
              <a:rPr kumimoji="0" lang="en-US" altLang="en-US" sz="3000" b="1" i="1"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point)</a:t>
            </a:r>
            <a:endPar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Vì sao nhiệt độ của nước nuôi thuỷ sản lại có ảnh hưởng trực tiếp đến hô hấp, tiêu hoá, sinh sản... của động vật thuỷ sản?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nuôi trồng thuỷ sản, cần quan tâm đến nhiệt độ nước để làm gì?</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Trong nuôi trồng thuỷ sản, cần chú ý gì đến độ trong và màu sắc của nước?</a:t>
            </a:r>
            <a:endPar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2: Yêu cầu về thuỷ hoá (A0)</a:t>
            </a:r>
            <a:endPar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Nêu yêu cầu về độ pH, hàm lượng NH, độ mặn, oxygen hoà tan… trong nuôi trồng thuỷ sản?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3: Yêu cầu về thuỷ sinh (chiếu</a:t>
            </a:r>
            <a:r>
              <a:rPr kumimoji="0" lang="en-US" altLang="en-US" sz="3000" b="1" i="1"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clip)</a:t>
            </a:r>
            <a:endPar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Nêu các yêu cầu về thuỷ sinh trong nuôi trồng thuỷ sản?</a:t>
            </a:r>
            <a:endParaRPr kumimoji="0" lang="en-US" altLang="en-US" sz="3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48828" y="103974"/>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473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331" y="74477"/>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32900871"/>
              </p:ext>
            </p:extLst>
          </p:nvPr>
        </p:nvGraphicFramePr>
        <p:xfrm>
          <a:off x="265472" y="1212317"/>
          <a:ext cx="11592231" cy="5364480"/>
        </p:xfrm>
        <a:graphic>
          <a:graphicData uri="http://schemas.openxmlformats.org/drawingml/2006/table">
            <a:tbl>
              <a:tblPr firstRow="1" firstCol="1" bandRow="1">
                <a:tableStyleId>{74C1A8A3-306A-4EB7-A6B1-4F7E0EB9C5D6}</a:tableStyleId>
              </a:tblPr>
              <a:tblGrid>
                <a:gridCol w="11592231">
                  <a:extLst>
                    <a:ext uri="{9D8B030D-6E8A-4147-A177-3AD203B41FA5}">
                      <a16:colId xmlns:a16="http://schemas.microsoft.com/office/drawing/2014/main" val="490753700"/>
                    </a:ext>
                  </a:extLst>
                </a:gridCol>
              </a:tblGrid>
              <a:tr h="4277032">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a) Nhiệt độ nước</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Nhiệt độ nước ảnh hưởng trực tiếp đến các hoạt động của thuỷ sản như hô hấp, tiêu hoá, sinh sản... do hầu hết các động vật thuỷ sản là động vật biến nhiệt, thân nhiệt thay đổi theo nhiệt độ của môi trường.</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Trong nuôi trồng thuỷ sản, cần quan tâm đến nhiệt độ nước để chọn nuôi giống thuỷ sản phù hợp với nhiệt độ đó.</a:t>
                      </a:r>
                    </a:p>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b) Độ trong và màu nước</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Trong nuôi trồng thuỷ sản, cần chú ý đến độ trong và màu sắc của nước:</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Để chọn lựa loài thuỷ sản phù hợp.</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Để cải thiện độ trong và màu nước theo mong muốn.</a:t>
                      </a:r>
                      <a:endParaRPr lang="en-US" sz="3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20" marR="580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3374749"/>
                  </a:ext>
                </a:extLst>
              </a:tr>
            </a:tbl>
          </a:graphicData>
        </a:graphic>
      </p:graphicFrame>
      <p:sp>
        <p:nvSpPr>
          <p:cNvPr id="4" name="Rectangle 3"/>
          <p:cNvSpPr/>
          <p:nvPr/>
        </p:nvSpPr>
        <p:spPr>
          <a:xfrm>
            <a:off x="265472" y="610949"/>
            <a:ext cx="3724866"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1. Yêu cầu về thuỷ lí</a:t>
            </a:r>
          </a:p>
        </p:txBody>
      </p:sp>
    </p:spTree>
    <p:extLst>
      <p:ext uri="{BB962C8B-B14F-4D97-AF65-F5344CB8AC3E}">
        <p14:creationId xmlns:p14="http://schemas.microsoft.com/office/powerpoint/2010/main" val="334961667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C5A9E5-0F35-4AA6-AF26-B90A2D47B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5827892" y="719856"/>
            <a:ext cx="6152220" cy="4420943"/>
          </a:xfrm>
          <a:prstGeom prst="rect">
            <a:avLst/>
          </a:prstGeom>
          <a:noFill/>
        </p:spPr>
      </p:pic>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95282" y="695962"/>
            <a:ext cx="5593758" cy="4430087"/>
          </a:xfrm>
          <a:prstGeom prst="rect">
            <a:avLst/>
          </a:prstGeom>
          <a:noFill/>
        </p:spPr>
      </p:pic>
      <p:sp>
        <p:nvSpPr>
          <p:cNvPr id="10" name="Rectangle 9">
            <a:extLst>
              <a:ext uri="{FF2B5EF4-FFF2-40B4-BE49-F238E27FC236}">
                <a16:creationId xmlns:a16="http://schemas.microsoft.com/office/drawing/2014/main" id="{4D9DB69D-7E48-4FDF-806E-F0B4BF0053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46BF69C-4724-4F8D-8EA6-1487E9C9C4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p:cNvSpPr/>
          <p:nvPr/>
        </p:nvSpPr>
        <p:spPr>
          <a:xfrm>
            <a:off x="0" y="5276413"/>
            <a:ext cx="5497980" cy="584775"/>
          </a:xfrm>
          <a:prstGeom prst="rect">
            <a:avLst/>
          </a:prstGeom>
        </p:spPr>
        <p:txBody>
          <a:bodyPr wrap="none">
            <a:spAutoFit/>
          </a:bodyPr>
          <a:lstStyle/>
          <a:p>
            <a:r>
              <a:rPr lang="en-US" sz="3200" i="1" spc="-25">
                <a:solidFill>
                  <a:srgbClr val="231F2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10.2.a.</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spc="-20">
                <a:solidFill>
                  <a:srgbClr val="231F2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spc="-15">
                <a:solidFill>
                  <a:srgbClr val="231F20"/>
                </a:solidFill>
                <a:latin typeface="Times New Roman" panose="02020603050405020304" pitchFamily="18" charset="0"/>
                <a:ea typeface="Calibri" panose="020F0502020204030204" pitchFamily="34" charset="0"/>
                <a:cs typeface="Times New Roman" panose="02020603050405020304" pitchFamily="18" charset="0"/>
              </a:rPr>
              <a:t>phù</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hợp </a:t>
            </a:r>
            <a:endParaRPr lang="en-US" sz="3200">
              <a:latin typeface="Times New Roman" panose="02020603050405020304" pitchFamily="18" charset="0"/>
              <a:cs typeface="Times New Roman" panose="02020603050405020304" pitchFamily="18" charset="0"/>
            </a:endParaRPr>
          </a:p>
        </p:txBody>
      </p:sp>
      <p:sp>
        <p:nvSpPr>
          <p:cNvPr id="9" name="Rectangle 8"/>
          <p:cNvSpPr/>
          <p:nvPr/>
        </p:nvSpPr>
        <p:spPr>
          <a:xfrm>
            <a:off x="5689040" y="5291855"/>
            <a:ext cx="6604052" cy="584775"/>
          </a:xfrm>
          <a:prstGeom prst="rect">
            <a:avLst/>
          </a:prstGeom>
        </p:spPr>
        <p:txBody>
          <a:bodyPr wrap="none">
            <a:spAutoFit/>
          </a:bodyPr>
          <a:lstStyle/>
          <a:p>
            <a:r>
              <a:rPr lang="en-US" sz="3200" i="1" spc="-25">
                <a:solidFill>
                  <a:srgbClr val="231F2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10.2.a.</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spc="-20">
                <a:solidFill>
                  <a:srgbClr val="231F2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nước không</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spc="-15">
                <a:solidFill>
                  <a:srgbClr val="231F20"/>
                </a:solidFill>
                <a:latin typeface="Times New Roman" panose="02020603050405020304" pitchFamily="18" charset="0"/>
                <a:ea typeface="Calibri" panose="020F0502020204030204" pitchFamily="34" charset="0"/>
                <a:cs typeface="Times New Roman" panose="02020603050405020304" pitchFamily="18" charset="0"/>
              </a:rPr>
              <a:t>phù</a:t>
            </a:r>
            <a:r>
              <a:rPr lang="en-US" sz="3200" i="1" spc="-85">
                <a:solidFill>
                  <a:srgbClr val="231F2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solidFill>
                  <a:srgbClr val="231F20"/>
                </a:solidFill>
                <a:latin typeface="Times New Roman" panose="02020603050405020304" pitchFamily="18" charset="0"/>
                <a:ea typeface="Calibri" panose="020F0502020204030204" pitchFamily="34" charset="0"/>
                <a:cs typeface="Times New Roman" panose="02020603050405020304" pitchFamily="18" charset="0"/>
              </a:rPr>
              <a:t>hợp </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3225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1015218"/>
              </p:ext>
            </p:extLst>
          </p:nvPr>
        </p:nvGraphicFramePr>
        <p:xfrm>
          <a:off x="266765" y="1284216"/>
          <a:ext cx="11531945" cy="4876800"/>
        </p:xfrm>
        <a:graphic>
          <a:graphicData uri="http://schemas.openxmlformats.org/drawingml/2006/table">
            <a:tbl>
              <a:tblPr firstRow="1" firstCol="1" bandRow="1">
                <a:tableStyleId>{5C22544A-7EE6-4342-B048-85BDC9FD1C3A}</a:tableStyleId>
              </a:tblPr>
              <a:tblGrid>
                <a:gridCol w="11531945">
                  <a:extLst>
                    <a:ext uri="{9D8B030D-6E8A-4147-A177-3AD203B41FA5}">
                      <a16:colId xmlns:a16="http://schemas.microsoft.com/office/drawing/2014/main" val="1071998257"/>
                    </a:ext>
                  </a:extLst>
                </a:gridCol>
              </a:tblGrid>
              <a:tr h="4349668">
                <a:tc>
                  <a:txBody>
                    <a:bodyPr/>
                    <a:lstStyle/>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a) Độ pH </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Mỗi nhóm động vật thuỷ sản có yêu cầu khác nhau về pH nước, pH quá cao hoặc quá thấp đều ảnh hưởng đến sự sinh trưởng, phát triển của động vật thuỷ sản.</a:t>
                      </a:r>
                    </a:p>
                    <a:p>
                      <a:pPr algn="just">
                        <a:spcAft>
                          <a:spcPts val="0"/>
                        </a:spcAft>
                      </a:pPr>
                      <a:r>
                        <a:rPr lang="en-US" sz="3200">
                          <a:solidFill>
                            <a:schemeClr val="tx1"/>
                          </a:solidFill>
                          <a:effectLst/>
                          <a:latin typeface="Times New Roman" panose="02020603050405020304" pitchFamily="18" charset="0"/>
                          <a:cs typeface="Times New Roman" panose="02020603050405020304" pitchFamily="18" charset="0"/>
                        </a:rPr>
                        <a:t>b) Hàm lượng NH</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NH hình thành trong quá trình phân giải các hợp chất hữu cơ thông qua sự chuyển hoá của nhiều nhóm vi sinh vật. </a:t>
                      </a:r>
                    </a:p>
                    <a:p>
                      <a:pPr algn="just">
                        <a:spcAft>
                          <a:spcPts val="0"/>
                        </a:spcAft>
                      </a:pPr>
                      <a:r>
                        <a:rPr lang="en-US" sz="3200" b="0">
                          <a:solidFill>
                            <a:schemeClr val="tx1"/>
                          </a:solidFill>
                          <a:effectLst/>
                          <a:latin typeface="Times New Roman" panose="02020603050405020304" pitchFamily="18" charset="0"/>
                          <a:cs typeface="Times New Roman" panose="02020603050405020304" pitchFamily="18" charset="0"/>
                        </a:rPr>
                        <a:t>– Hàm lượng NH cho phép trong nước nuôi thuỷ sản nhỏ hơn 0,5 mg/L. Hàm lượng NH, cao có thể gây độc hoặc làm chết động vật thuỷ sản.</a:t>
                      </a:r>
                    </a:p>
                  </a:txBody>
                  <a:tcPr marL="42196" marR="42196" marT="0" marB="0">
                    <a:solidFill>
                      <a:schemeClr val="bg1"/>
                    </a:solidFill>
                  </a:tcPr>
                </a:tc>
                <a:extLst>
                  <a:ext uri="{0D108BD9-81ED-4DB2-BD59-A6C34878D82A}">
                    <a16:rowId xmlns:a16="http://schemas.microsoft.com/office/drawing/2014/main" val="4188133414"/>
                  </a:ext>
                </a:extLst>
              </a:tr>
            </a:tbl>
          </a:graphicData>
        </a:graphic>
      </p:graphicFrame>
      <p:sp>
        <p:nvSpPr>
          <p:cNvPr id="3" name="Rectangle 2"/>
          <p:cNvSpPr>
            <a:spLocks noChangeArrowheads="1"/>
          </p:cNvSpPr>
          <p:nvPr/>
        </p:nvSpPr>
        <p:spPr bwMode="auto">
          <a:xfrm>
            <a:off x="0" y="55672"/>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266765" y="640447"/>
            <a:ext cx="4135235"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2. Yêu cầu về thuỷ hóa</a:t>
            </a:r>
          </a:p>
        </p:txBody>
      </p:sp>
    </p:spTree>
    <p:extLst>
      <p:ext uri="{BB962C8B-B14F-4D97-AF65-F5344CB8AC3E}">
        <p14:creationId xmlns:p14="http://schemas.microsoft.com/office/powerpoint/2010/main" val="9432252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84232386"/>
              </p:ext>
            </p:extLst>
          </p:nvPr>
        </p:nvGraphicFramePr>
        <p:xfrm>
          <a:off x="88491" y="1136731"/>
          <a:ext cx="11926528" cy="5547360"/>
        </p:xfrm>
        <a:graphic>
          <a:graphicData uri="http://schemas.openxmlformats.org/drawingml/2006/table">
            <a:tbl>
              <a:tblPr firstRow="1" firstCol="1" bandRow="1">
                <a:tableStyleId>{5C22544A-7EE6-4342-B048-85BDC9FD1C3A}</a:tableStyleId>
              </a:tblPr>
              <a:tblGrid>
                <a:gridCol w="11926528">
                  <a:extLst>
                    <a:ext uri="{9D8B030D-6E8A-4147-A177-3AD203B41FA5}">
                      <a16:colId xmlns:a16="http://schemas.microsoft.com/office/drawing/2014/main" val="1071998257"/>
                    </a:ext>
                  </a:extLst>
                </a:gridCol>
              </a:tblGrid>
              <a:tr h="4731940">
                <a:tc>
                  <a:txBody>
                    <a:bodyPr/>
                    <a:lstStyle/>
                    <a:p>
                      <a:pPr algn="just">
                        <a:spcAft>
                          <a:spcPts val="0"/>
                        </a:spcAft>
                      </a:pPr>
                      <a:r>
                        <a:rPr lang="en-US" sz="2800">
                          <a:solidFill>
                            <a:schemeClr val="tx1"/>
                          </a:solidFill>
                          <a:effectLst/>
                          <a:latin typeface="Times New Roman" panose="02020603050405020304" pitchFamily="18" charset="0"/>
                          <a:cs typeface="Times New Roman" panose="02020603050405020304" pitchFamily="18" charset="0"/>
                        </a:rPr>
                        <a:t>c) Độ mặn</a:t>
                      </a:r>
                    </a:p>
                    <a:p>
                      <a:pPr algn="just">
                        <a:spcAft>
                          <a:spcPts val="0"/>
                        </a:spcAft>
                      </a:pPr>
                      <a:r>
                        <a:rPr lang="en-US" sz="2800" b="0">
                          <a:solidFill>
                            <a:schemeClr val="tx1"/>
                          </a:solidFill>
                          <a:effectLst/>
                          <a:latin typeface="Times New Roman" panose="02020603050405020304" pitchFamily="18" charset="0"/>
                          <a:cs typeface="Times New Roman" panose="02020603050405020304" pitchFamily="18" charset="0"/>
                        </a:rPr>
                        <a:t>- Mỗi nhóm động vật thuỷ sản có yêu cầu khác nhau về độ mặn của nước. Độ mặn không phù hợp sẽ ảnh hưởng đến sinh trưởng và phát triển của động vật thuỷ sản.</a:t>
                      </a:r>
                    </a:p>
                    <a:p>
                      <a:pPr algn="just">
                        <a:spcAft>
                          <a:spcPts val="0"/>
                        </a:spcAft>
                      </a:pPr>
                      <a:r>
                        <a:rPr lang="en-US" sz="2800">
                          <a:solidFill>
                            <a:schemeClr val="tx1"/>
                          </a:solidFill>
                          <a:effectLst/>
                          <a:latin typeface="Times New Roman" panose="02020603050405020304" pitchFamily="18" charset="0"/>
                          <a:cs typeface="Times New Roman" panose="02020603050405020304" pitchFamily="18" charset="0"/>
                        </a:rPr>
                        <a:t>d) Oxygen hoà tan</a:t>
                      </a:r>
                    </a:p>
                    <a:p>
                      <a:pPr algn="just">
                        <a:spcAft>
                          <a:spcPts val="0"/>
                        </a:spcAft>
                      </a:pPr>
                      <a:r>
                        <a:rPr lang="en-US" sz="2800" b="0">
                          <a:solidFill>
                            <a:schemeClr val="tx1"/>
                          </a:solidFill>
                          <a:effectLst/>
                          <a:latin typeface="Times New Roman" panose="02020603050405020304" pitchFamily="18" charset="0"/>
                          <a:cs typeface="Times New Roman" panose="02020603050405020304" pitchFamily="18" charset="0"/>
                        </a:rPr>
                        <a:t>– Oxygen hoà tan là oxygen tồn tại trong nước nuôi thuỷ sản, chủ yếu có nguồn gốc từ oxygen khi quyển. Ngoài ra, một phần oxygen hoà tan trong nước nuôi thuỷ sản được cung cấp nhờ quá trình quang hợp của một số nhóm thực vật thuỷ sinh và vi khuẩn lam.</a:t>
                      </a:r>
                    </a:p>
                    <a:p>
                      <a:pPr algn="just">
                        <a:spcAft>
                          <a:spcPts val="0"/>
                        </a:spcAft>
                      </a:pPr>
                      <a:r>
                        <a:rPr lang="en-US" sz="2800" b="0">
                          <a:solidFill>
                            <a:schemeClr val="tx1"/>
                          </a:solidFill>
                          <a:effectLst/>
                          <a:latin typeface="Times New Roman" panose="02020603050405020304" pitchFamily="18" charset="0"/>
                          <a:cs typeface="Times New Roman" panose="02020603050405020304" pitchFamily="18" charset="0"/>
                        </a:rPr>
                        <a:t>– Hàm lượng oxygen hoà tan trong nước nuôi thuỷ sản là một chỉ tiêu quan trọng ảnh hưởng trực tiếp đến thuỷ sản, đặc biệt là các loài động vật thuỷ sản. Hàm lượng oxygen trong nước ao nuôi thay đổi nhỏ cũng có thể ảnh hưởng đến sinh trưởng, phát triển của động vật thuỷ sản.</a:t>
                      </a:r>
                    </a:p>
                    <a:p>
                      <a:pPr algn="just">
                        <a:spcAft>
                          <a:spcPts val="0"/>
                        </a:spcAft>
                      </a:pPr>
                      <a:r>
                        <a:rPr lang="en-US" sz="2800" b="0">
                          <a:solidFill>
                            <a:schemeClr val="tx1"/>
                          </a:solidFill>
                          <a:effectLst/>
                          <a:latin typeface="Times New Roman" panose="02020603050405020304" pitchFamily="18" charset="0"/>
                          <a:cs typeface="Times New Roman" panose="02020603050405020304" pitchFamily="18" charset="0"/>
                        </a:rPr>
                        <a:t>Mỗi loài thuỷ sản có yêu cầu về hàm lượng oxygen hoà tan khác nhau.</a:t>
                      </a:r>
                      <a:endPar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196" marR="42196" marT="0" marB="0">
                    <a:solidFill>
                      <a:schemeClr val="bg1"/>
                    </a:solidFill>
                  </a:tcPr>
                </a:tc>
                <a:extLst>
                  <a:ext uri="{0D108BD9-81ED-4DB2-BD59-A6C34878D82A}">
                    <a16:rowId xmlns:a16="http://schemas.microsoft.com/office/drawing/2014/main" val="4188133414"/>
                  </a:ext>
                </a:extLst>
              </a:tr>
            </a:tbl>
          </a:graphicData>
        </a:graphic>
      </p:graphicFrame>
      <p:sp>
        <p:nvSpPr>
          <p:cNvPr id="3" name="Rectangle 2"/>
          <p:cNvSpPr>
            <a:spLocks noChangeArrowheads="1"/>
          </p:cNvSpPr>
          <p:nvPr/>
        </p:nvSpPr>
        <p:spPr bwMode="auto">
          <a:xfrm>
            <a:off x="-19331" y="74477"/>
            <a:ext cx="12063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CÁC</a:t>
            </a:r>
            <a:r>
              <a:rPr kumimoji="0" lang="en-US" altLang="en-US" sz="3200" b="1" i="0" u="none" strike="noStrike" cap="none" normalizeH="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CHÍNH CỦA MÔI TRƯỜNG NUÔI THỦY SẢN</a:t>
            </a:r>
            <a:r>
              <a:rPr kumimoji="0" lang="en-US" altLang="en-US" sz="32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266765" y="551956"/>
            <a:ext cx="4135235" cy="584775"/>
          </a:xfrm>
          <a:prstGeom prst="rect">
            <a:avLst/>
          </a:prstGeom>
        </p:spPr>
        <p:txBody>
          <a:bodyPr wrap="none">
            <a:spAutoFit/>
          </a:bodyPr>
          <a:lstStyle/>
          <a:p>
            <a:pPr algn="just">
              <a:spcAft>
                <a:spcPts val="0"/>
              </a:spcAft>
            </a:pPr>
            <a:r>
              <a:rPr lang="en-US" sz="3200" b="1">
                <a:solidFill>
                  <a:srgbClr val="0070C0"/>
                </a:solidFill>
                <a:latin typeface="Times New Roman" panose="02020603050405020304" pitchFamily="18" charset="0"/>
                <a:cs typeface="Times New Roman" panose="02020603050405020304" pitchFamily="18" charset="0"/>
              </a:rPr>
              <a:t>2. Yêu cầu về thuỷ hóa</a:t>
            </a:r>
          </a:p>
        </p:txBody>
      </p:sp>
    </p:spTree>
    <p:extLst>
      <p:ext uri="{BB962C8B-B14F-4D97-AF65-F5344CB8AC3E}">
        <p14:creationId xmlns:p14="http://schemas.microsoft.com/office/powerpoint/2010/main" val="3252493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123</TotalTime>
  <Words>2030</Words>
  <PresentationFormat>Widescreen</PresentationFormat>
  <Paragraphs>123</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Calibri Light</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2024-07-12T16:01:46Z</dcterms:created>
  <dcterms:modified xsi:type="dcterms:W3CDTF">2024-07-14T09:47:20Z</dcterms:modified>
</cp:coreProperties>
</file>