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62" r:id="rId5"/>
    <p:sldId id="263" r:id="rId6"/>
    <p:sldId id="269" r:id="rId7"/>
    <p:sldId id="261" r:id="rId8"/>
    <p:sldId id="271" r:id="rId9"/>
    <p:sldId id="276" r:id="rId10"/>
    <p:sldId id="272" r:id="rId11"/>
    <p:sldId id="275" r:id="rId12"/>
    <p:sldId id="277" r:id="rId13"/>
    <p:sldId id="278" r:id="rId14"/>
    <p:sldId id="279" r:id="rId15"/>
    <p:sldId id="27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60AF4A-1849-4C99-9E36-5383673A903C}">
          <p14:sldIdLst>
            <p14:sldId id="258"/>
            <p14:sldId id="259"/>
            <p14:sldId id="260"/>
            <p14:sldId id="262"/>
            <p14:sldId id="263"/>
            <p14:sldId id="269"/>
            <p14:sldId id="261"/>
            <p14:sldId id="271"/>
            <p14:sldId id="276"/>
            <p14:sldId id="272"/>
            <p14:sldId id="275"/>
            <p14:sldId id="277"/>
            <p14:sldId id="278"/>
            <p14:sldId id="279"/>
            <p14:sldId id="270"/>
            <p14:sldId id="265"/>
          </p14:sldIdLst>
        </p14:section>
        <p14:section name="Untitled Section" id="{B85FDE03-974D-49AA-8599-1911C4C99B0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CBC6-48B8-461F-B301-0152ECCD283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8CF0-AC67-4DEB-9218-F1673D53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931E-1FE9-417C-BBB1-FC53C96FA6B7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9FD2-9ACC-465D-B8EE-FE1B6827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CB12AD8F-DF14-4E66-80BA-B3B85F875656}" type="slidenum">
              <a:rPr lang="en-US" altLang="zh-CN" b="1" smtClean="0"/>
              <a:pPr/>
              <a:t>1</a:t>
            </a:fld>
            <a:endParaRPr lang="en-US" altLang="zh-CN" b="1" smtClean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06247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4648200" y="1143000"/>
            <a:ext cx="2667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pattFill prst="trellis">
                  <a:fgClr>
                    <a:srgbClr val="FF000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THU HUYỀN</a:t>
            </a:r>
          </a:p>
        </p:txBody>
      </p:sp>
      <p:sp>
        <p:nvSpPr>
          <p:cNvPr id="11267" name="WordArt 10" descr="Small grid"/>
          <p:cNvSpPr>
            <a:spLocks noChangeArrowheads="1" noChangeShapeType="1" noTextEdit="1"/>
          </p:cNvSpPr>
          <p:nvPr/>
        </p:nvSpPr>
        <p:spPr bwMode="auto">
          <a:xfrm>
            <a:off x="3433763" y="533400"/>
            <a:ext cx="607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smGrid">
                  <a:fgClr>
                    <a:srgbClr val="FF0000"/>
                  </a:fgClr>
                  <a:bgClr>
                    <a:schemeClr val="accent2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THCS- THỤY THANH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pattFill prst="smGrid">
                <a:fgClr>
                  <a:srgbClr val="FF0000"/>
                </a:fgClr>
                <a:bgClr>
                  <a:schemeClr val="accent2"/>
                </a:bgClr>
              </a:patt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15" descr="Handl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54831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mouse3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19"/>
          <p:cNvSpPr>
            <a:spLocks noChangeArrowheads="1" noChangeShapeType="1" noTextEdit="1"/>
          </p:cNvSpPr>
          <p:nvPr/>
        </p:nvSpPr>
        <p:spPr bwMode="auto">
          <a:xfrm>
            <a:off x="2968534" y="2833299"/>
            <a:ext cx="6683375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71"/>
              </a:avLst>
            </a:prstTxWarp>
          </a:bodyPr>
          <a:lstStyle/>
          <a:p>
            <a:pPr algn="ctr"/>
            <a:r>
              <a:rPr lang="en-US" sz="48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5$: PHÉP TÍNH LŨY THỪA VỚI SỐ MŨ TỰ NHIÊN</a:t>
            </a:r>
            <a:endParaRPr lang="en-US" sz="48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Line 23"/>
          <p:cNvSpPr>
            <a:spLocks noChangeShapeType="1"/>
          </p:cNvSpPr>
          <p:nvPr/>
        </p:nvSpPr>
        <p:spPr bwMode="auto">
          <a:xfrm>
            <a:off x="2085975" y="1676400"/>
            <a:ext cx="8077200" cy="0"/>
          </a:xfrm>
          <a:prstGeom prst="line">
            <a:avLst/>
          </a:prstGeom>
          <a:noFill/>
          <a:ln w="88900" cmpd="tri">
            <a:pattFill prst="pct80">
              <a:fgClr>
                <a:schemeClr val="bg2"/>
              </a:fgClr>
              <a:bgClr>
                <a:srgbClr val="FF00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" name="Picture 21" descr="Book-09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RGBXY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j01953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419601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7170" y="726282"/>
            <a:ext cx="20351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613" y="3452813"/>
            <a:ext cx="2238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3479" y="1811547"/>
            <a:ext cx="525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ĐT : 0974 877 076</a:t>
            </a:r>
          </a:p>
          <a:p>
            <a:r>
              <a:rPr lang="en-US" dirty="0" err="1" smtClean="0"/>
              <a:t>Emai</a:t>
            </a:r>
            <a:r>
              <a:rPr lang="en-US" dirty="0" smtClean="0"/>
              <a:t>: nhuyenthuythanh2@thaithuy.edu.vn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828800" y="304800"/>
            <a:ext cx="8534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en-US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u="sng" dirty="0" smtClean="0">
                <a:solidFill>
                  <a:srgbClr val="FF0000"/>
                </a:solidFill>
              </a:rPr>
              <a:t> 4 </a:t>
            </a:r>
            <a:r>
              <a:rPr lang="en-US" altLang="en-US" dirty="0" err="1"/>
              <a:t>Điền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chỗ</a:t>
            </a:r>
            <a:r>
              <a:rPr lang="en-US" altLang="en-US" dirty="0"/>
              <a:t> </a:t>
            </a:r>
            <a:r>
              <a:rPr lang="en-US" altLang="en-US" dirty="0" err="1"/>
              <a:t>trống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đúng</a:t>
            </a:r>
            <a:r>
              <a:rPr lang="en-US" altLang="en-US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graphicFrame>
        <p:nvGraphicFramePr>
          <p:cNvPr id="7237" name="Group 69"/>
          <p:cNvGraphicFramePr>
            <a:graphicFrameLocks noGrp="1"/>
          </p:cNvGraphicFramePr>
          <p:nvPr/>
        </p:nvGraphicFramePr>
        <p:xfrm>
          <a:off x="1638300" y="1397000"/>
          <a:ext cx="8915400" cy="3937000"/>
        </p:xfrm>
        <a:graphic>
          <a:graphicData uri="http://schemas.openxmlformats.org/drawingml/2006/table">
            <a:tbl>
              <a:tblPr/>
              <a:tblGrid>
                <a:gridCol w="204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7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Luỹ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thừa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mũ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Giá trị của luỹ thừa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5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.....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4086225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2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556260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5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5543550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794385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32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4090988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8077200" y="33924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25</a:t>
            </a: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40386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7991475" y="4419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53340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82" y="304800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 autoUpdateAnimBg="0"/>
      <p:bldP spid="7228" grpId="0" autoUpdateAnimBg="0"/>
      <p:bldP spid="7229" grpId="0" autoUpdateAnimBg="0"/>
      <p:bldP spid="7230" grpId="0" autoUpdateAnimBg="0"/>
      <p:bldP spid="7232" grpId="0" autoUpdateAnimBg="0"/>
      <p:bldP spid="7233" grpId="0" autoUpdateAnimBg="0"/>
      <p:bldP spid="7234" grpId="0" autoUpdateAnimBg="0"/>
      <p:bldP spid="7235" grpId="0" autoUpdateAnimBg="0"/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382078" y="585216"/>
            <a:ext cx="8382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5)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16 </a:t>
            </a:r>
            <a:r>
              <a:rPr lang="en-US" altLang="en-US" b="1" u="sng" dirty="0" err="1">
                <a:solidFill>
                  <a:srgbClr val="FF0000"/>
                </a:solidFill>
              </a:rPr>
              <a:t>không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thể</a:t>
            </a:r>
            <a:r>
              <a:rPr lang="en-US" altLang="en-US" b="1" dirty="0"/>
              <a:t> </a:t>
            </a:r>
            <a:r>
              <a:rPr lang="en-US" altLang="en-US" b="1" dirty="0" err="1"/>
              <a:t>viết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sz="1800" b="1" dirty="0"/>
              <a:t> </a:t>
            </a:r>
            <a:r>
              <a:rPr lang="en-US" altLang="en-US" b="1" dirty="0" err="1"/>
              <a:t>dưới</a:t>
            </a:r>
            <a:r>
              <a:rPr lang="en-US" altLang="en-US" b="1" dirty="0"/>
              <a:t> </a:t>
            </a:r>
            <a:r>
              <a:rPr lang="en-US" altLang="en-US" b="1" dirty="0" err="1"/>
              <a:t>dạng</a:t>
            </a:r>
            <a:r>
              <a:rPr lang="en-US" altLang="en-US" b="1" dirty="0"/>
              <a:t> </a:t>
            </a:r>
            <a:r>
              <a:rPr lang="en-US" altLang="en-US" b="1" dirty="0" err="1"/>
              <a:t>luỹ</a:t>
            </a:r>
            <a:r>
              <a:rPr lang="en-US" altLang="en-US" b="1" dirty="0"/>
              <a:t> </a:t>
            </a:r>
            <a:r>
              <a:rPr lang="en-US" altLang="en-US" b="1" dirty="0" err="1"/>
              <a:t>thừa</a:t>
            </a:r>
            <a:r>
              <a:rPr lang="en-US" altLang="en-US" b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  A. 8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  B. 4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</a:t>
            </a:r>
            <a:r>
              <a:rPr lang="en-US" altLang="en-US" b="1" dirty="0" smtClean="0"/>
              <a:t>    </a:t>
            </a:r>
            <a:r>
              <a:rPr lang="en-US" altLang="en-US" b="1" dirty="0"/>
              <a:t>C. 2</a:t>
            </a:r>
            <a:r>
              <a:rPr lang="en-US" altLang="en-US" b="1" baseline="30000" dirty="0"/>
              <a:t>4</a:t>
            </a:r>
            <a:r>
              <a:rPr lang="en-US" altLang="en-US" b="1" dirty="0"/>
              <a:t>     D. 16</a:t>
            </a:r>
            <a:r>
              <a:rPr lang="en-US" altLang="en-US" b="1" baseline="30000" dirty="0"/>
              <a:t>1</a:t>
            </a: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ight Arrow 1"/>
          <p:cNvSpPr/>
          <p:nvPr/>
        </p:nvSpPr>
        <p:spPr>
          <a:xfrm>
            <a:off x="1216152" y="2798064"/>
            <a:ext cx="1161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0632" y="2583733"/>
            <a:ext cx="556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= 16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11608" y="5642383"/>
            <a:ext cx="748078" cy="7787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51598" y="3517392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6) </a:t>
            </a:r>
            <a:r>
              <a:rPr lang="en-US" altLang="en-US" b="1" dirty="0" err="1" smtClean="0"/>
              <a:t>Số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Điền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dấu</a:t>
            </a:r>
            <a:r>
              <a:rPr lang="en-US" altLang="en-US" b="1" dirty="0" smtClean="0"/>
              <a:t> &gt; ;&lt;; = </a:t>
            </a:r>
            <a:r>
              <a:rPr lang="en-US" altLang="en-US" b="1" dirty="0" err="1" smtClean="0"/>
              <a:t>vào</a:t>
            </a:r>
            <a:r>
              <a:rPr lang="en-US" altLang="en-US" b="1" dirty="0" smtClean="0"/>
              <a:t> ô </a:t>
            </a:r>
            <a:r>
              <a:rPr lang="en-US" altLang="en-US" b="1" dirty="0" err="1" smtClean="0"/>
              <a:t>trống</a:t>
            </a:r>
            <a:endParaRPr lang="en-US" altLang="en-US" b="1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68196" y="4548268"/>
            <a:ext cx="3890772" cy="778775"/>
            <a:chOff x="1568196" y="4548268"/>
            <a:chExt cx="3890772" cy="778775"/>
          </a:xfrm>
        </p:grpSpPr>
        <p:sp>
          <p:nvSpPr>
            <p:cNvPr id="14" name="Rounded Rectangle 1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83436" y="5739384"/>
            <a:ext cx="389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4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2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67300" y="5642500"/>
            <a:ext cx="3890772" cy="778775"/>
            <a:chOff x="1568196" y="4548268"/>
            <a:chExt cx="3890772" cy="778775"/>
          </a:xfrm>
        </p:grpSpPr>
        <p:sp>
          <p:nvSpPr>
            <p:cNvPr id="21" name="Rounded Rectangle 20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67300" y="4618372"/>
            <a:ext cx="3890772" cy="778775"/>
            <a:chOff x="1568196" y="4548268"/>
            <a:chExt cx="3890772" cy="778775"/>
          </a:xfrm>
        </p:grpSpPr>
        <p:sp>
          <p:nvSpPr>
            <p:cNvPr id="24" name="Rounded Rectangle 2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5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456007"/>
            <a:ext cx="677036" cy="795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3412253"/>
            <a:ext cx="677036" cy="795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4734" y="4535424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02152" y="46592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99238" y="56765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6289960" y="5643771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8843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8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8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52" grpId="0" animBg="1"/>
      <p:bldP spid="2" grpId="0" animBg="1"/>
      <p:bldP spid="3" grpId="0"/>
      <p:bldP spid="15" grpId="0" animBg="1"/>
      <p:bldP spid="16" grpId="0"/>
      <p:bldP spid="19" grpId="0"/>
      <p:bldP spid="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59" y="-1112612"/>
            <a:ext cx="7656385" cy="864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4490" y="442458"/>
            <a:ext cx="225734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1.Đọc,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</a:rPr>
              <a:t>9</a:t>
            </a:r>
            <a:r>
              <a:rPr lang="en-US" altLang="en-US" b="1" baseline="30000" dirty="0" smtClean="0">
                <a:solidFill>
                  <a:srgbClr val="002060"/>
                </a:solidFill>
              </a:rPr>
              <a:t>2</a:t>
            </a:r>
            <a:endParaRPr lang="en-US" altLang="en-US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52813" y="1719707"/>
            <a:ext cx="20360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5.5.5.5</a:t>
            </a:r>
            <a:endParaRPr lang="en-SG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73089" y="5276850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altLang="en-US" sz="3200" b="1" dirty="0" err="1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altLang="en-US" sz="3200" b="1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SG" altLang="en-US" sz="3200" b="1" baseline="30000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SG" altLang="en-US" sz="3200" b="1" dirty="0">
              <a:solidFill>
                <a:srgbClr val="E349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7753" y="4456592"/>
            <a:ext cx="20081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4.Viết 81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SG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71870" y="2465617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5.Tính10</a:t>
            </a:r>
            <a:r>
              <a:rPr lang="en-SG" altLang="en-US" sz="32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3808299" y="1025717"/>
            <a:ext cx="688975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1184048" y="-964591"/>
            <a:ext cx="1453898" cy="3693977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-56202" y="282739"/>
            <a:ext cx="38644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bình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phương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hay 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2  </a:t>
            </a:r>
            <a:endParaRPr lang="en-SG" alt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#9Slide03 Arima Madurai Black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Cơ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3</a:t>
            </a:r>
            <a:endParaRPr lang="en-SG" altLang="en-US" sz="2400" dirty="0">
              <a:solidFill>
                <a:srgbClr val="000000"/>
              </a:solidFill>
              <a:latin typeface="Times New Roman" panose="02020603050405020304" pitchFamily="18" charset="0"/>
              <a:ea typeface="#9Slide03 Arima Madurai Black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99742-2719-4752-B9CB-450EA9FD4B66}"/>
              </a:ext>
            </a:extLst>
          </p:cNvPr>
          <p:cNvCxnSpPr>
            <a:cxnSpLocks/>
          </p:cNvCxnSpPr>
          <p:nvPr/>
        </p:nvCxnSpPr>
        <p:spPr>
          <a:xfrm>
            <a:off x="9096121" y="3034507"/>
            <a:ext cx="361950" cy="201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10177209" y="2003425"/>
            <a:ext cx="1027112" cy="2465388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8927402" y="2880487"/>
            <a:ext cx="294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5.5.5.5=5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7888288" y="6038850"/>
            <a:ext cx="715962" cy="31750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9544844" y="4714081"/>
            <a:ext cx="831850" cy="2713038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8489950" y="5867400"/>
            <a:ext cx="294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3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81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913063" y="5556250"/>
            <a:ext cx="688975" cy="47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1146175" y="4291013"/>
            <a:ext cx="966787" cy="2528888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396875" y="5308092"/>
            <a:ext cx="253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81=81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=3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=9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2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835867" y="2912794"/>
            <a:ext cx="688975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781050" y="2351088"/>
            <a:ext cx="963613" cy="2205037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291971" y="3161266"/>
            <a:ext cx="1966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10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100000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sp>
        <p:nvSpPr>
          <p:cNvPr id="102423" name="Rectangle 1"/>
          <p:cNvSpPr>
            <a:spLocks noChangeArrowheads="1"/>
          </p:cNvSpPr>
          <p:nvPr/>
        </p:nvSpPr>
        <p:spPr bwMode="auto">
          <a:xfrm>
            <a:off x="7496175" y="371475"/>
            <a:ext cx="412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kiến thức</a:t>
            </a:r>
          </a:p>
        </p:txBody>
      </p:sp>
      <p:sp>
        <p:nvSpPr>
          <p:cNvPr id="102424" name="TextBox 1"/>
          <p:cNvSpPr txBox="1">
            <a:spLocks noChangeArrowheads="1"/>
          </p:cNvSpPr>
          <p:nvPr/>
        </p:nvSpPr>
        <p:spPr bwMode="auto">
          <a:xfrm>
            <a:off x="4575809" y="2475421"/>
            <a:ext cx="26856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84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1024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7"/>
          <p:cNvSpPr>
            <a:spLocks noGrp="1"/>
          </p:cNvSpPr>
          <p:nvPr>
            <p:ph type="title"/>
          </p:nvPr>
        </p:nvSpPr>
        <p:spPr>
          <a:xfrm>
            <a:off x="1981200" y="639763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36195" name="Title 7"/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/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6197" name="Title 7"/>
          <p:cNvSpPr txBox="1">
            <a:spLocks/>
          </p:cNvSpPr>
          <p:nvPr/>
        </p:nvSpPr>
        <p:spPr bwMode="auto">
          <a:xfrm>
            <a:off x="3505200" y="2741613"/>
            <a:ext cx="8537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19"/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/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6200" name="Title 7"/>
          <p:cNvSpPr txBox="1">
            <a:spLocks/>
          </p:cNvSpPr>
          <p:nvPr/>
        </p:nvSpPr>
        <p:spPr bwMode="auto">
          <a:xfrm>
            <a:off x="3429000" y="3581400"/>
            <a:ext cx="6477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3505200" y="1949450"/>
            <a:ext cx="7357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tập1,2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SGK/24)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52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71553" y="1318178"/>
            <a:ext cx="254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Arial Narrow" panose="020B0606020202030204" pitchFamily="34" charset="0"/>
              </a:rPr>
              <a:t>Bài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giảng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diện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tử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93491">
            <a:off x="3545138" y="1517786"/>
            <a:ext cx="318331" cy="424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44" y="2224082"/>
            <a:ext cx="677036" cy="795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935" y="2913033"/>
            <a:ext cx="773185" cy="808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617" y="4028144"/>
            <a:ext cx="599323" cy="556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191" y="5571465"/>
            <a:ext cx="392290" cy="515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805" y="5494875"/>
            <a:ext cx="592387" cy="585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92" y="5571465"/>
            <a:ext cx="423436" cy="529295"/>
          </a:xfrm>
          <a:prstGeom prst="rect">
            <a:avLst/>
          </a:prstGeom>
        </p:spPr>
      </p:pic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272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4"/>
    </mc:Choice>
    <mc:Fallback xmlns="">
      <p:transition spd="slow" advTm="6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6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867749" y="1839913"/>
            <a:ext cx="1315613" cy="893762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0263" y="1917700"/>
            <a:ext cx="8942387" cy="7381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NÂNG LÊN LŨY THỪA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867749" y="2865438"/>
            <a:ext cx="1241555" cy="893762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3275" y="2957513"/>
            <a:ext cx="8969375" cy="7381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, CHIA  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LŨY THỪA CÙNG CƠ SỐ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867750" y="3848100"/>
            <a:ext cx="1205526" cy="893763"/>
          </a:xfrm>
          <a:prstGeom prst="diamon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0263" y="3989388"/>
            <a:ext cx="8942387" cy="7524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234" y="568325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42176" y="1073528"/>
            <a:ext cx="4779871" cy="651107"/>
            <a:chOff x="542176" y="317748"/>
            <a:chExt cx="4779871" cy="65110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25662" y="351710"/>
              <a:ext cx="4696385" cy="617145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42176" y="317748"/>
              <a:ext cx="4696388" cy="617146"/>
            </a:xfrm>
            <a:prstGeom prst="round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Fira Sans SemiBold Italic" panose="00000700000000000000" pitchFamily="5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42176" y="1946000"/>
            <a:ext cx="10362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coli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0360" y="2504377"/>
            <a:ext cx="7828384" cy="4101695"/>
            <a:chOff x="0" y="0"/>
            <a:chExt cx="1617375" cy="795528"/>
          </a:xfrm>
        </p:grpSpPr>
        <p:pic>
          <p:nvPicPr>
            <p:cNvPr id="13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192"/>
              <a:ext cx="1617375" cy="75895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23946" y="731520"/>
              <a:ext cx="150172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Hinh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857" y="731520"/>
              <a:ext cx="10958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änh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9251" y="731520"/>
              <a:ext cx="19075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phóng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2679" y="731520"/>
              <a:ext cx="68998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557" y="731520"/>
              <a:ext cx="113643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Clia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00003" y="731520"/>
              <a:ext cx="6493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vi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8830" y="731520"/>
              <a:ext cx="174524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khuån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0050" y="731520"/>
              <a:ext cx="7711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B.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8032" y="731520"/>
              <a:ext cx="9740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coli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45234" y="73802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20" y="309725"/>
            <a:ext cx="563941" cy="3443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0156" y="652304"/>
            <a:ext cx="4752295" cy="661173"/>
            <a:chOff x="2740156" y="1581944"/>
            <a:chExt cx="4752295" cy="661173"/>
          </a:xfrm>
        </p:grpSpPr>
        <p:sp>
          <p:nvSpPr>
            <p:cNvPr id="184342" name="Line 22"/>
            <p:cNvSpPr>
              <a:spLocks noChangeShapeType="1"/>
            </p:cNvSpPr>
            <p:nvPr/>
          </p:nvSpPr>
          <p:spPr bwMode="auto">
            <a:xfrm flipH="1">
              <a:off x="3351020" y="1589881"/>
              <a:ext cx="1891751" cy="406395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84343" name="Line 23"/>
            <p:cNvSpPr>
              <a:spLocks noChangeShapeType="1"/>
            </p:cNvSpPr>
            <p:nvPr/>
          </p:nvSpPr>
          <p:spPr bwMode="auto">
            <a:xfrm>
              <a:off x="5229080" y="1581944"/>
              <a:ext cx="1756000" cy="414332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156" y="1863772"/>
              <a:ext cx="563941" cy="3443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80" y="1898760"/>
              <a:ext cx="507371" cy="34435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72492" y="1278488"/>
            <a:ext cx="3062377" cy="820638"/>
            <a:chOff x="1372492" y="2208128"/>
            <a:chExt cx="3062377" cy="82063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612433" y="2115681"/>
            <a:ext cx="1508817" cy="709562"/>
            <a:chOff x="808551" y="3018040"/>
            <a:chExt cx="1508817" cy="709562"/>
          </a:xfrm>
        </p:grpSpPr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5707576" y="1303274"/>
            <a:ext cx="3062377" cy="820638"/>
            <a:chOff x="1372492" y="2208128"/>
            <a:chExt cx="3062377" cy="82063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45022" y="2740426"/>
            <a:ext cx="1036665" cy="648436"/>
            <a:chOff x="474491" y="3665035"/>
            <a:chExt cx="1174975" cy="648436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3154484" y="2087727"/>
            <a:ext cx="1508817" cy="709562"/>
            <a:chOff x="808551" y="3018040"/>
            <a:chExt cx="1508817" cy="709562"/>
          </a:xfrm>
        </p:grpSpPr>
        <p:sp>
          <p:nvSpPr>
            <p:cNvPr id="9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5372068" y="2087727"/>
            <a:ext cx="1508817" cy="709562"/>
            <a:chOff x="808551" y="3018040"/>
            <a:chExt cx="1508817" cy="709562"/>
          </a:xfrm>
        </p:grpSpPr>
        <p:sp>
          <p:nvSpPr>
            <p:cNvPr id="99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960951" y="2050300"/>
            <a:ext cx="1508817" cy="709562"/>
            <a:chOff x="808551" y="3018040"/>
            <a:chExt cx="1508817" cy="709562"/>
          </a:xfrm>
        </p:grpSpPr>
        <p:sp>
          <p:nvSpPr>
            <p:cNvPr id="10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4986660" y="2785273"/>
            <a:ext cx="1059841" cy="648436"/>
            <a:chOff x="474491" y="3665035"/>
            <a:chExt cx="1174975" cy="648436"/>
          </a:xfrm>
        </p:grpSpPr>
        <p:sp>
          <p:nvSpPr>
            <p:cNvPr id="11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6161688" y="2785273"/>
            <a:ext cx="1005224" cy="648436"/>
            <a:chOff x="474491" y="3665035"/>
            <a:chExt cx="1174975" cy="648436"/>
          </a:xfrm>
        </p:grpSpPr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7401015" y="2797289"/>
            <a:ext cx="1006013" cy="648436"/>
            <a:chOff x="474491" y="3665035"/>
            <a:chExt cx="1174975" cy="648436"/>
          </a:xfrm>
        </p:grpSpPr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8466007" y="2785273"/>
            <a:ext cx="1014085" cy="648436"/>
            <a:chOff x="474491" y="3665035"/>
            <a:chExt cx="1174975" cy="648436"/>
          </a:xfrm>
        </p:grpSpPr>
        <p:sp>
          <p:nvSpPr>
            <p:cNvPr id="12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730345" y="2797289"/>
            <a:ext cx="1104864" cy="648436"/>
            <a:chOff x="474491" y="3665035"/>
            <a:chExt cx="1174975" cy="648436"/>
          </a:xfrm>
        </p:grpSpPr>
        <p:sp>
          <p:nvSpPr>
            <p:cNvPr id="13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4" name="Group 133"/>
          <p:cNvGrpSpPr/>
          <p:nvPr/>
        </p:nvGrpSpPr>
        <p:grpSpPr>
          <a:xfrm>
            <a:off x="3908669" y="2785273"/>
            <a:ext cx="994757" cy="648436"/>
            <a:chOff x="474491" y="3665035"/>
            <a:chExt cx="1174975" cy="648436"/>
          </a:xfrm>
        </p:grpSpPr>
        <p:sp>
          <p:nvSpPr>
            <p:cNvPr id="13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1596874" y="2746549"/>
            <a:ext cx="1059136" cy="648436"/>
            <a:chOff x="474491" y="3665035"/>
            <a:chExt cx="1174975" cy="648436"/>
          </a:xfrm>
        </p:grpSpPr>
        <p:sp>
          <p:nvSpPr>
            <p:cNvPr id="14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94009" y="3388862"/>
            <a:ext cx="1014085" cy="648436"/>
            <a:chOff x="474491" y="3665035"/>
            <a:chExt cx="1174975" cy="648436"/>
          </a:xfrm>
        </p:grpSpPr>
        <p:sp>
          <p:nvSpPr>
            <p:cNvPr id="14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26177" y="3667966"/>
            <a:ext cx="194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12681" y="972953"/>
            <a:ext cx="8149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9526802" y="175476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9540794" y="2458680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9691562" y="307121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702839" y="3575075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691562" y="4122778"/>
            <a:ext cx="8171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93144" y="5064893"/>
            <a:ext cx="2875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>
            <a:stCxn id="161" idx="3"/>
          </p:cNvCxnSpPr>
          <p:nvPr/>
        </p:nvCxnSpPr>
        <p:spPr>
          <a:xfrm>
            <a:off x="58073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65454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222784" y="504965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1. 2</a:t>
            </a:r>
            <a:endParaRPr lang="en-US" dirty="0"/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1784690" y="523431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858509" y="467315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426744" y="503441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</a:t>
            </a:r>
            <a:endParaRPr lang="en-US" dirty="0"/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3019130" y="524193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3092949" y="468077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661184" y="5042033"/>
            <a:ext cx="8126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2. 2 . 2</a:t>
            </a:r>
            <a:endParaRPr lang="en-US" dirty="0"/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448217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55598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124224" y="5049653"/>
            <a:ext cx="10374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</a:t>
            </a:r>
            <a:endParaRPr lang="en-US" dirty="0"/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610523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17904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747283" y="5064893"/>
            <a:ext cx="11365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</a:t>
            </a:r>
            <a:endParaRPr lang="en-US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788831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796212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530363" y="5064893"/>
            <a:ext cx="138325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2. 2 .2.2.2 .2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3739" y="5577840"/>
            <a:ext cx="89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cấy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 </a:t>
            </a:r>
            <a:r>
              <a:rPr lang="en-US" dirty="0" err="1" smtClean="0"/>
              <a:t>sau</a:t>
            </a:r>
            <a:r>
              <a:rPr lang="en-US" dirty="0" smtClean="0"/>
              <a:t> 120 </a:t>
            </a:r>
            <a:r>
              <a:rPr lang="en-US" dirty="0" err="1" smtClean="0"/>
              <a:t>phút</a:t>
            </a:r>
            <a:r>
              <a:rPr lang="en-US" dirty="0" smtClean="0"/>
              <a:t> </a:t>
            </a:r>
            <a:r>
              <a:rPr lang="en-US" dirty="0" err="1" smtClean="0"/>
              <a:t>cứ</a:t>
            </a:r>
            <a:r>
              <a:rPr lang="en-US" dirty="0" smtClean="0"/>
              <a:t> 1 con vi </a:t>
            </a:r>
            <a:r>
              <a:rPr lang="en-US" dirty="0" err="1" smtClean="0"/>
              <a:t>khuẩn</a:t>
            </a:r>
            <a:r>
              <a:rPr lang="en-US" dirty="0" smtClean="0"/>
              <a:t> E.coli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2312627" y="5996762"/>
            <a:ext cx="13732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2. 2 .2.2.2 .2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34176" y="5995445"/>
            <a:ext cx="161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64 vi </a:t>
            </a:r>
            <a:r>
              <a:rPr lang="en-US" dirty="0" err="1" smtClean="0"/>
              <a:t>khuẩn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6" grpId="0" animBg="1"/>
      <p:bldP spid="171" grpId="0" animBg="1"/>
      <p:bldP spid="172" grpId="0" animBg="1"/>
      <p:bldP spid="174" grpId="0" animBg="1"/>
      <p:bldP spid="175" grpId="0" animBg="1"/>
      <p:bldP spid="177" grpId="0" animBg="1"/>
      <p:bldP spid="178" grpId="0" animBg="1"/>
      <p:bldP spid="180" grpId="0" animBg="1"/>
      <p:bldP spid="181" grpId="0" animBg="1"/>
      <p:bldP spid="183" grpId="0" animBg="1"/>
      <p:bldP spid="184" grpId="0" animBg="1"/>
      <p:bldP spid="15" grpId="0"/>
      <p:bldP spid="18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39364" y="79684"/>
            <a:ext cx="587533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44475" y="734671"/>
            <a:ext cx="5835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I. PHÉP NÂNG LÊN LŨY THỪA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46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93491">
            <a:off x="214119" y="522445"/>
            <a:ext cx="318331" cy="424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603" y="934726"/>
            <a:ext cx="592387" cy="585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0990" y="1031087"/>
            <a:ext cx="449308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7431" y="1134781"/>
            <a:ext cx="42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? HS </a:t>
            </a:r>
            <a:r>
              <a:rPr lang="en-US" dirty="0" err="1" smtClean="0">
                <a:solidFill>
                  <a:schemeClr val="bg1"/>
                </a:solidFill>
              </a:rPr>
              <a:t>đọc</a:t>
            </a:r>
            <a:r>
              <a:rPr lang="en-US" dirty="0" smtClean="0">
                <a:solidFill>
                  <a:schemeClr val="bg1"/>
                </a:solidFill>
              </a:rPr>
              <a:t> SGK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thập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thông</a:t>
            </a:r>
            <a:r>
              <a:rPr lang="en-US" dirty="0" smtClean="0">
                <a:solidFill>
                  <a:schemeClr val="bg1"/>
                </a:solidFill>
              </a:rPr>
              <a:t> tin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4663" y="1755734"/>
            <a:ext cx="2592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2+ 2+ 2+2+2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95292" y="1755734"/>
            <a:ext cx="993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2.6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39008" y="1071168"/>
            <a:ext cx="2128020" cy="602593"/>
            <a:chOff x="3808429" y="3018035"/>
            <a:chExt cx="2128020" cy="602593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 rot="10800000" flipH="1">
              <a:off x="4468236" y="3541415"/>
              <a:ext cx="968480" cy="7921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gray">
            <a:xfrm>
              <a:off x="3808429" y="3091992"/>
              <a:ext cx="2128020" cy="453648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gray">
            <a:xfrm>
              <a:off x="3937091" y="3117316"/>
              <a:ext cx="1884253" cy="40168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gray">
            <a:xfrm>
              <a:off x="4170953" y="3265918"/>
              <a:ext cx="1444154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4170953" y="3266197"/>
              <a:ext cx="1444154" cy="102247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4217714" y="3018035"/>
              <a:ext cx="1589197" cy="52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1231" y="2663849"/>
            <a:ext cx="289882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2. 2. 2. 2. 2. 2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01776" y="2658360"/>
            <a:ext cx="11296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838762" y="3148553"/>
            <a:ext cx="332760" cy="599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576875" y="2375003"/>
            <a:ext cx="460276" cy="5022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395291" y="3581477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97324" y="2005671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5400000">
            <a:off x="9877859" y="3741131"/>
            <a:ext cx="1109346" cy="250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9456566" y="4404271"/>
            <a:ext cx="972870" cy="3832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9044" y="4664716"/>
            <a:ext cx="1027522" cy="6771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579704" y="3776588"/>
            <a:ext cx="98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: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416619" y="4333198"/>
            <a:ext cx="6488" cy="10777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656351" y="5339538"/>
            <a:ext cx="1103835" cy="984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460750" y="4426283"/>
            <a:ext cx="860884" cy="4877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056190" y="4936390"/>
            <a:ext cx="1052783" cy="1292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831397" y="2660023"/>
            <a:ext cx="10340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=64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18850" y="1005199"/>
            <a:ext cx="6948241" cy="2327879"/>
            <a:chOff x="-10112" y="3639288"/>
            <a:chExt cx="6948241" cy="2327879"/>
          </a:xfrm>
        </p:grpSpPr>
        <p:sp>
          <p:nvSpPr>
            <p:cNvPr id="61" name="TextBox 60"/>
            <p:cNvSpPr txBox="1"/>
            <p:nvPr/>
          </p:nvSpPr>
          <p:spPr>
            <a:xfrm>
              <a:off x="-1" y="3713722"/>
              <a:ext cx="6521671" cy="225344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Text Box 6"/>
            <p:cNvSpPr txBox="1">
              <a:spLocks noChangeArrowheads="1"/>
            </p:cNvSpPr>
            <p:nvPr/>
          </p:nvSpPr>
          <p:spPr bwMode="auto">
            <a:xfrm>
              <a:off x="8059" y="3726304"/>
              <a:ext cx="69300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        </a:t>
              </a:r>
              <a:r>
                <a:rPr lang="en-US" altLang="en-US" sz="2000" dirty="0" err="1" smtClean="0">
                  <a:latin typeface="+mn-lt"/>
                  <a:cs typeface="Times New Roman" panose="02020603050405020304" pitchFamily="18" charset="0"/>
                </a:rPr>
                <a:t>Luỹ</a:t>
              </a: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 smtClean="0">
                  <a:latin typeface="+mn-lt"/>
                  <a:cs typeface="Times New Roman" panose="02020603050405020304" pitchFamily="18" charset="0"/>
                </a:rPr>
                <a:t>bậc</a:t>
              </a: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kí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hiệu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,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là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tích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a:       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1633199" y="4432163"/>
              <a:ext cx="1892431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n </a:t>
              </a:r>
              <a:r>
                <a:rPr lang="en-US" altLang="en-US" sz="1800" i="1" dirty="0" err="1">
                  <a:latin typeface="+mn-lt"/>
                  <a:cs typeface="Arial" panose="020B0604020202020204" pitchFamily="34" charset="0"/>
                </a:rPr>
                <a:t>thừa</a:t>
              </a: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1800" i="1" dirty="0" err="1" smtClean="0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1800" i="1" dirty="0" smtClean="0">
                  <a:latin typeface="+mn-lt"/>
                  <a:cs typeface="Arial" panose="020B0604020202020204" pitchFamily="34" charset="0"/>
                </a:rPr>
                <a:t> a</a:t>
              </a:r>
              <a:endParaRPr lang="en-US" altLang="en-US" sz="1800" i="1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1066800" y="4105373"/>
              <a:ext cx="4466734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= a . a .  … . a     (n      N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*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5" name="AutoShape 7"/>
            <p:cNvSpPr>
              <a:spLocks/>
            </p:cNvSpPr>
            <p:nvPr/>
          </p:nvSpPr>
          <p:spPr bwMode="auto">
            <a:xfrm rot="16200000">
              <a:off x="2222311" y="3938768"/>
              <a:ext cx="51967" cy="1046378"/>
            </a:xfrm>
            <a:prstGeom prst="leftBrace">
              <a:avLst>
                <a:gd name="adj1" fmla="val 150000"/>
                <a:gd name="adj2" fmla="val 5000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06050" y="4824167"/>
              <a:ext cx="5486400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 smtClean="0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 smtClean="0">
                  <a:latin typeface="+mn-lt"/>
                  <a:cs typeface="Arial" panose="020B0604020202020204" pitchFamily="34" charset="0"/>
                </a:rPr>
                <a:t> a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cơ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;  n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mũ</a:t>
              </a: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7" name="Text Box 10"/>
            <p:cNvSpPr txBox="1">
              <a:spLocks noChangeArrowheads="1"/>
            </p:cNvSpPr>
            <p:nvPr/>
          </p:nvSpPr>
          <p:spPr bwMode="auto">
            <a:xfrm>
              <a:off x="349576" y="5239609"/>
              <a:ext cx="2525599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 baseline="-25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Quy</a:t>
              </a:r>
              <a:r>
                <a:rPr lang="en-US" altLang="en-US" sz="20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ước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:    a</a:t>
              </a:r>
              <a:r>
                <a:rPr lang="en-US" altLang="en-US" sz="2000" baseline="30000" dirty="0">
                  <a:latin typeface="+mn-lt"/>
                  <a:cs typeface="Arial" panose="020B0604020202020204" pitchFamily="34" charset="0"/>
                </a:rPr>
                <a:t>1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= a</a:t>
              </a:r>
            </a:p>
          </p:txBody>
        </p:sp>
        <p:graphicFrame>
          <p:nvGraphicFramePr>
            <p:cNvPr id="6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733963"/>
                </p:ext>
              </p:extLst>
            </p:nvPr>
          </p:nvGraphicFramePr>
          <p:xfrm>
            <a:off x="3300167" y="4140298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Equation" r:id="rId6" imgW="126725" imgH="126725" progId="Equation.DSMT4">
                    <p:embed/>
                  </p:oleObj>
                </mc:Choice>
                <mc:Fallback>
                  <p:oleObj name="Equation" r:id="rId6" imgW="126725" imgH="126725" progId="Equation.DSMT4">
                    <p:embed/>
                    <p:pic>
                      <p:nvPicPr>
                        <p:cNvPr id="2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167" y="4140298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0112" y="3639288"/>
              <a:ext cx="599323" cy="556247"/>
            </a:xfrm>
            <a:prstGeom prst="rect">
              <a:avLst/>
            </a:prstGeom>
          </p:spPr>
        </p:pic>
      </p:grp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-18849" y="4408475"/>
            <a:ext cx="6644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2</a:t>
            </a:r>
            <a:r>
              <a:rPr lang="en-US" altLang="en-US" sz="2000" baseline="30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bình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(hay </a:t>
            </a:r>
            <a:r>
              <a:rPr lang="en-US" altLang="en-US" sz="2000" dirty="0" err="1">
                <a:latin typeface="+mn-lt"/>
              </a:rPr>
              <a:t>bình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-18849" y="4808585"/>
            <a:ext cx="662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3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lập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 (hay </a:t>
            </a:r>
            <a:r>
              <a:rPr lang="en-US" altLang="en-US" sz="2000" dirty="0" err="1">
                <a:latin typeface="+mn-lt"/>
              </a:rPr>
              <a:t>lập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42258" y="3650186"/>
            <a:ext cx="1759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u="sng" dirty="0" err="1">
                <a:solidFill>
                  <a:srgbClr val="00B0F0"/>
                </a:solidFill>
                <a:latin typeface="+mn-lt"/>
              </a:rPr>
              <a:t>Chú</a:t>
            </a:r>
            <a:r>
              <a:rPr lang="en-US" altLang="en-US" sz="2400" i="1" u="sng" dirty="0">
                <a:solidFill>
                  <a:srgbClr val="00B0F0"/>
                </a:solidFill>
                <a:latin typeface="+mn-lt"/>
              </a:rPr>
              <a:t> ý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-18850" y="4037029"/>
            <a:ext cx="6730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a</a:t>
            </a:r>
            <a:r>
              <a:rPr lang="en-US" altLang="en-US" sz="2000" baseline="30000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đọc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mũ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hoặc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n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hoặc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bậc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n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của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a.</a:t>
            </a:r>
          </a:p>
        </p:txBody>
      </p:sp>
      <p:sp>
        <p:nvSpPr>
          <p:cNvPr id="50" name="Oval 16"/>
          <p:cNvSpPr>
            <a:spLocks noChangeArrowheads="1"/>
          </p:cNvSpPr>
          <p:nvPr/>
        </p:nvSpPr>
        <p:spPr bwMode="auto">
          <a:xfrm>
            <a:off x="10058401" y="2782098"/>
            <a:ext cx="327359" cy="49279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10388336" y="2736092"/>
            <a:ext cx="251567" cy="29542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000489" y="2550449"/>
            <a:ext cx="759697" cy="886387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056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40"/>
                            </p:stCondLst>
                            <p:childTnLst>
                              <p:par>
                                <p:cTn id="1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  <p:bldP spid="14" grpId="0" animBg="1"/>
      <p:bldP spid="15" grpId="0" animBg="1"/>
      <p:bldP spid="30" grpId="0" animBg="1"/>
      <p:bldP spid="33" grpId="0" animBg="1"/>
      <p:bldP spid="37" grpId="0" animBg="1"/>
      <p:bldP spid="39" grpId="0" animBg="1"/>
      <p:bldP spid="38" grpId="0" animBg="1"/>
      <p:bldP spid="46" grpId="0" animBg="1"/>
      <p:bldP spid="47" grpId="0"/>
      <p:bldP spid="55" grpId="0" animBg="1"/>
      <p:bldP spid="58" grpId="0" animBg="1"/>
      <p:bldP spid="59" grpId="0" animBg="1"/>
      <p:bldP spid="70" grpId="0"/>
      <p:bldP spid="71" grpId="0"/>
      <p:bldP spid="72" grpId="0"/>
      <p:bldP spid="73" grpId="0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264457" y="933262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16718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823275"/>
            <a:ext cx="6064578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1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Đọc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nêu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,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mũ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chúng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  a</a:t>
            </a:r>
            <a:r>
              <a:rPr lang="en-US" altLang="en-US" sz="2400" b="1" dirty="0">
                <a:solidFill>
                  <a:srgbClr val="FF0000"/>
                </a:solidFill>
              </a:rPr>
              <a:t>) 3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400" b="1" dirty="0">
                <a:solidFill>
                  <a:srgbClr val="FF0000"/>
                </a:solidFill>
              </a:rPr>
              <a:t>                       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b)5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1629" y="2165018"/>
            <a:ext cx="62402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3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7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: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+</a:t>
            </a:r>
            <a:r>
              <a:rPr lang="en-US" altLang="en-US" sz="2400" b="1" dirty="0" err="1" smtClean="0"/>
              <a:t>đọc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endParaRPr lang="en-US" altLang="en-US" sz="2400" b="1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            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7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3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         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7</a:t>
            </a:r>
            <a:r>
              <a:rPr lang="en-US" altLang="en-US" sz="2400" b="1" dirty="0">
                <a:solidFill>
                  <a:srgbClr val="CC0000"/>
                </a:solidFill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CC0000"/>
                </a:solidFill>
              </a:rPr>
              <a:t>.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8766" y="4071597"/>
            <a:ext cx="619316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: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 smtClean="0"/>
              <a:t>đọc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: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3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3</a:t>
            </a:r>
            <a:r>
              <a:rPr lang="en-US" altLang="en-US" sz="2400" b="1" dirty="0"/>
              <a:t>  </a:t>
            </a:r>
            <a:endParaRPr lang="en-US" altLang="en-US" sz="2400" b="1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</a:t>
            </a:r>
            <a:r>
              <a:rPr lang="en-US" altLang="en-US" sz="2400" b="1" dirty="0" smtClean="0"/>
              <a:t>   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3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5 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CC0000"/>
                </a:solidFill>
              </a:rPr>
              <a:t>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5  </a:t>
            </a:r>
            <a:r>
              <a:rPr lang="en-US" altLang="en-US" sz="2400" b="1" dirty="0" err="1" smtClean="0">
                <a:solidFill>
                  <a:srgbClr val="CC0000"/>
                </a:solidFill>
              </a:rPr>
              <a:t>lập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CC0000"/>
                </a:solidFill>
              </a:rPr>
              <a:t>phương</a:t>
            </a:r>
            <a:endParaRPr lang="en-US" altLang="en-US" sz="2400" b="1" dirty="0" smtClean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5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</a:p>
          <a:p>
            <a:pPr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29864" y="785524"/>
            <a:ext cx="6062136" cy="156966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2 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2 </a:t>
            </a:r>
            <a:r>
              <a:rPr lang="en-US" altLang="en-US" sz="2400" b="1" dirty="0">
                <a:solidFill>
                  <a:srgbClr val="FF0000"/>
                </a:solidFill>
              </a:rPr>
              <a:t>. 2 . 2 . 2 . 2                               </a:t>
            </a:r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</a:rPr>
              <a:t>) 3 . 3 . 3 . 3 . 3 . 3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46508" y="2468253"/>
            <a:ext cx="93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 Giải 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56476" y="2966403"/>
            <a:ext cx="321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a) </a:t>
            </a:r>
            <a:r>
              <a:rPr lang="en-US" altLang="en-US" sz="2400" b="1" dirty="0">
                <a:solidFill>
                  <a:srgbClr val="FF0000"/>
                </a:solidFill>
              </a:rPr>
              <a:t>2 . 2 . 2 . 2 . 2 =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5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156476" y="3642047"/>
            <a:ext cx="365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3 . 3 . 3 . 3 . 3 . 3 = 3 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6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72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0664" y="1001599"/>
            <a:ext cx="5487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1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Viết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và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tính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Năm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mũ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bảy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bậc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sáu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1664" y="2601800"/>
            <a:ext cx="874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 Giải </a:t>
            </a:r>
            <a:endParaRPr lang="en-US" altLang="en-US" sz="200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1961" y="2919169"/>
            <a:ext cx="2308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a)  5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5 .5 = 25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1960" y="3376369"/>
            <a:ext cx="455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b)  2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000" b="1" dirty="0">
                <a:solidFill>
                  <a:srgbClr val="FF0000"/>
                </a:solidFill>
              </a:rPr>
              <a:t> = 2 . 2 . 2 . 2 . 2 . 2 . 2 = 128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1959" y="3757369"/>
            <a:ext cx="29474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a)  6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r>
              <a:rPr lang="en-US" altLang="en-US" sz="2000" b="1">
                <a:solidFill>
                  <a:srgbClr val="FF0000"/>
                </a:solidFill>
              </a:rPr>
              <a:t> = 6 . 6 . 6 = 216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355222" y="1098584"/>
            <a:ext cx="3394071" cy="707886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Ví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dụ</a:t>
            </a:r>
            <a:r>
              <a:rPr lang="en-US" altLang="en-US" sz="2000" dirty="0">
                <a:solidFill>
                  <a:srgbClr val="FF0000"/>
                </a:solidFill>
              </a:rPr>
              <a:t> 3. </a:t>
            </a:r>
            <a:r>
              <a:rPr lang="en-US" altLang="en-US" sz="2000" dirty="0" err="1">
                <a:solidFill>
                  <a:srgbClr val="000066"/>
                </a:solidFill>
              </a:rPr>
              <a:t>Tính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các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lũy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thừa</a:t>
            </a:r>
            <a:r>
              <a:rPr lang="en-US" altLang="en-US" sz="2000" dirty="0">
                <a:solidFill>
                  <a:srgbClr val="FF0000"/>
                </a:solidFill>
              </a:rPr>
              <a:t>    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66"/>
                </a:solidFill>
              </a:rPr>
              <a:t>a</a:t>
            </a:r>
            <a:r>
              <a:rPr lang="en-US" altLang="en-US" sz="2000" b="1" dirty="0">
                <a:solidFill>
                  <a:srgbClr val="000066"/>
                </a:solidFill>
              </a:rPr>
              <a:t>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                      </a:t>
            </a:r>
            <a:r>
              <a:rPr lang="en-US" altLang="en-US" sz="2000" b="1" dirty="0">
                <a:solidFill>
                  <a:srgbClr val="000066"/>
                </a:solidFill>
              </a:rPr>
              <a:t>b)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6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endParaRPr lang="en-US" altLang="en-US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80609" y="2216081"/>
            <a:ext cx="3081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</a:rPr>
              <a:t>a)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10.10.10 </a:t>
            </a:r>
            <a:r>
              <a:rPr lang="en-US" altLang="en-US" sz="2000" b="1" dirty="0">
                <a:solidFill>
                  <a:srgbClr val="FF0000"/>
                </a:solidFill>
              </a:rPr>
              <a:t>= 1000</a:t>
            </a:r>
            <a:endParaRPr lang="en-US" altLang="en-US" sz="20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80610" y="2749481"/>
            <a:ext cx="4591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b)</a:t>
            </a:r>
            <a:r>
              <a:rPr lang="en-US" altLang="en-US" sz="2000" b="1">
                <a:solidFill>
                  <a:srgbClr val="FF0000"/>
                </a:solidFill>
              </a:rPr>
              <a:t>10</a:t>
            </a:r>
            <a:r>
              <a:rPr lang="en-US" altLang="en-US" sz="2000" b="1" baseline="30000">
                <a:solidFill>
                  <a:srgbClr val="FF0000"/>
                </a:solidFill>
              </a:rPr>
              <a:t>6</a:t>
            </a:r>
            <a:r>
              <a:rPr lang="en-US" altLang="en-US" sz="2000" b="1">
                <a:solidFill>
                  <a:srgbClr val="FF0000"/>
                </a:solidFill>
              </a:rPr>
              <a:t> = 10.10.10.10.10.10 = 1 000 000</a:t>
            </a:r>
            <a:endParaRPr lang="en-US" altLang="en-US" sz="20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55223" y="1826487"/>
            <a:ext cx="755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</a:rPr>
              <a:t>Giải</a:t>
            </a: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endParaRPr lang="en-US" altLang="en-US" sz="2000" dirty="0">
              <a:solidFill>
                <a:srgbClr val="008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01" y="3254454"/>
            <a:ext cx="635401" cy="836580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60558" y="4474590"/>
            <a:ext cx="21291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rgbClr val="6600CC"/>
                </a:solidFill>
              </a:rPr>
              <a:t>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chữ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số</a:t>
            </a:r>
            <a:r>
              <a:rPr lang="en-US" altLang="en-US" sz="1600" i="1" dirty="0"/>
              <a:t> 0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460531" y="4062956"/>
            <a:ext cx="26927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6600CC"/>
                </a:solidFill>
              </a:rPr>
              <a:t>n </a:t>
            </a:r>
            <a:r>
              <a:rPr lang="en-US" altLang="en-US" sz="2000" b="1" dirty="0"/>
              <a:t> =  1 0 … 0 </a:t>
            </a:r>
            <a:r>
              <a:rPr lang="en-US" altLang="en-US" sz="2000" b="1" dirty="0" smtClean="0"/>
              <a:t>       </a:t>
            </a:r>
            <a:endParaRPr lang="en-US" altLang="en-US" sz="2000" b="1" dirty="0"/>
          </a:p>
        </p:txBody>
      </p:sp>
      <p:sp>
        <p:nvSpPr>
          <p:cNvPr id="24" name="AutoShape 7"/>
          <p:cNvSpPr>
            <a:spLocks/>
          </p:cNvSpPr>
          <p:nvPr/>
        </p:nvSpPr>
        <p:spPr bwMode="auto">
          <a:xfrm rot="16200000">
            <a:off x="8866619" y="4102149"/>
            <a:ext cx="45719" cy="697587"/>
          </a:xfrm>
          <a:prstGeom prst="leftBrace">
            <a:avLst>
              <a:gd name="adj1" fmla="val 150000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22331" y="3453356"/>
            <a:ext cx="4821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*) </a:t>
            </a:r>
            <a:r>
              <a:rPr lang="en-US" altLang="en-US" sz="2000" b="1">
                <a:solidFill>
                  <a:srgbClr val="CC3300"/>
                </a:solidFill>
              </a:rPr>
              <a:t>Với n số tự nhiên khác 0 ta luôn có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599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2" grpId="0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42639" y="783564"/>
            <a:ext cx="56316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4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. </a:t>
            </a:r>
            <a:endParaRPr lang="en-US" altLang="en-US" sz="24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err="1" smtClean="0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16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2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100 000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29705" y="1794290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</a:rPr>
              <a:t>Giải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endParaRPr lang="en-US" alt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1508" y="1986946"/>
            <a:ext cx="349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16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2 . 2 . 2 . 2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baseline="30000" dirty="0">
                <a:solidFill>
                  <a:srgbClr val="0000FF"/>
                </a:solidFill>
              </a:rPr>
              <a:t>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70143" y="2416834"/>
            <a:ext cx="494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>
                <a:solidFill>
                  <a:srgbClr val="FF0000"/>
                </a:solidFill>
              </a:rPr>
              <a:t>100 000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10 . 10 . 10 . 10 . 10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10</a:t>
            </a:r>
            <a:r>
              <a:rPr lang="en-US" sz="2400" b="1" baseline="30000" dirty="0">
                <a:solidFill>
                  <a:srgbClr val="0000FF"/>
                </a:solidFill>
              </a:rPr>
              <a:t>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8288" y="3851692"/>
            <a:ext cx="505795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2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a) 25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5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                  </a:t>
            </a:r>
            <a:endParaRPr lang="en-US" altLang="en-US" sz="2400" b="1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+mn-lt"/>
              </a:rPr>
              <a:t>         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b) 64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4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59288" y="5279365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+mn-lt"/>
              </a:rPr>
              <a:t> Giải </a:t>
            </a:r>
            <a:endParaRPr lang="en-US" altLang="en-US" sz="240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49889" y="5584165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25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5 . 5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5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49888" y="6117565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64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4 . 4 . 4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en-US" sz="2400" b="1" baseline="30000" dirty="0">
                <a:solidFill>
                  <a:srgbClr val="0000FF"/>
                </a:solidFill>
              </a:rPr>
              <a:t>3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959" y="647918"/>
            <a:ext cx="5536672" cy="3155880"/>
            <a:chOff x="241959" y="647918"/>
            <a:chExt cx="5536672" cy="3155880"/>
          </a:xfrm>
        </p:grpSpPr>
        <p:sp>
          <p:nvSpPr>
            <p:cNvPr id="39" name="TextBox 38"/>
            <p:cNvSpPr txBox="1"/>
            <p:nvPr/>
          </p:nvSpPr>
          <p:spPr>
            <a:xfrm>
              <a:off x="290664" y="647918"/>
              <a:ext cx="548796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tập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1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.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Viết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và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tính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các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Năm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mũ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bảy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bậc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của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sáu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71664" y="2248119"/>
              <a:ext cx="874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8000"/>
                  </a:solidFill>
                </a:rPr>
                <a:t> Giải </a:t>
              </a:r>
              <a:endParaRPr lang="en-US" altLang="en-US" sz="2000">
                <a:solidFill>
                  <a:srgbClr val="008000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41961" y="2565488"/>
              <a:ext cx="23089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a)  5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2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5 .5 = 25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41960" y="3022688"/>
              <a:ext cx="45584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b)  2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7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2 . 2 . 2 . 2 . 2 . 2 . 2 = 128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41959" y="3403688"/>
              <a:ext cx="29474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a)  6</a:t>
              </a:r>
              <a:r>
                <a:rPr lang="en-US" altLang="en-US" sz="2000" b="1" baseline="30000">
                  <a:solidFill>
                    <a:srgbClr val="FF0000"/>
                  </a:solidFill>
                </a:rPr>
                <a:t>3</a:t>
              </a:r>
              <a:r>
                <a:rPr lang="en-US" altLang="en-US" sz="2000" b="1">
                  <a:solidFill>
                    <a:srgbClr val="FF0000"/>
                  </a:solidFill>
                </a:rPr>
                <a:t> = 6 . 6 . 6 = 216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4" y="3513055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47875" y="2078038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7275" y="824607"/>
            <a:ext cx="7161212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3)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Viết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gọn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tích</a:t>
            </a:r>
            <a:r>
              <a:rPr lang="en-US" altLang="en-US" sz="3200" b="1" dirty="0">
                <a:solidFill>
                  <a:srgbClr val="FFFF00"/>
                </a:solidFill>
              </a:rPr>
              <a:t> 7.7.7.7.7 </a:t>
            </a:r>
            <a:r>
              <a:rPr lang="en-US" altLang="en-US" sz="3200" b="1" dirty="0" err="1">
                <a:solidFill>
                  <a:srgbClr val="FFFF00"/>
                </a:solidFill>
              </a:rPr>
              <a:t>bằng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cách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dùng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luỹ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thừa</a:t>
            </a:r>
            <a:r>
              <a:rPr lang="en-US" altLang="en-US" sz="3200" b="1" dirty="0">
                <a:solidFill>
                  <a:srgbClr val="FFFF00"/>
                </a:solidFill>
              </a:rPr>
              <a:t>:</a:t>
            </a:r>
          </a:p>
        </p:txBody>
      </p:sp>
      <p:grpSp>
        <p:nvGrpSpPr>
          <p:cNvPr id="22" name="cau a"/>
          <p:cNvGrpSpPr>
            <a:grpSpLocks/>
          </p:cNvGrpSpPr>
          <p:nvPr/>
        </p:nvGrpSpPr>
        <p:grpSpPr bwMode="auto">
          <a:xfrm>
            <a:off x="2165230" y="2219325"/>
            <a:ext cx="3778370" cy="1077913"/>
            <a:chOff x="488136" y="3570787"/>
            <a:chExt cx="3779064" cy="1077413"/>
          </a:xfrm>
        </p:grpSpPr>
        <p:pic>
          <p:nvPicPr>
            <p:cNvPr id="141405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488136" y="3729126"/>
              <a:ext cx="2769899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A.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5" name="cau c"/>
          <p:cNvGrpSpPr>
            <a:grpSpLocks/>
          </p:cNvGrpSpPr>
          <p:nvPr/>
        </p:nvGrpSpPr>
        <p:grpSpPr bwMode="auto">
          <a:xfrm>
            <a:off x="6335713" y="2219325"/>
            <a:ext cx="3665537" cy="1077913"/>
            <a:chOff x="4708200" y="3570786"/>
            <a:chExt cx="3664602" cy="1077413"/>
          </a:xfrm>
        </p:grpSpPr>
        <p:pic>
          <p:nvPicPr>
            <p:cNvPr id="141403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4708200" y="3729126"/>
              <a:ext cx="2622507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B. 5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9511" y="3913182"/>
            <a:ext cx="3778370" cy="1180026"/>
            <a:chOff x="2129511" y="3913182"/>
            <a:chExt cx="3778370" cy="1180026"/>
          </a:xfrm>
        </p:grpSpPr>
        <p:pic>
          <p:nvPicPr>
            <p:cNvPr id="141401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2291556" y="3913182"/>
              <a:ext cx="3616325" cy="118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 bwMode="auto">
            <a:xfrm>
              <a:off x="2129511" y="4077915"/>
              <a:ext cx="27450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C.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5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31" name="cau d"/>
          <p:cNvGrpSpPr>
            <a:grpSpLocks/>
          </p:cNvGrpSpPr>
          <p:nvPr/>
        </p:nvGrpSpPr>
        <p:grpSpPr bwMode="auto">
          <a:xfrm>
            <a:off x="6265983" y="3890625"/>
            <a:ext cx="3617912" cy="1077912"/>
            <a:chOff x="4707116" y="4806539"/>
            <a:chExt cx="3616989" cy="1077413"/>
          </a:xfrm>
        </p:grpSpPr>
        <p:pic>
          <p:nvPicPr>
            <p:cNvPr id="141399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242026" y="4860249"/>
              <a:ext cx="2180238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D. 75</a:t>
              </a:r>
              <a:endParaRPr lang="en-US" altLang="en-US" sz="4800" b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2116027" y="4094326"/>
            <a:ext cx="2757726" cy="84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rgbClr val="FFFF00"/>
                </a:solidFill>
              </a:rPr>
              <a:t>C. 7</a:t>
            </a:r>
            <a:r>
              <a:rPr lang="en-US" altLang="en-US" sz="4800" b="1" baseline="30000" dirty="0">
                <a:solidFill>
                  <a:srgbClr val="FFFF00"/>
                </a:solidFill>
              </a:rPr>
              <a:t>5</a:t>
            </a:r>
            <a:endParaRPr lang="en-US" sz="4800" b="1" dirty="0">
              <a:ln w="10160">
                <a:solidFill>
                  <a:srgbClr val="46A6BD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57" y="813656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963</TotalTime>
  <Words>1121</Words>
  <Application>Microsoft Office PowerPoint</Application>
  <PresentationFormat>Widescreen</PresentationFormat>
  <Paragraphs>209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微软雅黑</vt:lpstr>
      <vt:lpstr>#9Slide03 Arima Madurai Black</vt:lpstr>
      <vt:lpstr>Arial</vt:lpstr>
      <vt:lpstr>Arial Narrow</vt:lpstr>
      <vt:lpstr>Calibri</vt:lpstr>
      <vt:lpstr>Calibri Light</vt:lpstr>
      <vt:lpstr>Courier New</vt:lpstr>
      <vt:lpstr>等线</vt:lpstr>
      <vt:lpstr>Fira Sans SemiBold Italic</vt:lpstr>
      <vt:lpstr>Times New Roman</vt:lpstr>
      <vt:lpstr>UTM Habano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THIENTHUAN</dc:creator>
  <cp:lastModifiedBy>THIENTHUAN</cp:lastModifiedBy>
  <cp:revision>75</cp:revision>
  <dcterms:created xsi:type="dcterms:W3CDTF">2021-08-08T13:45:26Z</dcterms:created>
  <dcterms:modified xsi:type="dcterms:W3CDTF">2021-08-16T11:20:00Z</dcterms:modified>
</cp:coreProperties>
</file>