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5"/>
  </p:notesMasterIdLst>
  <p:sldIdLst>
    <p:sldId id="295" r:id="rId2"/>
    <p:sldId id="262" r:id="rId3"/>
    <p:sldId id="257" r:id="rId4"/>
    <p:sldId id="256" r:id="rId5"/>
    <p:sldId id="296" r:id="rId6"/>
    <p:sldId id="258" r:id="rId7"/>
    <p:sldId id="259" r:id="rId8"/>
    <p:sldId id="286" r:id="rId9"/>
    <p:sldId id="285" r:id="rId10"/>
    <p:sldId id="293" r:id="rId11"/>
    <p:sldId id="287" r:id="rId12"/>
    <p:sldId id="288" r:id="rId13"/>
    <p:sldId id="289" r:id="rId14"/>
    <p:sldId id="294" r:id="rId15"/>
    <p:sldId id="261" r:id="rId16"/>
    <p:sldId id="290" r:id="rId17"/>
    <p:sldId id="291" r:id="rId18"/>
    <p:sldId id="266" r:id="rId19"/>
    <p:sldId id="263" r:id="rId20"/>
    <p:sldId id="260" r:id="rId21"/>
    <p:sldId id="297" r:id="rId22"/>
    <p:sldId id="298" r:id="rId23"/>
    <p:sldId id="279" r:id="rId24"/>
  </p:sldIdLst>
  <p:sldSz cx="9144000" cy="5143500" type="screen16x9"/>
  <p:notesSz cx="6858000" cy="9144000"/>
  <p:embeddedFontLst>
    <p:embeddedFont>
      <p:font typeface="Raleway" pitchFamily="2" charset="0"/>
      <p:regular r:id="rId26"/>
      <p:bold r:id="rId27"/>
      <p:italic r:id="rId28"/>
      <p:boldItalic r:id="rId29"/>
    </p:embeddedFont>
    <p:embeddedFont>
      <p:font typeface="Raleway ExtraBold" pitchFamily="2" charset="0"/>
      <p:bold r:id="rId30"/>
      <p:boldItalic r:id="rId31"/>
    </p:embeddedFont>
    <p:embeddedFont>
      <p:font typeface="Raleway Light" pitchFamily="2" charset="0"/>
      <p:regular r:id="rId32"/>
      <p:bold r:id="rId33"/>
      <p:italic r:id="rId34"/>
      <p:boldItalic r:id="rId35"/>
    </p:embeddedFont>
    <p:embeddedFont>
      <p:font typeface="Roboto Condensed"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576214-869C-484A-B055-DCC70B63D459}">
  <a:tblStyle styleId="{9D576214-869C-484A-B055-DCC70B63D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41" d="100"/>
          <a:sy n="141" d="100"/>
        </p:scale>
        <p:origin x="750" y="120"/>
      </p:cViewPr>
      <p:guideLst>
        <p:guide orient="horz" pos="1620"/>
        <p:guide pos="2880"/>
      </p:guideLst>
    </p:cSldViewPr>
  </p:slideViewPr>
  <p:outlineViewPr>
    <p:cViewPr>
      <p:scale>
        <a:sx n="33" d="100"/>
        <a:sy n="33" d="100"/>
      </p:scale>
      <p:origin x="0" y="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703976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924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B600"/>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solidFill>
                  <a:srgbClr val="434343"/>
                </a:solidFill>
                <a:latin typeface="Raleway"/>
                <a:ea typeface="Raleway"/>
                <a:cs typeface="Raleway"/>
                <a:sym typeface="Raleway"/>
              </a:rPr>
              <a:t>“</a:t>
            </a:r>
            <a:endParaRPr sz="12000" b="1">
              <a:solidFill>
                <a:srgbClr val="434343"/>
              </a:solidFill>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rgbClr val="FFB600"/>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2" name="Google Shape;52;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
        <p:nvSpPr>
          <p:cNvPr id="3"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a:solidFill>
                  <a:schemeClr val="tx1"/>
                </a:solidFill>
              </a:rPr>
              <a:t>Trường</a:t>
            </a:r>
          </a:p>
        </p:txBody>
      </p:sp>
      <p:sp>
        <p:nvSpPr>
          <p:cNvPr id="6" name="TextBox 4"/>
          <p:cNvSpPr txBox="1"/>
          <p:nvPr/>
        </p:nvSpPr>
        <p:spPr>
          <a:xfrm>
            <a:off x="2195736" y="987574"/>
            <a:ext cx="5040560" cy="138499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800" b="1">
                <a:solidFill>
                  <a:srgbClr val="FF0000"/>
                </a:solidFill>
              </a:rPr>
              <a:t>Chào mừng thầy cô </a:t>
            </a:r>
          </a:p>
          <a:p>
            <a:pPr algn="ctr">
              <a:lnSpc>
                <a:spcPct val="150000"/>
              </a:lnSpc>
            </a:pPr>
            <a:r>
              <a:rPr lang="vi-VN" sz="2800" b="1">
                <a:solidFill>
                  <a:srgbClr val="FF0000"/>
                </a:solidFill>
              </a:rPr>
              <a:t>và các em đến với tiết học</a:t>
            </a:r>
          </a:p>
        </p:txBody>
      </p:sp>
    </p:spTree>
    <p:extLst>
      <p:ext uri="{BB962C8B-B14F-4D97-AF65-F5344CB8AC3E}">
        <p14:creationId xmlns:p14="http://schemas.microsoft.com/office/powerpoint/2010/main" val="38972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4" name="Rectangle 3"/>
          <p:cNvSpPr/>
          <p:nvPr/>
        </p:nvSpPr>
        <p:spPr>
          <a:xfrm>
            <a:off x="1475656" y="1491630"/>
            <a:ext cx="6192688" cy="2862322"/>
          </a:xfrm>
          <a:prstGeom prst="rect">
            <a:avLst/>
          </a:prstGeom>
        </p:spPr>
        <p:txBody>
          <a:bodyPr wrap="square">
            <a:spAutoFit/>
          </a:bodyPr>
          <a:lstStyle/>
          <a:p>
            <a:pPr algn="just">
              <a:lnSpc>
                <a:spcPct val="150000"/>
              </a:lnSpc>
            </a:pPr>
            <a:r>
              <a:rPr lang="nl-NL" sz="2400"/>
              <a:t>Ai cũng có những sở thích riêng. Những sở thích riêng của mỗi người làm nên sự độc đáo của người đó. Mọi sở thích không làm ảnh hưởng đến người khác và xã hội đều được tôn trọng.</a:t>
            </a:r>
            <a:endParaRPr lang="en-US" sz="2400"/>
          </a:p>
        </p:txBody>
      </p:sp>
      <p:sp>
        <p:nvSpPr>
          <p:cNvPr id="5" name="Down Ribbon 4"/>
          <p:cNvSpPr/>
          <p:nvPr/>
        </p:nvSpPr>
        <p:spPr>
          <a:xfrm>
            <a:off x="3059832" y="659878"/>
            <a:ext cx="3024336" cy="576064"/>
          </a:xfrm>
          <a:prstGeom prst="ribbo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2060"/>
                </a:solidFill>
              </a:rPr>
              <a:t>KẾT LUẬN</a:t>
            </a:r>
            <a:endParaRPr lang="en-US" sz="2000" b="1">
              <a:solidFill>
                <a:srgbClr val="002060"/>
              </a:solidFill>
            </a:endParaRPr>
          </a:p>
        </p:txBody>
      </p:sp>
    </p:spTree>
    <p:extLst>
      <p:ext uri="{BB962C8B-B14F-4D97-AF65-F5344CB8AC3E}">
        <p14:creationId xmlns:p14="http://schemas.microsoft.com/office/powerpoint/2010/main" val="35580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2722" y="1707654"/>
            <a:ext cx="6044317" cy="3013838"/>
          </a:xfrm>
          <a:prstGeom prst="rect">
            <a:avLst/>
          </a:prstGeom>
        </p:spPr>
        <p:txBody>
          <a:bodyPr wrap="square">
            <a:spAutoFit/>
          </a:bodyPr>
          <a:lstStyle/>
          <a:p>
            <a:pPr algn="ctr">
              <a:lnSpc>
                <a:spcPct val="150000"/>
              </a:lnSpc>
            </a:pPr>
            <a:r>
              <a:rPr lang="vi-VN" sz="4400" b="1">
                <a:solidFill>
                  <a:schemeClr val="bg1"/>
                </a:solidFill>
                <a:effectLst>
                  <a:outerShdw blurRad="38100" dist="38100" dir="2700000" algn="tl">
                    <a:srgbClr val="000000">
                      <a:alpha val="43137"/>
                    </a:srgbClr>
                  </a:outerShdw>
                </a:effectLst>
              </a:rPr>
              <a:t>Hoạt động 2: </a:t>
            </a:r>
          </a:p>
          <a:p>
            <a:pPr algn="ctr">
              <a:lnSpc>
                <a:spcPct val="150000"/>
              </a:lnSpc>
            </a:pPr>
            <a:r>
              <a:rPr lang="vi-VN" sz="4400" b="1">
                <a:solidFill>
                  <a:schemeClr val="bg1"/>
                </a:solidFill>
                <a:effectLst>
                  <a:outerShdw blurRad="38100" dist="38100" dir="2700000" algn="tl">
                    <a:srgbClr val="000000">
                      <a:alpha val="43137"/>
                    </a:srgbClr>
                  </a:outerShdw>
                </a:effectLst>
              </a:rPr>
              <a:t>Nhận diện những khả năng của bản thân.</a:t>
            </a:r>
            <a:endParaRPr lang="en-US" sz="4400">
              <a:solidFill>
                <a:schemeClr val="bg1"/>
              </a:solidFill>
              <a:effectLst>
                <a:outerShdw blurRad="38100" dist="38100" dir="2700000" algn="tl">
                  <a:srgbClr val="000000">
                    <a:alpha val="43137"/>
                  </a:srgbClr>
                </a:outerShdw>
              </a:effectLst>
            </a:endParaRPr>
          </a:p>
        </p:txBody>
      </p:sp>
      <p:sp>
        <p:nvSpPr>
          <p:cNvPr id="4"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9600">
                <a:solidFill>
                  <a:srgbClr val="434343"/>
                </a:solidFill>
                <a:latin typeface="Raleway ExtraBold"/>
                <a:ea typeface="Raleway ExtraBold"/>
                <a:cs typeface="Raleway ExtraBold"/>
                <a:sym typeface="Raleway ExtraBold"/>
              </a:rPr>
              <a:t>2</a:t>
            </a:r>
            <a:endParaRPr sz="960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461351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55" y="1851670"/>
            <a:ext cx="7814126" cy="260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7006" y="638961"/>
            <a:ext cx="7416824" cy="872034"/>
          </a:xfrm>
          <a:prstGeom prst="rect">
            <a:avLst/>
          </a:prstGeom>
        </p:spPr>
        <p:txBody>
          <a:bodyPr wrap="square">
            <a:spAutoFit/>
          </a:bodyPr>
          <a:lstStyle/>
          <a:p>
            <a:pPr>
              <a:lnSpc>
                <a:spcPct val="150000"/>
              </a:lnSpc>
            </a:pPr>
            <a:r>
              <a:rPr lang="vi-VN" sz="1800"/>
              <a:t>• Xác định khả năng của bản thân (giỏi về lĩnh vực nào học tập, thể thao hay bất kì gì khác…)</a:t>
            </a:r>
          </a:p>
        </p:txBody>
      </p:sp>
    </p:spTree>
    <p:extLst>
      <p:ext uri="{BB962C8B-B14F-4D97-AF65-F5344CB8AC3E}">
        <p14:creationId xmlns:p14="http://schemas.microsoft.com/office/powerpoint/2010/main" val="3446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3" name="Rectangle 2"/>
          <p:cNvSpPr/>
          <p:nvPr/>
        </p:nvSpPr>
        <p:spPr>
          <a:xfrm>
            <a:off x="635006" y="666013"/>
            <a:ext cx="7848872" cy="1938992"/>
          </a:xfrm>
          <a:prstGeom prst="rect">
            <a:avLst/>
          </a:prstGeom>
        </p:spPr>
        <p:txBody>
          <a:bodyPr wrap="square">
            <a:spAutoFit/>
          </a:bodyPr>
          <a:lstStyle/>
          <a:p>
            <a:pPr algn="just">
              <a:lnSpc>
                <a:spcPct val="150000"/>
              </a:lnSpc>
            </a:pPr>
            <a:r>
              <a:rPr lang="vi-VN" sz="2000"/>
              <a:t>• Tìm những bạn có khả năng giống mình để tạo thành nhóm (Liên hệ với các bạn trong lớp để trao đổi)</a:t>
            </a:r>
          </a:p>
          <a:p>
            <a:pPr algn="just">
              <a:lnSpc>
                <a:spcPct val="150000"/>
              </a:lnSpc>
            </a:pPr>
            <a:r>
              <a:rPr lang="vi-VN" sz="2000"/>
              <a:t>• Chia sẻ về khả năng các thành viên trong nhóm (chia sẻ những khả năng mình giỏi nhất, ưu điểm bản thân)</a:t>
            </a:r>
          </a:p>
        </p:txBody>
      </p:sp>
      <p:sp>
        <p:nvSpPr>
          <p:cNvPr id="4" name="AutoShape 4" descr="Truyện ngụ ngôn Aesop: Một câu chuyện về làm việc nhóm - Phần mềm Quản lý  Doanh nghiệp &amp; Cộng tác trực tuyến thời gian thực mọi lúc, mọi n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BẠN CÓ PHẢI NGƯỜI CÓ KỸ NĂNG LÀM VIỆC NHÓM? - Cefacom cho doanh nghiệp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86077"/>
            <a:ext cx="2448272" cy="1601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Ỹ NĂNG LÀM VIỆC NHÓM HIỆU QU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481" y="2986077"/>
            <a:ext cx="2803320" cy="160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2000"/>
                                        <p:tgtEl>
                                          <p:spTgt spid="1026"/>
                                        </p:tgtEl>
                                      </p:cBhvr>
                                    </p:animEffect>
                                  </p:childTnLst>
                                </p:cTn>
                              </p:par>
                              <p:par>
                                <p:cTn id="20" presetID="21" presetClass="entr" presetSubtype="1"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heel(1)">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8" name="Freeform 7"/>
          <p:cNvSpPr/>
          <p:nvPr/>
        </p:nvSpPr>
        <p:spPr>
          <a:xfrm>
            <a:off x="830555" y="569529"/>
            <a:ext cx="3670961" cy="819363"/>
          </a:xfrm>
          <a:custGeom>
            <a:avLst/>
            <a:gdLst>
              <a:gd name="connsiteX0" fmla="*/ 0 w 3670961"/>
              <a:gd name="connsiteY0" fmla="*/ 81936 h 819363"/>
              <a:gd name="connsiteX1" fmla="*/ 81936 w 3670961"/>
              <a:gd name="connsiteY1" fmla="*/ 0 h 819363"/>
              <a:gd name="connsiteX2" fmla="*/ 3589025 w 3670961"/>
              <a:gd name="connsiteY2" fmla="*/ 0 h 819363"/>
              <a:gd name="connsiteX3" fmla="*/ 3670961 w 3670961"/>
              <a:gd name="connsiteY3" fmla="*/ 81936 h 819363"/>
              <a:gd name="connsiteX4" fmla="*/ 3670961 w 3670961"/>
              <a:gd name="connsiteY4" fmla="*/ 737427 h 819363"/>
              <a:gd name="connsiteX5" fmla="*/ 3589025 w 3670961"/>
              <a:gd name="connsiteY5" fmla="*/ 819363 h 819363"/>
              <a:gd name="connsiteX6" fmla="*/ 81936 w 3670961"/>
              <a:gd name="connsiteY6" fmla="*/ 819363 h 819363"/>
              <a:gd name="connsiteX7" fmla="*/ 0 w 3670961"/>
              <a:gd name="connsiteY7" fmla="*/ 737427 h 819363"/>
              <a:gd name="connsiteX8" fmla="*/ 0 w 3670961"/>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961" h="819363">
                <a:moveTo>
                  <a:pt x="0" y="81936"/>
                </a:moveTo>
                <a:cubicBezTo>
                  <a:pt x="0" y="36684"/>
                  <a:pt x="36684" y="0"/>
                  <a:pt x="81936" y="0"/>
                </a:cubicBezTo>
                <a:lnTo>
                  <a:pt x="3589025" y="0"/>
                </a:lnTo>
                <a:cubicBezTo>
                  <a:pt x="3634277" y="0"/>
                  <a:pt x="3670961" y="36684"/>
                  <a:pt x="3670961" y="81936"/>
                </a:cubicBezTo>
                <a:lnTo>
                  <a:pt x="3670961" y="737427"/>
                </a:lnTo>
                <a:cubicBezTo>
                  <a:pt x="3670961" y="782679"/>
                  <a:pt x="3634277" y="819363"/>
                  <a:pt x="3589025" y="819363"/>
                </a:cubicBezTo>
                <a:lnTo>
                  <a:pt x="81936" y="819363"/>
                </a:lnTo>
                <a:cubicBezTo>
                  <a:pt x="36684" y="819363"/>
                  <a:pt x="0" y="782679"/>
                  <a:pt x="0" y="737427"/>
                </a:cubicBezTo>
                <a:lnTo>
                  <a:pt x="0" y="819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098" tIns="49398" rIns="62098" bIns="49398" numCol="1" spcCol="1270" anchor="ctr" anchorCtr="0">
            <a:noAutofit/>
          </a:bodyPr>
          <a:lstStyle/>
          <a:p>
            <a:pPr lvl="0" algn="ctr" defTabSz="889000">
              <a:lnSpc>
                <a:spcPct val="90000"/>
              </a:lnSpc>
              <a:spcBef>
                <a:spcPct val="0"/>
              </a:spcBef>
              <a:spcAft>
                <a:spcPct val="35000"/>
              </a:spcAft>
            </a:pPr>
            <a:r>
              <a:rPr lang="nl-NL" sz="2000" kern="1200"/>
              <a:t>Những việc làm hằng ngày: </a:t>
            </a:r>
            <a:endParaRPr lang="en-US" sz="2000" kern="1200"/>
          </a:p>
        </p:txBody>
      </p:sp>
      <p:sp>
        <p:nvSpPr>
          <p:cNvPr id="9" name="Freeform 8"/>
          <p:cNvSpPr/>
          <p:nvPr/>
        </p:nvSpPr>
        <p:spPr>
          <a:xfrm>
            <a:off x="1197651" y="1388893"/>
            <a:ext cx="367096" cy="614522"/>
          </a:xfrm>
          <a:custGeom>
            <a:avLst/>
            <a:gdLst/>
            <a:ahLst/>
            <a:cxnLst/>
            <a:rect l="0" t="0" r="0" b="0"/>
            <a:pathLst>
              <a:path>
                <a:moveTo>
                  <a:pt x="0" y="0"/>
                </a:moveTo>
                <a:lnTo>
                  <a:pt x="0" y="614522"/>
                </a:lnTo>
                <a:lnTo>
                  <a:pt x="367096" y="61452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564748" y="1593734"/>
            <a:ext cx="2255255" cy="819363"/>
          </a:xfrm>
          <a:custGeom>
            <a:avLst/>
            <a:gdLst>
              <a:gd name="connsiteX0" fmla="*/ 0 w 2255255"/>
              <a:gd name="connsiteY0" fmla="*/ 81936 h 819363"/>
              <a:gd name="connsiteX1" fmla="*/ 81936 w 2255255"/>
              <a:gd name="connsiteY1" fmla="*/ 0 h 819363"/>
              <a:gd name="connsiteX2" fmla="*/ 2173319 w 2255255"/>
              <a:gd name="connsiteY2" fmla="*/ 0 h 819363"/>
              <a:gd name="connsiteX3" fmla="*/ 2255255 w 2255255"/>
              <a:gd name="connsiteY3" fmla="*/ 81936 h 819363"/>
              <a:gd name="connsiteX4" fmla="*/ 2255255 w 2255255"/>
              <a:gd name="connsiteY4" fmla="*/ 737427 h 819363"/>
              <a:gd name="connsiteX5" fmla="*/ 2173319 w 2255255"/>
              <a:gd name="connsiteY5" fmla="*/ 819363 h 819363"/>
              <a:gd name="connsiteX6" fmla="*/ 81936 w 2255255"/>
              <a:gd name="connsiteY6" fmla="*/ 819363 h 819363"/>
              <a:gd name="connsiteX7" fmla="*/ 0 w 2255255"/>
              <a:gd name="connsiteY7" fmla="*/ 737427 h 819363"/>
              <a:gd name="connsiteX8" fmla="*/ 0 w 2255255"/>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55" h="819363">
                <a:moveTo>
                  <a:pt x="0" y="81936"/>
                </a:moveTo>
                <a:cubicBezTo>
                  <a:pt x="0" y="36684"/>
                  <a:pt x="36684" y="0"/>
                  <a:pt x="81936" y="0"/>
                </a:cubicBezTo>
                <a:lnTo>
                  <a:pt x="2173319" y="0"/>
                </a:lnTo>
                <a:cubicBezTo>
                  <a:pt x="2218571" y="0"/>
                  <a:pt x="2255255" y="36684"/>
                  <a:pt x="2255255" y="81936"/>
                </a:cubicBezTo>
                <a:lnTo>
                  <a:pt x="2255255" y="737427"/>
                </a:lnTo>
                <a:cubicBezTo>
                  <a:pt x="2255255" y="782679"/>
                  <a:pt x="2218571" y="819363"/>
                  <a:pt x="2173319"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giảng bài cho em hoặc cho bạn,</a:t>
            </a:r>
            <a:r>
              <a:rPr lang="vi-VN" sz="1800" kern="1200"/>
              <a:t>...</a:t>
            </a:r>
            <a:endParaRPr lang="en-US" sz="1800" kern="1200"/>
          </a:p>
        </p:txBody>
      </p:sp>
      <p:sp>
        <p:nvSpPr>
          <p:cNvPr id="11" name="Freeform 10"/>
          <p:cNvSpPr/>
          <p:nvPr/>
        </p:nvSpPr>
        <p:spPr>
          <a:xfrm>
            <a:off x="1197651" y="1388893"/>
            <a:ext cx="367096" cy="1638726"/>
          </a:xfrm>
          <a:custGeom>
            <a:avLst/>
            <a:gdLst/>
            <a:ahLst/>
            <a:cxnLst/>
            <a:rect l="0" t="0" r="0" b="0"/>
            <a:pathLst>
              <a:path>
                <a:moveTo>
                  <a:pt x="0" y="0"/>
                </a:moveTo>
                <a:lnTo>
                  <a:pt x="0" y="1638726"/>
                </a:lnTo>
                <a:lnTo>
                  <a:pt x="367096" y="16387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564748" y="2617938"/>
            <a:ext cx="2255242" cy="819363"/>
          </a:xfrm>
          <a:custGeom>
            <a:avLst/>
            <a:gdLst>
              <a:gd name="connsiteX0" fmla="*/ 0 w 2255242"/>
              <a:gd name="connsiteY0" fmla="*/ 81936 h 819363"/>
              <a:gd name="connsiteX1" fmla="*/ 81936 w 2255242"/>
              <a:gd name="connsiteY1" fmla="*/ 0 h 819363"/>
              <a:gd name="connsiteX2" fmla="*/ 2173306 w 2255242"/>
              <a:gd name="connsiteY2" fmla="*/ 0 h 819363"/>
              <a:gd name="connsiteX3" fmla="*/ 2255242 w 2255242"/>
              <a:gd name="connsiteY3" fmla="*/ 81936 h 819363"/>
              <a:gd name="connsiteX4" fmla="*/ 2255242 w 2255242"/>
              <a:gd name="connsiteY4" fmla="*/ 737427 h 819363"/>
              <a:gd name="connsiteX5" fmla="*/ 2173306 w 2255242"/>
              <a:gd name="connsiteY5" fmla="*/ 819363 h 819363"/>
              <a:gd name="connsiteX6" fmla="*/ 81936 w 2255242"/>
              <a:gd name="connsiteY6" fmla="*/ 819363 h 819363"/>
              <a:gd name="connsiteX7" fmla="*/ 0 w 2255242"/>
              <a:gd name="connsiteY7" fmla="*/ 737427 h 819363"/>
              <a:gd name="connsiteX8" fmla="*/ 0 w 2255242"/>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2" h="819363">
                <a:moveTo>
                  <a:pt x="0" y="81936"/>
                </a:moveTo>
                <a:cubicBezTo>
                  <a:pt x="0" y="36684"/>
                  <a:pt x="36684" y="0"/>
                  <a:pt x="81936" y="0"/>
                </a:cubicBezTo>
                <a:lnTo>
                  <a:pt x="2173306" y="0"/>
                </a:lnTo>
                <a:cubicBezTo>
                  <a:pt x="2218558" y="0"/>
                  <a:pt x="2255242" y="36684"/>
                  <a:pt x="2255242" y="81936"/>
                </a:cubicBezTo>
                <a:lnTo>
                  <a:pt x="2255242" y="737427"/>
                </a:lnTo>
                <a:cubicBezTo>
                  <a:pt x="2255242" y="782679"/>
                  <a:pt x="2218558" y="819363"/>
                  <a:pt x="2173306"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chơi đàn, chơi cờ, làm đổ chơi, làm hoa</a:t>
            </a:r>
            <a:endParaRPr lang="en-US" sz="1800" kern="1200"/>
          </a:p>
        </p:txBody>
      </p:sp>
      <p:sp>
        <p:nvSpPr>
          <p:cNvPr id="13" name="Freeform 12"/>
          <p:cNvSpPr/>
          <p:nvPr/>
        </p:nvSpPr>
        <p:spPr>
          <a:xfrm>
            <a:off x="1197651" y="1388893"/>
            <a:ext cx="367096" cy="2662931"/>
          </a:xfrm>
          <a:custGeom>
            <a:avLst/>
            <a:gdLst/>
            <a:ahLst/>
            <a:cxnLst/>
            <a:rect l="0" t="0" r="0" b="0"/>
            <a:pathLst>
              <a:path>
                <a:moveTo>
                  <a:pt x="0" y="0"/>
                </a:moveTo>
                <a:lnTo>
                  <a:pt x="0" y="2662931"/>
                </a:lnTo>
                <a:lnTo>
                  <a:pt x="367096" y="26629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564748" y="3642142"/>
            <a:ext cx="2255255" cy="819363"/>
          </a:xfrm>
          <a:custGeom>
            <a:avLst/>
            <a:gdLst>
              <a:gd name="connsiteX0" fmla="*/ 0 w 2255255"/>
              <a:gd name="connsiteY0" fmla="*/ 81936 h 819363"/>
              <a:gd name="connsiteX1" fmla="*/ 81936 w 2255255"/>
              <a:gd name="connsiteY1" fmla="*/ 0 h 819363"/>
              <a:gd name="connsiteX2" fmla="*/ 2173319 w 2255255"/>
              <a:gd name="connsiteY2" fmla="*/ 0 h 819363"/>
              <a:gd name="connsiteX3" fmla="*/ 2255255 w 2255255"/>
              <a:gd name="connsiteY3" fmla="*/ 81936 h 819363"/>
              <a:gd name="connsiteX4" fmla="*/ 2255255 w 2255255"/>
              <a:gd name="connsiteY4" fmla="*/ 737427 h 819363"/>
              <a:gd name="connsiteX5" fmla="*/ 2173319 w 2255255"/>
              <a:gd name="connsiteY5" fmla="*/ 819363 h 819363"/>
              <a:gd name="connsiteX6" fmla="*/ 81936 w 2255255"/>
              <a:gd name="connsiteY6" fmla="*/ 819363 h 819363"/>
              <a:gd name="connsiteX7" fmla="*/ 0 w 2255255"/>
              <a:gd name="connsiteY7" fmla="*/ 737427 h 819363"/>
              <a:gd name="connsiteX8" fmla="*/ 0 w 2255255"/>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55" h="819363">
                <a:moveTo>
                  <a:pt x="0" y="81936"/>
                </a:moveTo>
                <a:cubicBezTo>
                  <a:pt x="0" y="36684"/>
                  <a:pt x="36684" y="0"/>
                  <a:pt x="81936" y="0"/>
                </a:cubicBezTo>
                <a:lnTo>
                  <a:pt x="2173319" y="0"/>
                </a:lnTo>
                <a:cubicBezTo>
                  <a:pt x="2218571" y="0"/>
                  <a:pt x="2255255" y="36684"/>
                  <a:pt x="2255255" y="81936"/>
                </a:cubicBezTo>
                <a:lnTo>
                  <a:pt x="2255255" y="737427"/>
                </a:lnTo>
                <a:cubicBezTo>
                  <a:pt x="2255255" y="782679"/>
                  <a:pt x="2218571" y="819363"/>
                  <a:pt x="2173319"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hoà giải mâu thuẫn giữa các bạn,...</a:t>
            </a:r>
            <a:endParaRPr lang="en-US" sz="1800" kern="1200"/>
          </a:p>
        </p:txBody>
      </p:sp>
      <p:sp>
        <p:nvSpPr>
          <p:cNvPr id="15" name="Freeform 14"/>
          <p:cNvSpPr/>
          <p:nvPr/>
        </p:nvSpPr>
        <p:spPr>
          <a:xfrm>
            <a:off x="4892959" y="569177"/>
            <a:ext cx="3330237" cy="819363"/>
          </a:xfrm>
          <a:custGeom>
            <a:avLst/>
            <a:gdLst>
              <a:gd name="connsiteX0" fmla="*/ 0 w 3330237"/>
              <a:gd name="connsiteY0" fmla="*/ 81936 h 819363"/>
              <a:gd name="connsiteX1" fmla="*/ 81936 w 3330237"/>
              <a:gd name="connsiteY1" fmla="*/ 0 h 819363"/>
              <a:gd name="connsiteX2" fmla="*/ 3248301 w 3330237"/>
              <a:gd name="connsiteY2" fmla="*/ 0 h 819363"/>
              <a:gd name="connsiteX3" fmla="*/ 3330237 w 3330237"/>
              <a:gd name="connsiteY3" fmla="*/ 81936 h 819363"/>
              <a:gd name="connsiteX4" fmla="*/ 3330237 w 3330237"/>
              <a:gd name="connsiteY4" fmla="*/ 737427 h 819363"/>
              <a:gd name="connsiteX5" fmla="*/ 3248301 w 3330237"/>
              <a:gd name="connsiteY5" fmla="*/ 819363 h 819363"/>
              <a:gd name="connsiteX6" fmla="*/ 81936 w 3330237"/>
              <a:gd name="connsiteY6" fmla="*/ 819363 h 819363"/>
              <a:gd name="connsiteX7" fmla="*/ 0 w 3330237"/>
              <a:gd name="connsiteY7" fmla="*/ 737427 h 819363"/>
              <a:gd name="connsiteX8" fmla="*/ 0 w 3330237"/>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0237" h="819363">
                <a:moveTo>
                  <a:pt x="0" y="81936"/>
                </a:moveTo>
                <a:cubicBezTo>
                  <a:pt x="0" y="36684"/>
                  <a:pt x="36684" y="0"/>
                  <a:pt x="81936" y="0"/>
                </a:cubicBezTo>
                <a:lnTo>
                  <a:pt x="3248301" y="0"/>
                </a:lnTo>
                <a:cubicBezTo>
                  <a:pt x="3293553" y="0"/>
                  <a:pt x="3330237" y="36684"/>
                  <a:pt x="3330237" y="81936"/>
                </a:cubicBezTo>
                <a:lnTo>
                  <a:pt x="3330237" y="737427"/>
                </a:lnTo>
                <a:cubicBezTo>
                  <a:pt x="3330237" y="782679"/>
                  <a:pt x="3293553" y="819363"/>
                  <a:pt x="3248301" y="819363"/>
                </a:cubicBezTo>
                <a:lnTo>
                  <a:pt x="81936" y="819363"/>
                </a:lnTo>
                <a:cubicBezTo>
                  <a:pt x="36684" y="819363"/>
                  <a:pt x="0" y="782679"/>
                  <a:pt x="0" y="737427"/>
                </a:cubicBezTo>
                <a:lnTo>
                  <a:pt x="0" y="819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Những</a:t>
            </a:r>
            <a:r>
              <a:rPr lang="nl-NL" sz="2000" kern="1200"/>
              <a:t> việc em đã làm tốt :</a:t>
            </a:r>
            <a:endParaRPr lang="en-US" sz="2000" kern="1200"/>
          </a:p>
        </p:txBody>
      </p:sp>
      <p:sp>
        <p:nvSpPr>
          <p:cNvPr id="16" name="Freeform 15"/>
          <p:cNvSpPr/>
          <p:nvPr/>
        </p:nvSpPr>
        <p:spPr>
          <a:xfrm>
            <a:off x="5225983" y="1388540"/>
            <a:ext cx="351262" cy="614874"/>
          </a:xfrm>
          <a:custGeom>
            <a:avLst/>
            <a:gdLst/>
            <a:ahLst/>
            <a:cxnLst/>
            <a:rect l="0" t="0" r="0" b="0"/>
            <a:pathLst>
              <a:path>
                <a:moveTo>
                  <a:pt x="0" y="0"/>
                </a:moveTo>
                <a:lnTo>
                  <a:pt x="0" y="614874"/>
                </a:lnTo>
                <a:lnTo>
                  <a:pt x="351262" y="6148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577246" y="1593734"/>
            <a:ext cx="2295148" cy="819363"/>
          </a:xfrm>
          <a:custGeom>
            <a:avLst/>
            <a:gdLst>
              <a:gd name="connsiteX0" fmla="*/ 0 w 2295148"/>
              <a:gd name="connsiteY0" fmla="*/ 81936 h 819363"/>
              <a:gd name="connsiteX1" fmla="*/ 81936 w 2295148"/>
              <a:gd name="connsiteY1" fmla="*/ 0 h 819363"/>
              <a:gd name="connsiteX2" fmla="*/ 2213212 w 2295148"/>
              <a:gd name="connsiteY2" fmla="*/ 0 h 819363"/>
              <a:gd name="connsiteX3" fmla="*/ 2295148 w 2295148"/>
              <a:gd name="connsiteY3" fmla="*/ 81936 h 819363"/>
              <a:gd name="connsiteX4" fmla="*/ 2295148 w 2295148"/>
              <a:gd name="connsiteY4" fmla="*/ 737427 h 819363"/>
              <a:gd name="connsiteX5" fmla="*/ 2213212 w 2295148"/>
              <a:gd name="connsiteY5" fmla="*/ 819363 h 819363"/>
              <a:gd name="connsiteX6" fmla="*/ 81936 w 2295148"/>
              <a:gd name="connsiteY6" fmla="*/ 819363 h 819363"/>
              <a:gd name="connsiteX7" fmla="*/ 0 w 2295148"/>
              <a:gd name="connsiteY7" fmla="*/ 737427 h 819363"/>
              <a:gd name="connsiteX8" fmla="*/ 0 w 2295148"/>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5148" h="819363">
                <a:moveTo>
                  <a:pt x="0" y="81936"/>
                </a:moveTo>
                <a:cubicBezTo>
                  <a:pt x="0" y="36684"/>
                  <a:pt x="36684" y="0"/>
                  <a:pt x="81936" y="0"/>
                </a:cubicBezTo>
                <a:lnTo>
                  <a:pt x="2213212" y="0"/>
                </a:lnTo>
                <a:cubicBezTo>
                  <a:pt x="2258464" y="0"/>
                  <a:pt x="2295148" y="36684"/>
                  <a:pt x="2295148" y="81936"/>
                </a:cubicBezTo>
                <a:lnTo>
                  <a:pt x="2295148" y="737427"/>
                </a:lnTo>
                <a:cubicBezTo>
                  <a:pt x="2295148" y="782679"/>
                  <a:pt x="2258464" y="819363"/>
                  <a:pt x="2213212"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học giỏi môn Toán</a:t>
            </a:r>
            <a:endParaRPr lang="en-US" sz="1800" kern="1200"/>
          </a:p>
        </p:txBody>
      </p:sp>
      <p:sp>
        <p:nvSpPr>
          <p:cNvPr id="18" name="Freeform 17"/>
          <p:cNvSpPr/>
          <p:nvPr/>
        </p:nvSpPr>
        <p:spPr>
          <a:xfrm>
            <a:off x="5225983" y="1388540"/>
            <a:ext cx="351262" cy="1639079"/>
          </a:xfrm>
          <a:custGeom>
            <a:avLst/>
            <a:gdLst/>
            <a:ahLst/>
            <a:cxnLst/>
            <a:rect l="0" t="0" r="0" b="0"/>
            <a:pathLst>
              <a:path>
                <a:moveTo>
                  <a:pt x="0" y="0"/>
                </a:moveTo>
                <a:lnTo>
                  <a:pt x="0" y="1639079"/>
                </a:lnTo>
                <a:lnTo>
                  <a:pt x="351262" y="16390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577246" y="2617938"/>
            <a:ext cx="2319087" cy="819363"/>
          </a:xfrm>
          <a:custGeom>
            <a:avLst/>
            <a:gdLst>
              <a:gd name="connsiteX0" fmla="*/ 0 w 2319087"/>
              <a:gd name="connsiteY0" fmla="*/ 81936 h 819363"/>
              <a:gd name="connsiteX1" fmla="*/ 81936 w 2319087"/>
              <a:gd name="connsiteY1" fmla="*/ 0 h 819363"/>
              <a:gd name="connsiteX2" fmla="*/ 2237151 w 2319087"/>
              <a:gd name="connsiteY2" fmla="*/ 0 h 819363"/>
              <a:gd name="connsiteX3" fmla="*/ 2319087 w 2319087"/>
              <a:gd name="connsiteY3" fmla="*/ 81936 h 819363"/>
              <a:gd name="connsiteX4" fmla="*/ 2319087 w 2319087"/>
              <a:gd name="connsiteY4" fmla="*/ 737427 h 819363"/>
              <a:gd name="connsiteX5" fmla="*/ 2237151 w 2319087"/>
              <a:gd name="connsiteY5" fmla="*/ 819363 h 819363"/>
              <a:gd name="connsiteX6" fmla="*/ 81936 w 2319087"/>
              <a:gd name="connsiteY6" fmla="*/ 819363 h 819363"/>
              <a:gd name="connsiteX7" fmla="*/ 0 w 2319087"/>
              <a:gd name="connsiteY7" fmla="*/ 737427 h 819363"/>
              <a:gd name="connsiteX8" fmla="*/ 0 w 2319087"/>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087" h="819363">
                <a:moveTo>
                  <a:pt x="0" y="81936"/>
                </a:moveTo>
                <a:cubicBezTo>
                  <a:pt x="0" y="36684"/>
                  <a:pt x="36684" y="0"/>
                  <a:pt x="81936" y="0"/>
                </a:cubicBezTo>
                <a:lnTo>
                  <a:pt x="2237151" y="0"/>
                </a:lnTo>
                <a:cubicBezTo>
                  <a:pt x="2282403" y="0"/>
                  <a:pt x="2319087" y="36684"/>
                  <a:pt x="2319087" y="81936"/>
                </a:cubicBezTo>
                <a:lnTo>
                  <a:pt x="2319087" y="737427"/>
                </a:lnTo>
                <a:cubicBezTo>
                  <a:pt x="2319087" y="782679"/>
                  <a:pt x="2282403" y="819363"/>
                  <a:pt x="2237151"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có thành tích trong các cuộc thi</a:t>
            </a:r>
            <a:endParaRPr lang="en-US" sz="1800" kern="1200"/>
          </a:p>
        </p:txBody>
      </p:sp>
      <p:sp>
        <p:nvSpPr>
          <p:cNvPr id="20" name="Freeform 19"/>
          <p:cNvSpPr/>
          <p:nvPr/>
        </p:nvSpPr>
        <p:spPr>
          <a:xfrm>
            <a:off x="5225983" y="1388540"/>
            <a:ext cx="351262" cy="2663283"/>
          </a:xfrm>
          <a:custGeom>
            <a:avLst/>
            <a:gdLst/>
            <a:ahLst/>
            <a:cxnLst/>
            <a:rect l="0" t="0" r="0" b="0"/>
            <a:pathLst>
              <a:path>
                <a:moveTo>
                  <a:pt x="0" y="0"/>
                </a:moveTo>
                <a:lnTo>
                  <a:pt x="0" y="2663283"/>
                </a:lnTo>
                <a:lnTo>
                  <a:pt x="351262" y="266328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5577246" y="3642142"/>
            <a:ext cx="2295148" cy="819363"/>
          </a:xfrm>
          <a:custGeom>
            <a:avLst/>
            <a:gdLst>
              <a:gd name="connsiteX0" fmla="*/ 0 w 2295148"/>
              <a:gd name="connsiteY0" fmla="*/ 81936 h 819363"/>
              <a:gd name="connsiteX1" fmla="*/ 81936 w 2295148"/>
              <a:gd name="connsiteY1" fmla="*/ 0 h 819363"/>
              <a:gd name="connsiteX2" fmla="*/ 2213212 w 2295148"/>
              <a:gd name="connsiteY2" fmla="*/ 0 h 819363"/>
              <a:gd name="connsiteX3" fmla="*/ 2295148 w 2295148"/>
              <a:gd name="connsiteY3" fmla="*/ 81936 h 819363"/>
              <a:gd name="connsiteX4" fmla="*/ 2295148 w 2295148"/>
              <a:gd name="connsiteY4" fmla="*/ 737427 h 819363"/>
              <a:gd name="connsiteX5" fmla="*/ 2213212 w 2295148"/>
              <a:gd name="connsiteY5" fmla="*/ 819363 h 819363"/>
              <a:gd name="connsiteX6" fmla="*/ 81936 w 2295148"/>
              <a:gd name="connsiteY6" fmla="*/ 819363 h 819363"/>
              <a:gd name="connsiteX7" fmla="*/ 0 w 2295148"/>
              <a:gd name="connsiteY7" fmla="*/ 737427 h 819363"/>
              <a:gd name="connsiteX8" fmla="*/ 0 w 2295148"/>
              <a:gd name="connsiteY8" fmla="*/ 81936 h 8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5148" h="819363">
                <a:moveTo>
                  <a:pt x="0" y="81936"/>
                </a:moveTo>
                <a:cubicBezTo>
                  <a:pt x="0" y="36684"/>
                  <a:pt x="36684" y="0"/>
                  <a:pt x="81936" y="0"/>
                </a:cubicBezTo>
                <a:lnTo>
                  <a:pt x="2213212" y="0"/>
                </a:lnTo>
                <a:cubicBezTo>
                  <a:pt x="2258464" y="0"/>
                  <a:pt x="2295148" y="36684"/>
                  <a:pt x="2295148" y="81936"/>
                </a:cubicBezTo>
                <a:lnTo>
                  <a:pt x="2295148" y="737427"/>
                </a:lnTo>
                <a:cubicBezTo>
                  <a:pt x="2295148" y="782679"/>
                  <a:pt x="2258464" y="819363"/>
                  <a:pt x="2213212" y="819363"/>
                </a:cubicBezTo>
                <a:lnTo>
                  <a:pt x="81936" y="819363"/>
                </a:lnTo>
                <a:cubicBezTo>
                  <a:pt x="36684" y="819363"/>
                  <a:pt x="0" y="782679"/>
                  <a:pt x="0" y="737427"/>
                </a:cubicBezTo>
                <a:lnTo>
                  <a:pt x="0" y="8193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288" tIns="46858" rIns="58288" bIns="46858" numCol="1" spcCol="1270" anchor="ctr" anchorCtr="0">
            <a:noAutofit/>
          </a:bodyPr>
          <a:lstStyle/>
          <a:p>
            <a:pPr lvl="0" algn="ctr" defTabSz="800100">
              <a:lnSpc>
                <a:spcPct val="90000"/>
              </a:lnSpc>
              <a:spcBef>
                <a:spcPct val="0"/>
              </a:spcBef>
              <a:spcAft>
                <a:spcPct val="35000"/>
              </a:spcAft>
            </a:pPr>
            <a:r>
              <a:rPr lang="nl-NL" sz="1800" kern="1200"/>
              <a:t>vẽ đẹp, thuyết trình, diễn đạt hay,...</a:t>
            </a:r>
            <a:endParaRPr lang="en-US" sz="1800" kern="1200"/>
          </a:p>
        </p:txBody>
      </p:sp>
    </p:spTree>
    <p:extLst>
      <p:ext uri="{BB962C8B-B14F-4D97-AF65-F5344CB8AC3E}">
        <p14:creationId xmlns:p14="http://schemas.microsoft.com/office/powerpoint/2010/main" val="15710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animBg="1"/>
      <p:bldP spid="17"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3" name="Google Shape;114;p18"/>
          <p:cNvSpPr txBox="1">
            <a:spLocks/>
          </p:cNvSpPr>
          <p:nvPr/>
        </p:nvSpPr>
        <p:spPr>
          <a:xfrm>
            <a:off x="937602" y="3086680"/>
            <a:ext cx="49776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vi-VN" sz="8800" b="1">
                <a:solidFill>
                  <a:srgbClr val="FFB600"/>
                </a:solidFill>
                <a:latin typeface="+mn-lt"/>
              </a:rPr>
              <a:t>LUYỆN TẬP</a:t>
            </a:r>
          </a:p>
        </p:txBody>
      </p:sp>
      <p:sp>
        <p:nvSpPr>
          <p:cNvPr id="14"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17;p18"/>
          <p:cNvGrpSpPr/>
          <p:nvPr/>
        </p:nvGrpSpPr>
        <p:grpSpPr>
          <a:xfrm>
            <a:off x="6962708" y="777025"/>
            <a:ext cx="1284369" cy="1284693"/>
            <a:chOff x="6654650" y="3665275"/>
            <a:chExt cx="409100" cy="409125"/>
          </a:xfrm>
        </p:grpSpPr>
        <p:sp>
          <p:nvSpPr>
            <p:cNvPr id="16"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20;p18"/>
          <p:cNvGrpSpPr/>
          <p:nvPr/>
        </p:nvGrpSpPr>
        <p:grpSpPr>
          <a:xfrm rot="290934">
            <a:off x="2734139" y="4190270"/>
            <a:ext cx="848543" cy="848624"/>
            <a:chOff x="570875" y="4322250"/>
            <a:chExt cx="443300" cy="443325"/>
          </a:xfrm>
        </p:grpSpPr>
        <p:sp>
          <p:nvSpPr>
            <p:cNvPr id="19"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25;p18"/>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p18"/>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27699E-6 L 0.40677 -0.3831 " pathEditMode="relative" rAng="0" ptsTypes="AA">
                                      <p:cBhvr>
                                        <p:cTn id="6" dur="2000" fill="hold"/>
                                        <p:tgtEl>
                                          <p:spTgt spid="18"/>
                                        </p:tgtEl>
                                        <p:attrNameLst>
                                          <p:attrName>ppt_x</p:attrName>
                                          <p:attrName>ppt_y</p:attrName>
                                        </p:attrNameLst>
                                      </p:cBhvr>
                                      <p:rCtr x="20330" y="-19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8786" y="1203598"/>
            <a:ext cx="5739518" cy="3139321"/>
          </a:xfrm>
          <a:prstGeom prst="rect">
            <a:avLst/>
          </a:prstGeom>
        </p:spPr>
        <p:txBody>
          <a:bodyPr wrap="square">
            <a:spAutoFit/>
          </a:bodyPr>
          <a:lstStyle/>
          <a:p>
            <a:pPr algn="ctr">
              <a:lnSpc>
                <a:spcPct val="150000"/>
              </a:lnSpc>
            </a:pPr>
            <a:r>
              <a:rPr lang="vi-VN" sz="4400" b="1">
                <a:solidFill>
                  <a:schemeClr val="bg1"/>
                </a:solidFill>
                <a:effectLst>
                  <a:outerShdw blurRad="38100" dist="38100" dir="2700000" algn="tl">
                    <a:srgbClr val="000000">
                      <a:alpha val="43137"/>
                    </a:srgbClr>
                  </a:outerShdw>
                </a:effectLst>
              </a:rPr>
              <a:t>Hoạt động 3: </a:t>
            </a:r>
          </a:p>
          <a:p>
            <a:pPr algn="ctr">
              <a:lnSpc>
                <a:spcPct val="150000"/>
              </a:lnSpc>
            </a:pPr>
            <a:r>
              <a:rPr lang="vi-VN" sz="4400" b="1">
                <a:solidFill>
                  <a:schemeClr val="bg1"/>
                </a:solidFill>
                <a:effectLst>
                  <a:outerShdw blurRad="38100" dist="38100" dir="2700000" algn="tl">
                    <a:srgbClr val="000000">
                      <a:alpha val="43137"/>
                    </a:srgbClr>
                  </a:outerShdw>
                </a:effectLst>
              </a:rPr>
              <a:t>Thể hiện khả năng sở tích của bản thân</a:t>
            </a:r>
          </a:p>
        </p:txBody>
      </p:sp>
      <p:sp>
        <p:nvSpPr>
          <p:cNvPr id="4"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9600">
                <a:solidFill>
                  <a:srgbClr val="434343"/>
                </a:solidFill>
                <a:latin typeface="Raleway ExtraBold"/>
                <a:ea typeface="Raleway ExtraBold"/>
                <a:cs typeface="Raleway ExtraBold"/>
                <a:sym typeface="Raleway ExtraBold"/>
              </a:rPr>
              <a:t>3</a:t>
            </a:r>
            <a:endParaRPr sz="960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29627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4" name="Rectangle 3"/>
          <p:cNvSpPr/>
          <p:nvPr/>
        </p:nvSpPr>
        <p:spPr>
          <a:xfrm>
            <a:off x="755576" y="560466"/>
            <a:ext cx="7560840" cy="3831818"/>
          </a:xfrm>
          <a:prstGeom prst="rect">
            <a:avLst/>
          </a:prstGeom>
        </p:spPr>
        <p:txBody>
          <a:bodyPr wrap="square">
            <a:spAutoFit/>
          </a:bodyPr>
          <a:lstStyle/>
          <a:p>
            <a:pPr algn="ctr">
              <a:lnSpc>
                <a:spcPct val="150000"/>
              </a:lnSpc>
            </a:pPr>
            <a:r>
              <a:rPr lang="vi-VN" sz="1800" b="1"/>
              <a:t>Làm việc theo nhóm cùng khả năng, sở thích để:</a:t>
            </a:r>
          </a:p>
          <a:p>
            <a:pPr>
              <a:lnSpc>
                <a:spcPct val="150000"/>
              </a:lnSpc>
            </a:pPr>
            <a:r>
              <a:rPr lang="vi-VN" sz="1800"/>
              <a:t>- Lựa chọn, xác định sản phẩm mà nhóm sẽ cùng tạo ra.</a:t>
            </a:r>
          </a:p>
          <a:p>
            <a:pPr>
              <a:lnSpc>
                <a:spcPct val="150000"/>
              </a:lnSpc>
            </a:pPr>
            <a:r>
              <a:rPr lang="vi-VN" sz="1800" u="sng"/>
              <a:t>Ví dụ:</a:t>
            </a:r>
          </a:p>
          <a:p>
            <a:pPr algn="just">
              <a:lnSpc>
                <a:spcPct val="150000"/>
              </a:lnSpc>
            </a:pPr>
            <a:r>
              <a:rPr lang="vi-VN" sz="1800"/>
              <a:t>+ Sở thích ca hát thì tạo ra một tiết mục văn nghệ</a:t>
            </a:r>
          </a:p>
          <a:p>
            <a:pPr algn="just">
              <a:lnSpc>
                <a:spcPct val="150000"/>
              </a:lnSpc>
            </a:pPr>
            <a:r>
              <a:rPr lang="vi-VN" sz="1800"/>
              <a:t>+ Sở thích vẽ thì cùng nhau tạo một bức tranh.</a:t>
            </a:r>
          </a:p>
          <a:p>
            <a:pPr algn="just">
              <a:lnSpc>
                <a:spcPct val="150000"/>
              </a:lnSpc>
            </a:pPr>
            <a:r>
              <a:rPr lang="vi-VN" sz="1800"/>
              <a:t>+ Sở thích làm đồ handmade thì sẽ làm một sản phẩm nào đó bằng tay.</a:t>
            </a:r>
          </a:p>
          <a:p>
            <a:pPr algn="just">
              <a:lnSpc>
                <a:spcPct val="150000"/>
              </a:lnSpc>
            </a:pPr>
            <a:r>
              <a:rPr lang="vi-VN" sz="1800"/>
              <a:t>- Hợp tác cùng thực hiện tạo ra sản phẩm (một tiết mục văn nghệ, một bức tranh hoặc một sản phẩm nào đó làm bằng tay,...) để trình bày vào tiết sinh hoạt lớp.</a:t>
            </a:r>
          </a:p>
        </p:txBody>
      </p:sp>
    </p:spTree>
    <p:extLst>
      <p:ext uri="{BB962C8B-B14F-4D97-AF65-F5344CB8AC3E}">
        <p14:creationId xmlns:p14="http://schemas.microsoft.com/office/powerpoint/2010/main" val="32981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title" idx="4294967295"/>
          </p:nvPr>
        </p:nvSpPr>
        <p:spPr>
          <a:xfrm>
            <a:off x="827584" y="2427734"/>
            <a:ext cx="3312368" cy="13800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z="4000" b="1">
                <a:solidFill>
                  <a:srgbClr val="FFFFFF"/>
                </a:solidFill>
                <a:effectLst>
                  <a:outerShdw blurRad="38100" dist="38100" dir="2700000" algn="tl">
                    <a:srgbClr val="000000">
                      <a:alpha val="43137"/>
                    </a:srgbClr>
                  </a:outerShdw>
                </a:effectLst>
                <a:latin typeface="+mn-lt"/>
              </a:rPr>
              <a:t>Các nhóm trình bày sản phẩm</a:t>
            </a:r>
            <a:endParaRPr sz="4000" b="1">
              <a:solidFill>
                <a:srgbClr val="FFFFFF"/>
              </a:solidFill>
              <a:effectLst>
                <a:outerShdw blurRad="38100" dist="38100" dir="2700000" algn="tl">
                  <a:srgbClr val="000000">
                    <a:alpha val="43137"/>
                  </a:srgbClr>
                </a:outerShdw>
              </a:effectLst>
              <a:latin typeface="+mn-lt"/>
            </a:endParaRPr>
          </a:p>
        </p:txBody>
      </p:sp>
      <p:sp>
        <p:nvSpPr>
          <p:cNvPr id="165" name="Google Shape;165;p2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166" name="Google Shape;166;p22"/>
          <p:cNvGrpSpPr/>
          <p:nvPr/>
        </p:nvGrpSpPr>
        <p:grpSpPr>
          <a:xfrm>
            <a:off x="8055170" y="359331"/>
            <a:ext cx="796189" cy="662797"/>
            <a:chOff x="1244325" y="314425"/>
            <a:chExt cx="444525" cy="370050"/>
          </a:xfrm>
        </p:grpSpPr>
        <p:sp>
          <p:nvSpPr>
            <p:cNvPr id="167" name="Google Shape;167;p22"/>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0" name="Google Shape;114;p18"/>
          <p:cNvSpPr txBox="1">
            <a:spLocks/>
          </p:cNvSpPr>
          <p:nvPr/>
        </p:nvSpPr>
        <p:spPr>
          <a:xfrm>
            <a:off x="1071553" y="3086680"/>
            <a:ext cx="49776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vi-VN" sz="8800" b="1">
                <a:solidFill>
                  <a:srgbClr val="FFB600"/>
                </a:solidFill>
                <a:latin typeface="+mn-lt"/>
              </a:rPr>
              <a:t>VẬN DỤNG</a:t>
            </a:r>
          </a:p>
        </p:txBody>
      </p:sp>
      <p:sp>
        <p:nvSpPr>
          <p:cNvPr id="11"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17;p18"/>
          <p:cNvGrpSpPr/>
          <p:nvPr/>
        </p:nvGrpSpPr>
        <p:grpSpPr>
          <a:xfrm>
            <a:off x="6962708" y="777025"/>
            <a:ext cx="1284369" cy="1284693"/>
            <a:chOff x="6654650" y="3665275"/>
            <a:chExt cx="409100" cy="409125"/>
          </a:xfrm>
        </p:grpSpPr>
        <p:sp>
          <p:nvSpPr>
            <p:cNvPr id="13"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0;p18"/>
          <p:cNvGrpSpPr/>
          <p:nvPr/>
        </p:nvGrpSpPr>
        <p:grpSpPr>
          <a:xfrm rot="290934">
            <a:off x="3136081" y="4260532"/>
            <a:ext cx="848543" cy="848624"/>
            <a:chOff x="570875" y="4322250"/>
            <a:chExt cx="443300" cy="443325"/>
          </a:xfrm>
        </p:grpSpPr>
        <p:sp>
          <p:nvSpPr>
            <p:cNvPr id="16"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25;p18"/>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6;p18"/>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5.92227E-7 L 0.35486 -0.3686 " pathEditMode="relative" rAng="0" ptsTypes="AA">
                                      <p:cBhvr>
                                        <p:cTn id="6" dur="2000" fill="hold"/>
                                        <p:tgtEl>
                                          <p:spTgt spid="15"/>
                                        </p:tgtEl>
                                        <p:attrNameLst>
                                          <p:attrName>ppt_x</p:attrName>
                                          <p:attrName>ppt_y</p:attrName>
                                        </p:attrNameLst>
                                      </p:cBhvr>
                                      <p:rCtr x="17743" y="-184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ctrTitle" idx="4294967295"/>
          </p:nvPr>
        </p:nvSpPr>
        <p:spPr>
          <a:xfrm>
            <a:off x="1071553" y="3086680"/>
            <a:ext cx="4977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8800" b="1">
                <a:solidFill>
                  <a:srgbClr val="FFB600"/>
                </a:solidFill>
                <a:latin typeface="+mn-lt"/>
              </a:rPr>
              <a:t>KHỞI ĐỘNG</a:t>
            </a:r>
            <a:endParaRPr sz="8800" b="1">
              <a:solidFill>
                <a:srgbClr val="FFB600"/>
              </a:solidFill>
              <a:latin typeface="+mn-lt"/>
            </a:endParaRPr>
          </a:p>
        </p:txBody>
      </p:sp>
      <p:sp>
        <p:nvSpPr>
          <p:cNvPr id="116"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8"/>
          <p:cNvGrpSpPr/>
          <p:nvPr/>
        </p:nvGrpSpPr>
        <p:grpSpPr>
          <a:xfrm>
            <a:off x="6962708" y="777025"/>
            <a:ext cx="1284369" cy="1284693"/>
            <a:chOff x="6654650" y="3665275"/>
            <a:chExt cx="409100" cy="409125"/>
          </a:xfrm>
        </p:grpSpPr>
        <p:sp>
          <p:nvSpPr>
            <p:cNvPr id="118"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8"/>
          <p:cNvGrpSpPr/>
          <p:nvPr/>
        </p:nvGrpSpPr>
        <p:grpSpPr>
          <a:xfrm rot="290934">
            <a:off x="2878156" y="4118263"/>
            <a:ext cx="848543" cy="848624"/>
            <a:chOff x="570875" y="4322250"/>
            <a:chExt cx="443300" cy="443325"/>
          </a:xfrm>
        </p:grpSpPr>
        <p:sp>
          <p:nvSpPr>
            <p:cNvPr id="121"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8"/>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11111E-6 4.93523E-8 L 0.37517 -0.38279 " pathEditMode="relative" rAng="0" ptsTypes="AA">
                                      <p:cBhvr>
                                        <p:cTn id="6" dur="2000" fill="hold"/>
                                        <p:tgtEl>
                                          <p:spTgt spid="120"/>
                                        </p:tgtEl>
                                        <p:attrNameLst>
                                          <p:attrName>ppt_x</p:attrName>
                                          <p:attrName>ppt_y</p:attrName>
                                        </p:attrNameLst>
                                      </p:cBhvr>
                                      <p:rCtr x="18750" y="-19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3" name="Rectangle 2"/>
          <p:cNvSpPr/>
          <p:nvPr/>
        </p:nvSpPr>
        <p:spPr>
          <a:xfrm>
            <a:off x="1177535" y="555526"/>
            <a:ext cx="6984776" cy="3970318"/>
          </a:xfrm>
          <a:prstGeom prst="rect">
            <a:avLst/>
          </a:prstGeom>
        </p:spPr>
        <p:txBody>
          <a:bodyPr wrap="square">
            <a:spAutoFit/>
          </a:bodyPr>
          <a:lstStyle/>
          <a:p>
            <a:pPr algn="ctr">
              <a:lnSpc>
                <a:spcPct val="150000"/>
              </a:lnSpc>
            </a:pPr>
            <a:r>
              <a:rPr lang="vi-VN" sz="2400" b="1"/>
              <a:t>Hành động để thực hiện sở thích lành mạnh, phát huy khả năng của bản thân:</a:t>
            </a:r>
            <a:endParaRPr lang="vi-VN" sz="2400"/>
          </a:p>
          <a:p>
            <a:pPr>
              <a:lnSpc>
                <a:spcPct val="150000"/>
              </a:lnSpc>
            </a:pPr>
            <a:r>
              <a:rPr lang="vi-VN" sz="2000"/>
              <a:t>- Tự tin về khả năng và sở thích lành mạnh của bản thân.</a:t>
            </a:r>
          </a:p>
          <a:p>
            <a:pPr>
              <a:lnSpc>
                <a:spcPct val="150000"/>
              </a:lnSpc>
            </a:pPr>
            <a:r>
              <a:rPr lang="vi-VN" sz="2000"/>
              <a:t>- Và chia sẻ với gia đình về sở thích, khả năng của bản thân để được tạo điều kiện phát triển.</a:t>
            </a:r>
          </a:p>
          <a:p>
            <a:pPr>
              <a:lnSpc>
                <a:spcPct val="150000"/>
              </a:lnSpc>
            </a:pPr>
            <a:r>
              <a:rPr lang="vi-VN" sz="2000"/>
              <a:t>- Tham gia các hoạt động, câu lạc bộ theo sở thích của bản thân.</a:t>
            </a:r>
          </a:p>
          <a:p>
            <a:pPr>
              <a:lnSpc>
                <a:spcPct val="150000"/>
              </a:lnSpc>
            </a:pPr>
            <a:r>
              <a:rPr lang="vi-VN" sz="2000"/>
              <a:t>- Thường xuyên rèn luyện những khả năng của bản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Google Shape;114;p18"/>
          <p:cNvSpPr txBox="1">
            <a:spLocks/>
          </p:cNvSpPr>
          <p:nvPr/>
        </p:nvSpPr>
        <p:spPr>
          <a:xfrm>
            <a:off x="971600" y="3021022"/>
            <a:ext cx="49776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vi-VN" sz="6600" b="1">
                <a:solidFill>
                  <a:srgbClr val="FFB600"/>
                </a:solidFill>
                <a:latin typeface="+mn-lt"/>
              </a:rPr>
              <a:t>HƯỚNG DẪN VỀ NHÀ</a:t>
            </a:r>
          </a:p>
        </p:txBody>
      </p:sp>
      <p:sp>
        <p:nvSpPr>
          <p:cNvPr id="4"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17;p18"/>
          <p:cNvGrpSpPr/>
          <p:nvPr/>
        </p:nvGrpSpPr>
        <p:grpSpPr>
          <a:xfrm>
            <a:off x="6962708" y="777025"/>
            <a:ext cx="1284369" cy="1284693"/>
            <a:chOff x="6654650" y="3665275"/>
            <a:chExt cx="409100" cy="409125"/>
          </a:xfrm>
        </p:grpSpPr>
        <p:sp>
          <p:nvSpPr>
            <p:cNvPr id="6"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0;p18"/>
          <p:cNvGrpSpPr/>
          <p:nvPr/>
        </p:nvGrpSpPr>
        <p:grpSpPr>
          <a:xfrm rot="290934">
            <a:off x="3136081" y="4260532"/>
            <a:ext cx="848543" cy="848624"/>
            <a:chOff x="570875" y="4322250"/>
            <a:chExt cx="443300" cy="443325"/>
          </a:xfrm>
        </p:grpSpPr>
        <p:sp>
          <p:nvSpPr>
            <p:cNvPr id="9"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5;p18"/>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6;p18"/>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5A599DFB-DD7A-EF8B-8A90-7EC5D179C691}"/>
              </a:ext>
            </a:extLst>
          </p:cNvPr>
          <p:cNvSpPr txBox="1"/>
          <p:nvPr/>
        </p:nvSpPr>
        <p:spPr>
          <a:xfrm>
            <a:off x="3262961" y="2770772"/>
            <a:ext cx="5787580" cy="1384995"/>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6784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5.92227E-7 L 0.35486 -0.3686 " pathEditMode="relative" rAng="0" ptsTypes="AA">
                                      <p:cBhvr>
                                        <p:cTn id="6" dur="2000" fill="hold"/>
                                        <p:tgtEl>
                                          <p:spTgt spid="8"/>
                                        </p:tgtEl>
                                        <p:attrNameLst>
                                          <p:attrName>ppt_x</p:attrName>
                                          <p:attrName>ppt_y</p:attrName>
                                        </p:attrNameLst>
                                      </p:cBhvr>
                                      <p:rCtr x="17743" y="-184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Rectangle 2"/>
          <p:cNvSpPr/>
          <p:nvPr/>
        </p:nvSpPr>
        <p:spPr>
          <a:xfrm>
            <a:off x="1979623" y="627534"/>
            <a:ext cx="5763022" cy="1015663"/>
          </a:xfrm>
          <a:prstGeom prst="rect">
            <a:avLst/>
          </a:prstGeom>
        </p:spPr>
        <p:txBody>
          <a:bodyPr wrap="square">
            <a:spAutoFit/>
          </a:bodyPr>
          <a:lstStyle/>
          <a:p>
            <a:pPr algn="ctr">
              <a:lnSpc>
                <a:spcPct val="150000"/>
              </a:lnSpc>
            </a:pPr>
            <a:r>
              <a:rPr lang="vi-VN" sz="2000" b="1"/>
              <a:t>Chuẩn bị tiết: sinh hoạt lớp</a:t>
            </a:r>
            <a:endParaRPr lang="vi-VN" sz="2000"/>
          </a:p>
          <a:p>
            <a:pPr algn="ctr">
              <a:lnSpc>
                <a:spcPct val="150000"/>
              </a:lnSpc>
            </a:pPr>
            <a:r>
              <a:rPr lang="vi-VN" sz="2000" b="1"/>
              <a:t>(Thể hiện sở thích, khả năng của bản thân)</a:t>
            </a:r>
            <a:endParaRPr lang="vi-VN" sz="2000"/>
          </a:p>
        </p:txBody>
      </p:sp>
      <p:sp>
        <p:nvSpPr>
          <p:cNvPr id="4" name="Rectangle 3"/>
          <p:cNvSpPr/>
          <p:nvPr/>
        </p:nvSpPr>
        <p:spPr>
          <a:xfrm>
            <a:off x="2555776" y="1779662"/>
            <a:ext cx="5040560" cy="2400657"/>
          </a:xfrm>
          <a:prstGeom prst="rect">
            <a:avLst/>
          </a:prstGeom>
        </p:spPr>
        <p:txBody>
          <a:bodyPr wrap="square">
            <a:spAutoFit/>
          </a:bodyPr>
          <a:lstStyle/>
          <a:p>
            <a:pPr>
              <a:lnSpc>
                <a:spcPct val="150000"/>
              </a:lnSpc>
            </a:pPr>
            <a:r>
              <a:rPr lang="vi-VN" sz="2000"/>
              <a:t>- Sơ kết tuần</a:t>
            </a:r>
          </a:p>
          <a:p>
            <a:pPr>
              <a:lnSpc>
                <a:spcPct val="150000"/>
              </a:lnSpc>
            </a:pPr>
            <a:r>
              <a:rPr lang="vi-VN" sz="2000"/>
              <a:t>- Chia sẻ được sản phẩm làm theo nhóm cùng sở thích, khả năng;</a:t>
            </a:r>
          </a:p>
          <a:p>
            <a:pPr>
              <a:lnSpc>
                <a:spcPct val="150000"/>
              </a:lnSpc>
            </a:pPr>
            <a:r>
              <a:rPr lang="vi-VN" sz="2000"/>
              <a:t>- Chia sẻ được việc rèn luyện để phát triển khả năng và sở thích của bản thân.</a:t>
            </a: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81923"/>
            <a:ext cx="2592092" cy="2621817"/>
          </a:xfrm>
          <a:prstGeom prst="rect">
            <a:avLst/>
          </a:prstGeom>
        </p:spPr>
      </p:pic>
    </p:spTree>
    <p:extLst>
      <p:ext uri="{BB962C8B-B14F-4D97-AF65-F5344CB8AC3E}">
        <p14:creationId xmlns:p14="http://schemas.microsoft.com/office/powerpoint/2010/main" val="29389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365" name="Google Shape;365;p35"/>
          <p:cNvSpPr txBox="1">
            <a:spLocks noGrp="1"/>
          </p:cNvSpPr>
          <p:nvPr>
            <p:ph type="subTitle" idx="4294967295"/>
          </p:nvPr>
        </p:nvSpPr>
        <p:spPr>
          <a:xfrm>
            <a:off x="1051586" y="2126909"/>
            <a:ext cx="6982544" cy="1930500"/>
          </a:xfrm>
          <a:prstGeom prst="rect">
            <a:avLst/>
          </a:prstGeom>
        </p:spPr>
        <p:txBody>
          <a:bodyPr spcFirstLastPara="1" wrap="square" lIns="91425" tIns="91425" rIns="91425" bIns="91425" anchor="t" anchorCtr="0">
            <a:noAutofit/>
          </a:bodyPr>
          <a:lstStyle/>
          <a:p>
            <a:pPr marL="0" lvl="0" indent="0" algn="ctr" rtl="0">
              <a:lnSpc>
                <a:spcPct val="150000"/>
              </a:lnSpc>
              <a:spcBef>
                <a:spcPts val="600"/>
              </a:spcBef>
              <a:spcAft>
                <a:spcPts val="0"/>
              </a:spcAft>
              <a:buNone/>
            </a:pPr>
            <a:r>
              <a:rPr lang="vi-VN" sz="3600" b="1">
                <a:solidFill>
                  <a:srgbClr val="FFC000"/>
                </a:solidFill>
                <a:effectLst>
                  <a:outerShdw blurRad="38100" dist="38100" dir="2700000" algn="tl">
                    <a:srgbClr val="000000">
                      <a:alpha val="43137"/>
                    </a:srgbClr>
                  </a:outerShdw>
                </a:effectLst>
                <a:latin typeface="+mn-lt"/>
              </a:rPr>
              <a:t>Cảm ơn thầy cô </a:t>
            </a:r>
          </a:p>
          <a:p>
            <a:pPr marL="0" lvl="0" indent="0" algn="ctr" rtl="0">
              <a:lnSpc>
                <a:spcPct val="150000"/>
              </a:lnSpc>
              <a:spcBef>
                <a:spcPts val="600"/>
              </a:spcBef>
              <a:spcAft>
                <a:spcPts val="0"/>
              </a:spcAft>
              <a:buNone/>
            </a:pPr>
            <a:r>
              <a:rPr lang="vi-VN" sz="3600" b="1">
                <a:solidFill>
                  <a:srgbClr val="FFC000"/>
                </a:solidFill>
                <a:effectLst>
                  <a:outerShdw blurRad="38100" dist="38100" dir="2700000" algn="tl">
                    <a:srgbClr val="000000">
                      <a:alpha val="43137"/>
                    </a:srgbClr>
                  </a:outerShdw>
                </a:effectLst>
                <a:latin typeface="+mn-lt"/>
              </a:rPr>
              <a:t>và các em đã chú ý lắng nghe</a:t>
            </a:r>
            <a:endParaRPr sz="3600" b="1">
              <a:solidFill>
                <a:srgbClr val="FFC000"/>
              </a:solidFill>
              <a:effectLst>
                <a:outerShdw blurRad="38100" dist="38100" dir="2700000" algn="tl">
                  <a:srgbClr val="000000">
                    <a:alpha val="43137"/>
                  </a:srgbClr>
                </a:outerShdw>
              </a:effectLst>
              <a:latin typeface="+mn-lt"/>
            </a:endParaRPr>
          </a:p>
        </p:txBody>
      </p:sp>
      <p:sp>
        <p:nvSpPr>
          <p:cNvPr id="366" name="Google Shape;366;p35"/>
          <p:cNvSpPr/>
          <p:nvPr/>
        </p:nvSpPr>
        <p:spPr>
          <a:xfrm>
            <a:off x="8054234" y="327815"/>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7;p38"/>
          <p:cNvSpPr/>
          <p:nvPr/>
        </p:nvSpPr>
        <p:spPr>
          <a:xfrm>
            <a:off x="5868144" y="1419622"/>
            <a:ext cx="833418" cy="712345"/>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365">
                                            <p:txEl>
                                              <p:pRg st="0" end="0"/>
                                            </p:txEl>
                                          </p:spTgt>
                                        </p:tgtEl>
                                        <p:attrNameLst>
                                          <p:attrName>style.visibility</p:attrName>
                                        </p:attrNameLst>
                                      </p:cBhvr>
                                      <p:to>
                                        <p:strVal val="visible"/>
                                      </p:to>
                                    </p:set>
                                    <p:animEffect transition="in" filter="circle(in)">
                                      <p:cBhvr>
                                        <p:cTn id="23" dur="2000"/>
                                        <p:tgtEl>
                                          <p:spTgt spid="365">
                                            <p:txEl>
                                              <p:pRg st="0" end="0"/>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65">
                                            <p:txEl>
                                              <p:pRg st="1" end="1"/>
                                            </p:txEl>
                                          </p:spTgt>
                                        </p:tgtEl>
                                        <p:attrNameLst>
                                          <p:attrName>style.visibility</p:attrName>
                                        </p:attrNameLst>
                                      </p:cBhvr>
                                      <p:to>
                                        <p:strVal val="visible"/>
                                      </p:to>
                                    </p:set>
                                    <p:animEffect transition="in" filter="circle(in)">
                                      <p:cBhvr>
                                        <p:cTn id="26" dur="2000"/>
                                        <p:tgtEl>
                                          <p:spTgt spid="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1" name="Google Shape;71;p1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72" name="Google Shape;72;p13"/>
          <p:cNvGrpSpPr/>
          <p:nvPr/>
        </p:nvGrpSpPr>
        <p:grpSpPr>
          <a:xfrm>
            <a:off x="8087089" y="356400"/>
            <a:ext cx="618316" cy="748360"/>
            <a:chOff x="584925" y="922575"/>
            <a:chExt cx="415200" cy="502525"/>
          </a:xfrm>
        </p:grpSpPr>
        <p:sp>
          <p:nvSpPr>
            <p:cNvPr id="73" name="Google Shape;73;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EmLamKeHoachNho-V.A-27606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560" y="4155926"/>
            <a:ext cx="609600" cy="609600"/>
          </a:xfrm>
          <a:prstGeom prst="rect">
            <a:avLst/>
          </a:prstGeom>
        </p:spPr>
      </p:pic>
      <p:sp>
        <p:nvSpPr>
          <p:cNvPr id="3" name="TextBox 2"/>
          <p:cNvSpPr txBox="1"/>
          <p:nvPr/>
        </p:nvSpPr>
        <p:spPr>
          <a:xfrm>
            <a:off x="2144365" y="771550"/>
            <a:ext cx="5134739" cy="523220"/>
          </a:xfrm>
          <a:prstGeom prst="rect">
            <a:avLst/>
          </a:prstGeom>
          <a:noFill/>
        </p:spPr>
        <p:txBody>
          <a:bodyPr wrap="none" rtlCol="0">
            <a:spAutoFit/>
          </a:bodyPr>
          <a:lstStyle/>
          <a:p>
            <a:r>
              <a:rPr lang="vi-VN" sz="2800" b="1" u="sng">
                <a:solidFill>
                  <a:srgbClr val="FF0000"/>
                </a:solidFill>
              </a:rPr>
              <a:t>Trò chơi</a:t>
            </a:r>
            <a:r>
              <a:rPr lang="vi-VN" sz="2800">
                <a:solidFill>
                  <a:srgbClr val="FF0000"/>
                </a:solidFill>
              </a:rPr>
              <a:t>: Vòng quay may mắn</a:t>
            </a:r>
            <a:endParaRPr lang="en-US" sz="2800">
              <a:solidFill>
                <a:srgbClr val="FF0000"/>
              </a:solidFill>
            </a:endParaRPr>
          </a:p>
        </p:txBody>
      </p:sp>
      <p:sp>
        <p:nvSpPr>
          <p:cNvPr id="4" name="TextBox 3"/>
          <p:cNvSpPr txBox="1"/>
          <p:nvPr/>
        </p:nvSpPr>
        <p:spPr>
          <a:xfrm>
            <a:off x="1151290" y="1347614"/>
            <a:ext cx="6919548" cy="2932341"/>
          </a:xfrm>
          <a:prstGeom prst="rect">
            <a:avLst/>
          </a:prstGeom>
          <a:noFill/>
        </p:spPr>
        <p:txBody>
          <a:bodyPr wrap="square" rtlCol="0">
            <a:spAutoFit/>
          </a:bodyPr>
          <a:lstStyle/>
          <a:p>
            <a:pPr algn="ctr">
              <a:lnSpc>
                <a:spcPct val="200000"/>
              </a:lnSpc>
            </a:pPr>
            <a:r>
              <a:rPr lang="vi-VN" sz="2400" b="1"/>
              <a:t>Luật chơi: </a:t>
            </a:r>
            <a:r>
              <a:rPr lang="vi-VN" sz="2400"/>
              <a:t>Nhóm gồm 10 HS chuyền tay nhau  một đồ vật bất kì. Khi nhạc dừng lại, nếu đồ vật đó trên tay ai, người đó phải kể tên một sở thích hoặc khả năng của mình.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34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467544" y="3363838"/>
            <a:ext cx="8005346"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br>
              <a:rPr lang="vi-VN" sz="5400" b="1">
                <a:latin typeface="+mn-lt"/>
              </a:rPr>
            </a:br>
            <a:r>
              <a:rPr lang="vi-VN" sz="5400" b="1">
                <a:solidFill>
                  <a:srgbClr val="434343"/>
                </a:solidFill>
                <a:latin typeface="+mn-lt"/>
              </a:rPr>
              <a:t>Sở thích và khả năng của em</a:t>
            </a:r>
            <a:endParaRPr sz="5400" b="1">
              <a:latin typeface="+mn-lt"/>
            </a:endParaRPr>
          </a:p>
        </p:txBody>
      </p:sp>
      <p:grpSp>
        <p:nvGrpSpPr>
          <p:cNvPr id="58" name="Google Shape;58;p12"/>
          <p:cNvGrpSpPr/>
          <p:nvPr/>
        </p:nvGrpSpPr>
        <p:grpSpPr>
          <a:xfrm>
            <a:off x="7864658" y="371176"/>
            <a:ext cx="896264" cy="896314"/>
            <a:chOff x="570875" y="4322250"/>
            <a:chExt cx="443300" cy="443325"/>
          </a:xfrm>
        </p:grpSpPr>
        <p:sp>
          <p:nvSpPr>
            <p:cNvPr id="59" name="Google Shape;59;p12"/>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131840" y="826006"/>
            <a:ext cx="2662908" cy="1015663"/>
          </a:xfrm>
          <a:prstGeom prst="rect">
            <a:avLst/>
          </a:prstGeom>
        </p:spPr>
        <p:txBody>
          <a:bodyPr wrap="none">
            <a:spAutoFit/>
          </a:bodyPr>
          <a:lstStyle/>
          <a:p>
            <a:r>
              <a:rPr lang="vi-VN" sz="6000" b="1">
                <a:solidFill>
                  <a:srgbClr val="FFFFFF"/>
                </a:solidFill>
                <a:sym typeface="Raleway ExtraBold"/>
              </a:rPr>
              <a:t>Tuần 7</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532440" y="4394814"/>
            <a:ext cx="539700" cy="553200"/>
          </a:xfrm>
        </p:spPr>
        <p:txBody>
          <a:bodyPr/>
          <a:lstStyle/>
          <a:p>
            <a:pPr marL="0" lvl="0" indent="0" algn="ctr" rtl="0">
              <a:spcBef>
                <a:spcPts val="0"/>
              </a:spcBef>
              <a:spcAft>
                <a:spcPts val="0"/>
              </a:spcAft>
              <a:buNone/>
            </a:pPr>
            <a:fld id="{00000000-1234-1234-1234-123412341234}" type="slidenum">
              <a:rPr lang="en" smtClean="0"/>
              <a:t>5</a:t>
            </a:fld>
            <a:endParaRPr lang="en"/>
          </a:p>
        </p:txBody>
      </p:sp>
      <p:grpSp>
        <p:nvGrpSpPr>
          <p:cNvPr id="3" name="Group 2"/>
          <p:cNvGrpSpPr/>
          <p:nvPr/>
        </p:nvGrpSpPr>
        <p:grpSpPr>
          <a:xfrm>
            <a:off x="2165540" y="374791"/>
            <a:ext cx="5482293" cy="1116839"/>
            <a:chOff x="-564012" y="-1331373"/>
            <a:chExt cx="7407044" cy="1166047"/>
          </a:xfrm>
        </p:grpSpPr>
        <p:grpSp>
          <p:nvGrpSpPr>
            <p:cNvPr id="4" name="Group 3"/>
            <p:cNvGrpSpPr/>
            <p:nvPr/>
          </p:nvGrpSpPr>
          <p:grpSpPr>
            <a:xfrm>
              <a:off x="-564012" y="-1140013"/>
              <a:ext cx="7407044" cy="933688"/>
              <a:chOff x="-473153" y="-956364"/>
              <a:chExt cx="6213812" cy="783276"/>
            </a:xfrm>
          </p:grpSpPr>
          <p:sp>
            <p:nvSpPr>
              <p:cNvPr id="6" name="Freeform 4"/>
              <p:cNvSpPr/>
              <p:nvPr/>
            </p:nvSpPr>
            <p:spPr>
              <a:xfrm>
                <a:off x="-473153" y="-956364"/>
                <a:ext cx="6213812" cy="783276"/>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solidFill>
                <a:srgbClr val="FFC000"/>
              </a:solidFill>
            </p:spPr>
          </p:sp>
        </p:grpSp>
        <p:sp>
          <p:nvSpPr>
            <p:cNvPr id="5" name="TextBox 5"/>
            <p:cNvSpPr txBox="1"/>
            <p:nvPr/>
          </p:nvSpPr>
          <p:spPr>
            <a:xfrm>
              <a:off x="-328637" y="-1331373"/>
              <a:ext cx="6278715" cy="1166047"/>
            </a:xfrm>
            <a:prstGeom prst="rect">
              <a:avLst/>
            </a:prstGeom>
          </p:spPr>
          <p:txBody>
            <a:bodyPr lIns="0" tIns="0" rIns="0" bIns="0" rtlCol="0" anchor="t">
              <a:spAutoFit/>
            </a:bodyPr>
            <a:lstStyle/>
            <a:p>
              <a:pPr algn="ctr">
                <a:lnSpc>
                  <a:spcPts val="8000"/>
                </a:lnSpc>
              </a:pPr>
              <a:r>
                <a:rPr lang="en-US" sz="3600" b="1" dirty="0">
                  <a:solidFill>
                    <a:srgbClr val="FFFFFF"/>
                  </a:solidFill>
                  <a:latin typeface="Arial" panose="020B0604020202020204" pitchFamily="34" charset="0"/>
                  <a:cs typeface="Arial" panose="020B0604020202020204" pitchFamily="34" charset="0"/>
                </a:rPr>
                <a:t>NỘI DUNG BÀI HỌC</a:t>
              </a:r>
            </a:p>
          </p:txBody>
        </p:sp>
      </p:grpSp>
      <p:grpSp>
        <p:nvGrpSpPr>
          <p:cNvPr id="7" name="Group 8"/>
          <p:cNvGrpSpPr/>
          <p:nvPr/>
        </p:nvGrpSpPr>
        <p:grpSpPr>
          <a:xfrm>
            <a:off x="1193925" y="1707654"/>
            <a:ext cx="582765" cy="654772"/>
            <a:chOff x="0" y="-119737"/>
            <a:chExt cx="969042" cy="1088779"/>
          </a:xfrm>
        </p:grpSpPr>
        <p:grpSp>
          <p:nvGrpSpPr>
            <p:cNvPr id="8" name="Group 9"/>
            <p:cNvGrpSpPr/>
            <p:nvPr/>
          </p:nvGrpSpPr>
          <p:grpSpPr>
            <a:xfrm>
              <a:off x="0" y="0"/>
              <a:ext cx="969042" cy="96904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sp>
        </p:grpSp>
        <p:sp>
          <p:nvSpPr>
            <p:cNvPr id="9" name="TextBox 11"/>
            <p:cNvSpPr txBox="1"/>
            <p:nvPr/>
          </p:nvSpPr>
          <p:spPr>
            <a:xfrm>
              <a:off x="161067" y="-119737"/>
              <a:ext cx="612070" cy="1022391"/>
            </a:xfrm>
            <a:prstGeom prst="rect">
              <a:avLst/>
            </a:prstGeom>
          </p:spPr>
          <p:txBody>
            <a:bodyPr lIns="0" tIns="0" rIns="0" bIns="0" rtlCol="0" anchor="t">
              <a:spAutoFit/>
            </a:bodyPr>
            <a:lstStyle/>
            <a:p>
              <a:pPr marL="0" lvl="0" indent="0" algn="ctr">
                <a:lnSpc>
                  <a:spcPts val="5345"/>
                </a:lnSpc>
                <a:spcBef>
                  <a:spcPct val="0"/>
                </a:spcBef>
              </a:pPr>
              <a:r>
                <a:rPr lang="en-US" sz="2800">
                  <a:solidFill>
                    <a:srgbClr val="FFFFFF"/>
                  </a:solidFill>
                  <a:latin typeface="Public Sans Bold"/>
                </a:rPr>
                <a:t>1</a:t>
              </a:r>
            </a:p>
          </p:txBody>
        </p:sp>
      </p:grpSp>
      <p:grpSp>
        <p:nvGrpSpPr>
          <p:cNvPr id="11" name="Group 12"/>
          <p:cNvGrpSpPr/>
          <p:nvPr/>
        </p:nvGrpSpPr>
        <p:grpSpPr>
          <a:xfrm>
            <a:off x="1186370" y="2722101"/>
            <a:ext cx="582765" cy="648072"/>
            <a:chOff x="0" y="-108595"/>
            <a:chExt cx="969042" cy="1077637"/>
          </a:xfrm>
        </p:grpSpPr>
        <p:grpSp>
          <p:nvGrpSpPr>
            <p:cNvPr id="12" name="Group 13"/>
            <p:cNvGrpSpPr/>
            <p:nvPr/>
          </p:nvGrpSpPr>
          <p:grpSpPr>
            <a:xfrm>
              <a:off x="0" y="0"/>
              <a:ext cx="969042" cy="969042"/>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sp>
        </p:grpSp>
        <p:sp>
          <p:nvSpPr>
            <p:cNvPr id="13" name="TextBox 15"/>
            <p:cNvSpPr txBox="1"/>
            <p:nvPr/>
          </p:nvSpPr>
          <p:spPr>
            <a:xfrm>
              <a:off x="161067" y="-108595"/>
              <a:ext cx="612070" cy="1022391"/>
            </a:xfrm>
            <a:prstGeom prst="rect">
              <a:avLst/>
            </a:prstGeom>
          </p:spPr>
          <p:txBody>
            <a:bodyPr lIns="0" tIns="0" rIns="0" bIns="0" rtlCol="0" anchor="t">
              <a:spAutoFit/>
            </a:bodyPr>
            <a:lstStyle/>
            <a:p>
              <a:pPr marL="0" lvl="0" indent="0" algn="ctr">
                <a:lnSpc>
                  <a:spcPts val="5345"/>
                </a:lnSpc>
                <a:spcBef>
                  <a:spcPct val="0"/>
                </a:spcBef>
              </a:pPr>
              <a:r>
                <a:rPr lang="en-US" sz="2800" dirty="0">
                  <a:solidFill>
                    <a:srgbClr val="FFFFFF"/>
                  </a:solidFill>
                  <a:latin typeface="Public Sans Bold"/>
                </a:rPr>
                <a:t>2</a:t>
              </a:r>
            </a:p>
          </p:txBody>
        </p:sp>
      </p:grpSp>
      <p:grpSp>
        <p:nvGrpSpPr>
          <p:cNvPr id="15" name="Group 18"/>
          <p:cNvGrpSpPr/>
          <p:nvPr/>
        </p:nvGrpSpPr>
        <p:grpSpPr>
          <a:xfrm>
            <a:off x="1193925" y="3723878"/>
            <a:ext cx="582765" cy="663571"/>
            <a:chOff x="0" y="-131746"/>
            <a:chExt cx="969042" cy="1103407"/>
          </a:xfrm>
        </p:grpSpPr>
        <p:grpSp>
          <p:nvGrpSpPr>
            <p:cNvPr id="16" name="Group 19"/>
            <p:cNvGrpSpPr/>
            <p:nvPr/>
          </p:nvGrpSpPr>
          <p:grpSpPr>
            <a:xfrm>
              <a:off x="0" y="0"/>
              <a:ext cx="969042" cy="971661"/>
              <a:chOff x="0" y="0"/>
              <a:chExt cx="6350000" cy="6350000"/>
            </a:xfrm>
          </p:grpSpPr>
          <p:sp>
            <p:nvSpPr>
              <p:cNvPr id="18"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sp>
        </p:grpSp>
        <p:sp>
          <p:nvSpPr>
            <p:cNvPr id="17" name="TextBox 21"/>
            <p:cNvSpPr txBox="1"/>
            <p:nvPr/>
          </p:nvSpPr>
          <p:spPr>
            <a:xfrm>
              <a:off x="161067" y="-131746"/>
              <a:ext cx="612070" cy="1022389"/>
            </a:xfrm>
            <a:prstGeom prst="rect">
              <a:avLst/>
            </a:prstGeom>
          </p:spPr>
          <p:txBody>
            <a:bodyPr lIns="0" tIns="0" rIns="0" bIns="0" rtlCol="0" anchor="t">
              <a:spAutoFit/>
            </a:bodyPr>
            <a:lstStyle/>
            <a:p>
              <a:pPr marL="0" lvl="0" indent="0" algn="ctr">
                <a:lnSpc>
                  <a:spcPts val="5345"/>
                </a:lnSpc>
                <a:spcBef>
                  <a:spcPct val="0"/>
                </a:spcBef>
              </a:pPr>
              <a:r>
                <a:rPr lang="en-US" sz="2800" u="none" dirty="0">
                  <a:solidFill>
                    <a:srgbClr val="FFFFFF"/>
                  </a:solidFill>
                  <a:latin typeface="Public Sans Bold"/>
                </a:rPr>
                <a:t>3</a:t>
              </a:r>
            </a:p>
          </p:txBody>
        </p:sp>
      </p:grpSp>
      <p:sp>
        <p:nvSpPr>
          <p:cNvPr id="19" name="Rectangle 18"/>
          <p:cNvSpPr/>
          <p:nvPr/>
        </p:nvSpPr>
        <p:spPr>
          <a:xfrm>
            <a:off x="2093617" y="1851670"/>
            <a:ext cx="6192688" cy="646331"/>
          </a:xfrm>
          <a:prstGeom prst="rect">
            <a:avLst/>
          </a:prstGeom>
        </p:spPr>
        <p:txBody>
          <a:bodyPr wrap="square">
            <a:spAutoFit/>
          </a:bodyPr>
          <a:lstStyle/>
          <a:p>
            <a:pPr>
              <a:lnSpc>
                <a:spcPct val="150000"/>
              </a:lnSpc>
            </a:pPr>
            <a:r>
              <a:rPr lang="vi-VN" sz="2400" b="1">
                <a:solidFill>
                  <a:srgbClr val="FF6600"/>
                </a:solidFill>
              </a:rPr>
              <a:t>Nhận diện những sở thích của bản thân</a:t>
            </a:r>
            <a:endParaRPr lang="vi-VN" sz="2400">
              <a:solidFill>
                <a:srgbClr val="FF6600"/>
              </a:solidFill>
            </a:endParaRPr>
          </a:p>
        </p:txBody>
      </p:sp>
      <p:sp>
        <p:nvSpPr>
          <p:cNvPr id="20" name="Rectangle 19"/>
          <p:cNvSpPr/>
          <p:nvPr/>
        </p:nvSpPr>
        <p:spPr>
          <a:xfrm>
            <a:off x="2093616" y="2787774"/>
            <a:ext cx="6192688" cy="646331"/>
          </a:xfrm>
          <a:prstGeom prst="rect">
            <a:avLst/>
          </a:prstGeom>
        </p:spPr>
        <p:txBody>
          <a:bodyPr wrap="square">
            <a:spAutoFit/>
          </a:bodyPr>
          <a:lstStyle/>
          <a:p>
            <a:pPr>
              <a:lnSpc>
                <a:spcPct val="150000"/>
              </a:lnSpc>
            </a:pPr>
            <a:r>
              <a:rPr lang="vi-VN" sz="2400" b="1">
                <a:solidFill>
                  <a:srgbClr val="FF6600"/>
                </a:solidFill>
              </a:rPr>
              <a:t>Nhận diện những khả năng của bản thân.</a:t>
            </a:r>
            <a:endParaRPr lang="en-US" sz="2400">
              <a:solidFill>
                <a:srgbClr val="FF6600"/>
              </a:solidFill>
            </a:endParaRPr>
          </a:p>
        </p:txBody>
      </p:sp>
      <p:sp>
        <p:nvSpPr>
          <p:cNvPr id="21" name="Rectangle 20"/>
          <p:cNvSpPr/>
          <p:nvPr/>
        </p:nvSpPr>
        <p:spPr>
          <a:xfrm>
            <a:off x="2051720" y="3723878"/>
            <a:ext cx="6192688" cy="646331"/>
          </a:xfrm>
          <a:prstGeom prst="rect">
            <a:avLst/>
          </a:prstGeom>
        </p:spPr>
        <p:txBody>
          <a:bodyPr wrap="square">
            <a:spAutoFit/>
          </a:bodyPr>
          <a:lstStyle/>
          <a:p>
            <a:pPr>
              <a:lnSpc>
                <a:spcPct val="150000"/>
              </a:lnSpc>
            </a:pPr>
            <a:r>
              <a:rPr lang="vi-VN" sz="2400" b="1">
                <a:solidFill>
                  <a:srgbClr val="FF6600"/>
                </a:solidFill>
              </a:rPr>
              <a:t>Thể hiện khả năng sở tích của bản thân</a:t>
            </a:r>
          </a:p>
        </p:txBody>
      </p:sp>
    </p:spTree>
    <p:extLst>
      <p:ext uri="{BB962C8B-B14F-4D97-AF65-F5344CB8AC3E}">
        <p14:creationId xmlns:p14="http://schemas.microsoft.com/office/powerpoint/2010/main" val="29743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6" name="Google Shape;114;p18"/>
          <p:cNvSpPr txBox="1">
            <a:spLocks/>
          </p:cNvSpPr>
          <p:nvPr/>
        </p:nvSpPr>
        <p:spPr>
          <a:xfrm>
            <a:off x="1021992" y="2780102"/>
            <a:ext cx="49776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vi-VN" sz="8000" b="1">
                <a:solidFill>
                  <a:srgbClr val="FFB600"/>
                </a:solidFill>
                <a:latin typeface="+mn-lt"/>
              </a:rPr>
              <a:t>KHÁM PHÁ</a:t>
            </a:r>
          </a:p>
        </p:txBody>
      </p:sp>
      <p:sp>
        <p:nvSpPr>
          <p:cNvPr id="7"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17;p18"/>
          <p:cNvGrpSpPr/>
          <p:nvPr/>
        </p:nvGrpSpPr>
        <p:grpSpPr>
          <a:xfrm>
            <a:off x="6962708" y="777025"/>
            <a:ext cx="1284369" cy="1284693"/>
            <a:chOff x="6654650" y="3665275"/>
            <a:chExt cx="409100" cy="409125"/>
          </a:xfrm>
        </p:grpSpPr>
        <p:sp>
          <p:nvSpPr>
            <p:cNvPr id="9"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0;p18"/>
          <p:cNvGrpSpPr/>
          <p:nvPr/>
        </p:nvGrpSpPr>
        <p:grpSpPr>
          <a:xfrm rot="290934">
            <a:off x="2374099" y="4118262"/>
            <a:ext cx="848543" cy="848624"/>
            <a:chOff x="570875" y="4322250"/>
            <a:chExt cx="443300" cy="443325"/>
          </a:xfrm>
        </p:grpSpPr>
        <p:sp>
          <p:nvSpPr>
            <p:cNvPr id="12"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25;p18"/>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p18"/>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4.93523E-8 L 0.41459 -0.38279 " pathEditMode="relative" rAng="0" ptsTypes="AA">
                                      <p:cBhvr>
                                        <p:cTn id="6" dur="2000" fill="hold"/>
                                        <p:tgtEl>
                                          <p:spTgt spid="11"/>
                                        </p:tgtEl>
                                        <p:attrNameLst>
                                          <p:attrName>ppt_x</p:attrName>
                                          <p:attrName>ppt_y</p:attrName>
                                        </p:attrNameLst>
                                      </p:cBhvr>
                                      <p:rCtr x="20729" y="-19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1475656" y="3983700"/>
            <a:ext cx="6192688" cy="1159800"/>
          </a:xfrm>
          <a:prstGeom prst="rect">
            <a:avLst/>
          </a:prstGeom>
        </p:spPr>
        <p:txBody>
          <a:bodyPr spcFirstLastPara="1" wrap="square" lIns="91425" tIns="91425" rIns="91425" bIns="91425" anchor="b" anchorCtr="0">
            <a:noAutofit/>
          </a:bodyPr>
          <a:lstStyle/>
          <a:p>
            <a:pPr algn="ctr">
              <a:lnSpc>
                <a:spcPct val="150000"/>
              </a:lnSpc>
            </a:pPr>
            <a:r>
              <a:rPr lang="vi-VN" sz="4000" b="1">
                <a:solidFill>
                  <a:schemeClr val="bg1"/>
                </a:solidFill>
                <a:effectLst>
                  <a:outerShdw blurRad="38100" dist="38100" dir="2700000" algn="tl">
                    <a:srgbClr val="000000">
                      <a:alpha val="43137"/>
                    </a:srgbClr>
                  </a:outerShdw>
                </a:effectLst>
                <a:latin typeface="+mn-lt"/>
              </a:rPr>
              <a:t>Hoạt động 1. </a:t>
            </a:r>
            <a:br>
              <a:rPr lang="vi-VN" sz="4000" b="1">
                <a:solidFill>
                  <a:schemeClr val="bg1"/>
                </a:solidFill>
                <a:effectLst>
                  <a:outerShdw blurRad="38100" dist="38100" dir="2700000" algn="tl">
                    <a:srgbClr val="000000">
                      <a:alpha val="43137"/>
                    </a:srgbClr>
                  </a:outerShdw>
                </a:effectLst>
                <a:latin typeface="+mn-lt"/>
              </a:rPr>
            </a:br>
            <a:r>
              <a:rPr lang="vi-VN" sz="4000" b="1">
                <a:solidFill>
                  <a:schemeClr val="bg1"/>
                </a:solidFill>
                <a:effectLst>
                  <a:outerShdw blurRad="38100" dist="38100" dir="2700000" algn="tl">
                    <a:srgbClr val="000000">
                      <a:alpha val="43137"/>
                    </a:srgbClr>
                  </a:outerShdw>
                </a:effectLst>
                <a:latin typeface="+mn-lt"/>
              </a:rPr>
              <a:t>Nhận diện những sở thích của bản thân.</a:t>
            </a:r>
            <a:br>
              <a:rPr lang="vi-VN" sz="4000">
                <a:solidFill>
                  <a:schemeClr val="bg1"/>
                </a:solidFill>
                <a:effectLst>
                  <a:outerShdw blurRad="38100" dist="38100" dir="2700000" algn="tl">
                    <a:srgbClr val="000000">
                      <a:alpha val="43137"/>
                    </a:srgbClr>
                  </a:outerShdw>
                </a:effectLst>
                <a:latin typeface="+mn-lt"/>
              </a:rPr>
            </a:br>
            <a:endParaRPr sz="4000">
              <a:solidFill>
                <a:schemeClr val="bg1"/>
              </a:solidFill>
              <a:effectLst>
                <a:outerShdw blurRad="38100" dist="38100" dir="2700000" algn="tl">
                  <a:srgbClr val="000000">
                    <a:alpha val="43137"/>
                  </a:srgbClr>
                </a:outerShdw>
              </a:effectLst>
              <a:latin typeface="+mn-lt"/>
            </a:endParaRPr>
          </a:p>
        </p:txBody>
      </p:sp>
      <p:sp>
        <p:nvSpPr>
          <p:cNvPr id="90"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434343"/>
                </a:solidFill>
                <a:latin typeface="Raleway ExtraBold"/>
                <a:ea typeface="Raleway ExtraBold"/>
                <a:cs typeface="Raleway ExtraBold"/>
                <a:sym typeface="Raleway ExtraBold"/>
              </a:rPr>
              <a:t>1</a:t>
            </a:r>
            <a:endParaRPr sz="9600">
              <a:solidFill>
                <a:srgbClr val="434343"/>
              </a:solidFill>
              <a:latin typeface="Raleway ExtraBold"/>
              <a:ea typeface="Raleway ExtraBold"/>
              <a:cs typeface="Raleway ExtraBold"/>
              <a:sym typeface="Raleway Extra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3" name="Rectangle 2"/>
          <p:cNvSpPr/>
          <p:nvPr/>
        </p:nvSpPr>
        <p:spPr>
          <a:xfrm>
            <a:off x="380640" y="798684"/>
            <a:ext cx="4690120" cy="3046988"/>
          </a:xfrm>
          <a:prstGeom prst="rect">
            <a:avLst/>
          </a:prstGeom>
        </p:spPr>
        <p:txBody>
          <a:bodyPr wrap="square">
            <a:spAutoFit/>
          </a:bodyPr>
          <a:lstStyle/>
          <a:p>
            <a:pPr algn="ctr">
              <a:lnSpc>
                <a:spcPct val="150000"/>
              </a:lnSpc>
            </a:pPr>
            <a:r>
              <a:rPr lang="vi-VN" sz="1600">
                <a:solidFill>
                  <a:srgbClr val="FF6600"/>
                </a:solidFill>
              </a:rPr>
              <a:t>                                               </a:t>
            </a:r>
            <a:r>
              <a:rPr lang="vi-VN" b="1" u="sng">
                <a:solidFill>
                  <a:srgbClr val="FF6600"/>
                </a:solidFill>
              </a:rPr>
              <a:t>Gợi ý:</a:t>
            </a:r>
            <a:endParaRPr lang="vi-VN" sz="1600" b="1" u="sng">
              <a:solidFill>
                <a:srgbClr val="FF6600"/>
              </a:solidFill>
            </a:endParaRPr>
          </a:p>
          <a:p>
            <a:pPr>
              <a:lnSpc>
                <a:spcPct val="150000"/>
              </a:lnSpc>
            </a:pPr>
            <a:r>
              <a:rPr lang="vi-VN" sz="1600">
                <a:solidFill>
                  <a:srgbClr val="FF6600"/>
                </a:solidFill>
              </a:rPr>
              <a:t>+ Môn học yêu thích.</a:t>
            </a:r>
          </a:p>
          <a:p>
            <a:pPr>
              <a:lnSpc>
                <a:spcPct val="150000"/>
              </a:lnSpc>
            </a:pPr>
            <a:endParaRPr lang="vi-VN" sz="1600">
              <a:solidFill>
                <a:srgbClr val="FF6600"/>
              </a:solidFill>
            </a:endParaRPr>
          </a:p>
          <a:p>
            <a:pPr>
              <a:lnSpc>
                <a:spcPct val="150000"/>
              </a:lnSpc>
            </a:pPr>
            <a:r>
              <a:rPr lang="vi-VN" sz="1600">
                <a:solidFill>
                  <a:srgbClr val="FF6600"/>
                </a:solidFill>
              </a:rPr>
              <a:t>+ Hoạt động thể thao yêu thích.</a:t>
            </a:r>
          </a:p>
          <a:p>
            <a:pPr>
              <a:lnSpc>
                <a:spcPct val="150000"/>
              </a:lnSpc>
            </a:pPr>
            <a:endParaRPr lang="vi-VN" sz="1600">
              <a:solidFill>
                <a:srgbClr val="FF6600"/>
              </a:solidFill>
            </a:endParaRPr>
          </a:p>
          <a:p>
            <a:pPr>
              <a:lnSpc>
                <a:spcPct val="150000"/>
              </a:lnSpc>
            </a:pPr>
            <a:r>
              <a:rPr lang="vi-VN" sz="1600">
                <a:solidFill>
                  <a:srgbClr val="FF6600"/>
                </a:solidFill>
              </a:rPr>
              <a:t>+ Loại hình nghệ thuật yêu thích.</a:t>
            </a:r>
          </a:p>
          <a:p>
            <a:pPr>
              <a:lnSpc>
                <a:spcPct val="150000"/>
              </a:lnSpc>
            </a:pPr>
            <a:endParaRPr lang="vi-VN" sz="1600">
              <a:solidFill>
                <a:srgbClr val="FF6600"/>
              </a:solidFill>
            </a:endParaRPr>
          </a:p>
          <a:p>
            <a:pPr>
              <a:lnSpc>
                <a:spcPct val="150000"/>
              </a:lnSpc>
            </a:pPr>
            <a:endParaRPr lang="vi-VN" sz="1600">
              <a:solidFill>
                <a:srgbClr val="FF6600"/>
              </a:solidFill>
            </a:endParaRPr>
          </a:p>
        </p:txBody>
      </p:sp>
      <p:sp>
        <p:nvSpPr>
          <p:cNvPr id="6" name="Rectangle 5"/>
          <p:cNvSpPr/>
          <p:nvPr/>
        </p:nvSpPr>
        <p:spPr>
          <a:xfrm>
            <a:off x="567366" y="3910546"/>
            <a:ext cx="8181130" cy="1021883"/>
          </a:xfrm>
          <a:prstGeom prst="rect">
            <a:avLst/>
          </a:prstGeom>
          <a:ln>
            <a:solidFill>
              <a:srgbClr val="7030A0"/>
            </a:solidFill>
          </a:ln>
        </p:spPr>
        <p:txBody>
          <a:bodyPr wrap="square">
            <a:spAutoFit/>
          </a:bodyPr>
          <a:lstStyle/>
          <a:p>
            <a:pPr lvl="0">
              <a:lnSpc>
                <a:spcPct val="150000"/>
              </a:lnSpc>
            </a:pPr>
            <a:r>
              <a:rPr lang="vi-VN"/>
              <a:t>+ Điểm giống nhau: Cùng thích hát, màu đen và món canh chua cá lóc.</a:t>
            </a:r>
          </a:p>
          <a:p>
            <a:pPr lvl="0">
              <a:lnSpc>
                <a:spcPct val="150000"/>
              </a:lnSpc>
            </a:pPr>
            <a:r>
              <a:rPr lang="vi-VN"/>
              <a:t>+ Điểm khác nhau: Bạn thích bóng rổ còn mình thích cầu lông. Bạn thích nhảy hiện đại còn mình thích múa dân gian.</a:t>
            </a:r>
          </a:p>
        </p:txBody>
      </p:sp>
      <p:sp>
        <p:nvSpPr>
          <p:cNvPr id="7" name="Rectangle 6"/>
          <p:cNvSpPr/>
          <p:nvPr/>
        </p:nvSpPr>
        <p:spPr>
          <a:xfrm>
            <a:off x="688141" y="411726"/>
            <a:ext cx="5860553" cy="416011"/>
          </a:xfrm>
          <a:prstGeom prst="rect">
            <a:avLst/>
          </a:prstGeom>
        </p:spPr>
        <p:txBody>
          <a:bodyPr wrap="square">
            <a:spAutoFit/>
          </a:bodyPr>
          <a:lstStyle/>
          <a:p>
            <a:pPr lvl="0">
              <a:lnSpc>
                <a:spcPct val="150000"/>
              </a:lnSpc>
            </a:pPr>
            <a:r>
              <a:rPr lang="vi-VN" sz="1600">
                <a:solidFill>
                  <a:srgbClr val="0070C0"/>
                </a:solidFill>
              </a:rPr>
              <a:t>- Xác định sở thích của mình và chia sẻ với các bạn:</a:t>
            </a:r>
          </a:p>
        </p:txBody>
      </p:sp>
      <p:sp>
        <p:nvSpPr>
          <p:cNvPr id="8" name="Rectangle 7"/>
          <p:cNvSpPr/>
          <p:nvPr/>
        </p:nvSpPr>
        <p:spPr>
          <a:xfrm>
            <a:off x="323528" y="1571901"/>
            <a:ext cx="3662892" cy="307777"/>
          </a:xfrm>
          <a:prstGeom prst="rect">
            <a:avLst/>
          </a:prstGeom>
          <a:ln>
            <a:solidFill>
              <a:srgbClr val="7030A0"/>
            </a:solidFill>
          </a:ln>
        </p:spPr>
        <p:txBody>
          <a:bodyPr wrap="square">
            <a:spAutoFit/>
          </a:bodyPr>
          <a:lstStyle/>
          <a:p>
            <a:r>
              <a:rPr lang="vi-VN">
                <a:solidFill>
                  <a:srgbClr val="4A4A4A"/>
                </a:solidFill>
                <a:latin typeface="+mn-lt"/>
              </a:rPr>
              <a:t>Mình thích môn Toán/ Văn/ Lý/ Anh...</a:t>
            </a:r>
            <a:endParaRPr lang="en-US">
              <a:latin typeface="+mn-lt"/>
            </a:endParaRPr>
          </a:p>
        </p:txBody>
      </p:sp>
      <p:sp>
        <p:nvSpPr>
          <p:cNvPr id="9" name="Rectangle 8"/>
          <p:cNvSpPr/>
          <p:nvPr/>
        </p:nvSpPr>
        <p:spPr>
          <a:xfrm>
            <a:off x="359959" y="2322178"/>
            <a:ext cx="4329142" cy="338554"/>
          </a:xfrm>
          <a:prstGeom prst="rect">
            <a:avLst/>
          </a:prstGeom>
          <a:ln>
            <a:solidFill>
              <a:srgbClr val="7030A0"/>
            </a:solidFill>
          </a:ln>
        </p:spPr>
        <p:txBody>
          <a:bodyPr wrap="square">
            <a:spAutoFit/>
          </a:bodyPr>
          <a:lstStyle/>
          <a:p>
            <a:r>
              <a:rPr lang="vi-VN" sz="1600">
                <a:solidFill>
                  <a:srgbClr val="4A4A4A"/>
                </a:solidFill>
                <a:latin typeface="+mn-lt"/>
              </a:rPr>
              <a:t>Mình thích chơi bóng đá/ bóng rổ/ cầu lông...</a:t>
            </a:r>
            <a:endParaRPr lang="en-US" sz="1600">
              <a:latin typeface="+mn-lt"/>
            </a:endParaRPr>
          </a:p>
        </p:txBody>
      </p:sp>
      <p:sp>
        <p:nvSpPr>
          <p:cNvPr id="10" name="Rectangle 9"/>
          <p:cNvSpPr/>
          <p:nvPr/>
        </p:nvSpPr>
        <p:spPr>
          <a:xfrm>
            <a:off x="359959" y="3121107"/>
            <a:ext cx="3662892" cy="338554"/>
          </a:xfrm>
          <a:prstGeom prst="rect">
            <a:avLst/>
          </a:prstGeom>
          <a:ln>
            <a:solidFill>
              <a:srgbClr val="7030A0"/>
            </a:solidFill>
          </a:ln>
        </p:spPr>
        <p:txBody>
          <a:bodyPr wrap="square">
            <a:spAutoFit/>
          </a:bodyPr>
          <a:lstStyle/>
          <a:p>
            <a:r>
              <a:rPr lang="vi-VN" sz="1600">
                <a:solidFill>
                  <a:srgbClr val="4A4A4A"/>
                </a:solidFill>
                <a:latin typeface="+mn-lt"/>
              </a:rPr>
              <a:t>Mình thích hát/ nhảy/ múa/...</a:t>
            </a:r>
            <a:endParaRPr lang="en-US" sz="1600">
              <a:latin typeface="+mn-lt"/>
            </a:endParaRPr>
          </a:p>
        </p:txBody>
      </p:sp>
      <p:sp>
        <p:nvSpPr>
          <p:cNvPr id="12" name="Rectangle 11"/>
          <p:cNvSpPr/>
          <p:nvPr/>
        </p:nvSpPr>
        <p:spPr>
          <a:xfrm>
            <a:off x="4778282" y="1571901"/>
            <a:ext cx="3985022" cy="307777"/>
          </a:xfrm>
          <a:prstGeom prst="rect">
            <a:avLst/>
          </a:prstGeom>
          <a:ln>
            <a:solidFill>
              <a:srgbClr val="7030A0"/>
            </a:solidFill>
          </a:ln>
        </p:spPr>
        <p:txBody>
          <a:bodyPr wrap="square">
            <a:spAutoFit/>
          </a:bodyPr>
          <a:lstStyle/>
          <a:p>
            <a:r>
              <a:rPr lang="vi-VN">
                <a:solidFill>
                  <a:srgbClr val="4A4A4A"/>
                </a:solidFill>
                <a:latin typeface="+mn-lt"/>
              </a:rPr>
              <a:t>Mình thích chơi Liên Quân/búp bê/ nhảy dây...</a:t>
            </a:r>
            <a:endParaRPr lang="en-US">
              <a:latin typeface="+mn-lt"/>
            </a:endParaRPr>
          </a:p>
        </p:txBody>
      </p:sp>
      <p:sp>
        <p:nvSpPr>
          <p:cNvPr id="13" name="Rectangle 12"/>
          <p:cNvSpPr/>
          <p:nvPr/>
        </p:nvSpPr>
        <p:spPr>
          <a:xfrm>
            <a:off x="4814979" y="2352956"/>
            <a:ext cx="3859754" cy="307777"/>
          </a:xfrm>
          <a:prstGeom prst="rect">
            <a:avLst/>
          </a:prstGeom>
          <a:ln>
            <a:solidFill>
              <a:srgbClr val="7030A0"/>
            </a:solidFill>
          </a:ln>
        </p:spPr>
        <p:txBody>
          <a:bodyPr wrap="square">
            <a:spAutoFit/>
          </a:bodyPr>
          <a:lstStyle/>
          <a:p>
            <a:r>
              <a:rPr lang="vi-VN">
                <a:solidFill>
                  <a:srgbClr val="4A4A4A"/>
                </a:solidFill>
                <a:latin typeface="+mn-lt"/>
              </a:rPr>
              <a:t>Mình thích ăn sườn xào/ canh chua/ bít tết...</a:t>
            </a:r>
            <a:endParaRPr lang="en-US">
              <a:latin typeface="+mn-lt"/>
            </a:endParaRPr>
          </a:p>
        </p:txBody>
      </p:sp>
      <p:sp>
        <p:nvSpPr>
          <p:cNvPr id="14" name="Rectangle 13"/>
          <p:cNvSpPr/>
          <p:nvPr/>
        </p:nvSpPr>
        <p:spPr>
          <a:xfrm>
            <a:off x="4814979" y="3111660"/>
            <a:ext cx="3621416" cy="307777"/>
          </a:xfrm>
          <a:prstGeom prst="rect">
            <a:avLst/>
          </a:prstGeom>
          <a:ln>
            <a:solidFill>
              <a:srgbClr val="7030A0"/>
            </a:solidFill>
          </a:ln>
        </p:spPr>
        <p:txBody>
          <a:bodyPr wrap="square">
            <a:spAutoFit/>
          </a:bodyPr>
          <a:lstStyle/>
          <a:p>
            <a:r>
              <a:rPr lang="vi-VN">
                <a:solidFill>
                  <a:srgbClr val="4A4A4A"/>
                </a:solidFill>
                <a:latin typeface="+mn-lt"/>
              </a:rPr>
              <a:t>Mình thích màu xanh/ trắng/ hồng...</a:t>
            </a:r>
            <a:endParaRPr lang="en-US">
              <a:latin typeface="+mn-lt"/>
            </a:endParaRPr>
          </a:p>
        </p:txBody>
      </p:sp>
      <p:sp>
        <p:nvSpPr>
          <p:cNvPr id="15" name="Rectangle 14"/>
          <p:cNvSpPr/>
          <p:nvPr/>
        </p:nvSpPr>
        <p:spPr>
          <a:xfrm>
            <a:off x="4689710" y="1142184"/>
            <a:ext cx="3240360" cy="2308324"/>
          </a:xfrm>
          <a:prstGeom prst="rect">
            <a:avLst/>
          </a:prstGeom>
        </p:spPr>
        <p:txBody>
          <a:bodyPr wrap="square">
            <a:spAutoFit/>
          </a:bodyPr>
          <a:lstStyle/>
          <a:p>
            <a:pPr>
              <a:lnSpc>
                <a:spcPct val="150000"/>
              </a:lnSpc>
            </a:pPr>
            <a:r>
              <a:rPr lang="vi-VN" sz="1600">
                <a:solidFill>
                  <a:srgbClr val="FF6600"/>
                </a:solidFill>
              </a:rPr>
              <a:t>+ Trò chơi yêu thích.</a:t>
            </a:r>
          </a:p>
          <a:p>
            <a:pPr>
              <a:lnSpc>
                <a:spcPct val="150000"/>
              </a:lnSpc>
            </a:pPr>
            <a:endParaRPr lang="vi-VN" sz="1600">
              <a:solidFill>
                <a:srgbClr val="FF6600"/>
              </a:solidFill>
            </a:endParaRPr>
          </a:p>
          <a:p>
            <a:pPr lvl="0">
              <a:lnSpc>
                <a:spcPct val="150000"/>
              </a:lnSpc>
            </a:pPr>
            <a:r>
              <a:rPr lang="vi-VN" sz="1600">
                <a:solidFill>
                  <a:srgbClr val="FF6600"/>
                </a:solidFill>
              </a:rPr>
              <a:t>+ Những món ăn yêu thích.</a:t>
            </a:r>
          </a:p>
          <a:p>
            <a:pPr lvl="0">
              <a:lnSpc>
                <a:spcPct val="150000"/>
              </a:lnSpc>
            </a:pPr>
            <a:endParaRPr lang="vi-VN" sz="1600">
              <a:solidFill>
                <a:srgbClr val="FF6600"/>
              </a:solidFill>
            </a:endParaRPr>
          </a:p>
          <a:p>
            <a:pPr lvl="0">
              <a:lnSpc>
                <a:spcPct val="150000"/>
              </a:lnSpc>
            </a:pPr>
            <a:r>
              <a:rPr lang="vi-VN" sz="1600">
                <a:solidFill>
                  <a:srgbClr val="FF6600"/>
                </a:solidFill>
              </a:rPr>
              <a:t>+ Màu sắc yêu thích.</a:t>
            </a:r>
          </a:p>
          <a:p>
            <a:pPr lvl="0">
              <a:lnSpc>
                <a:spcPct val="150000"/>
              </a:lnSpc>
            </a:pPr>
            <a:endParaRPr lang="vi-VN" sz="1600">
              <a:solidFill>
                <a:srgbClr val="FF6600"/>
              </a:solidFill>
            </a:endParaRPr>
          </a:p>
        </p:txBody>
      </p:sp>
      <p:sp>
        <p:nvSpPr>
          <p:cNvPr id="16" name="Rectangle 15"/>
          <p:cNvSpPr/>
          <p:nvPr/>
        </p:nvSpPr>
        <p:spPr>
          <a:xfrm>
            <a:off x="549351" y="3459661"/>
            <a:ext cx="8125381" cy="416011"/>
          </a:xfrm>
          <a:prstGeom prst="rect">
            <a:avLst/>
          </a:prstGeom>
        </p:spPr>
        <p:txBody>
          <a:bodyPr wrap="square">
            <a:spAutoFit/>
          </a:bodyPr>
          <a:lstStyle/>
          <a:p>
            <a:pPr lvl="0">
              <a:lnSpc>
                <a:spcPct val="150000"/>
              </a:lnSpc>
            </a:pPr>
            <a:r>
              <a:rPr lang="vi-VN" sz="1600">
                <a:solidFill>
                  <a:srgbClr val="0070C0"/>
                </a:solidFill>
              </a:rPr>
              <a:t>- Chia sẻ trước lớp điểm giống và khác nhau về sở thích lành mạnh của em và các bạn.</a:t>
            </a:r>
          </a:p>
        </p:txBody>
      </p:sp>
      <p:sp>
        <p:nvSpPr>
          <p:cNvPr id="17" name="Rectangle 16"/>
          <p:cNvSpPr/>
          <p:nvPr/>
        </p:nvSpPr>
        <p:spPr>
          <a:xfrm>
            <a:off x="2299262" y="-49939"/>
            <a:ext cx="5031432" cy="416011"/>
          </a:xfrm>
          <a:prstGeom prst="rect">
            <a:avLst/>
          </a:prstGeom>
        </p:spPr>
        <p:txBody>
          <a:bodyPr wrap="square">
            <a:spAutoFit/>
          </a:bodyPr>
          <a:lstStyle/>
          <a:p>
            <a:pPr lvl="0" algn="ctr">
              <a:lnSpc>
                <a:spcPct val="150000"/>
              </a:lnSpc>
            </a:pPr>
            <a:r>
              <a:rPr lang="vi-VN" sz="1600" b="1">
                <a:solidFill>
                  <a:srgbClr val="FF0000"/>
                </a:solidFill>
              </a:rPr>
              <a:t>Tham gia trò chơi “</a:t>
            </a:r>
            <a:r>
              <a:rPr lang="vi-VN" sz="1600" b="1" i="1">
                <a:solidFill>
                  <a:srgbClr val="FF0000"/>
                </a:solidFill>
              </a:rPr>
              <a:t>Sở thích của tôi</a:t>
            </a:r>
            <a:r>
              <a:rPr lang="vi-VN" sz="1600" b="1">
                <a:solidFill>
                  <a:srgbClr val="FF0000"/>
                </a:solidFill>
              </a:rPr>
              <a:t>”.</a:t>
            </a:r>
          </a:p>
        </p:txBody>
      </p:sp>
    </p:spTree>
    <p:extLst>
      <p:ext uri="{BB962C8B-B14F-4D97-AF65-F5344CB8AC3E}">
        <p14:creationId xmlns:p14="http://schemas.microsoft.com/office/powerpoint/2010/main" val="16558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animBg="1"/>
      <p:bldP spid="10" grpId="0" animBg="1"/>
      <p:bldP spid="12" grpId="0" animBg="1"/>
      <p:bldP spid="13" grpId="0" animBg="1"/>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1026" name="Picture 2" descr="https://hoc24.vn/source/Ho%E1%BA%A1t%20%C4%91%E1%BB%99ng%20tr%E1%BA%A3i%20nghi%E1%BB%87m%206/happy-hobbies-15-leisure-activities-to-make-you-smile-mai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4" y="-20538"/>
            <a:ext cx="9172963" cy="513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5249"/>
      </p:ext>
    </p:extLst>
  </p:cSld>
  <p:clrMapOvr>
    <a:masterClrMapping/>
  </p:clrMapOvr>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886</Words>
  <Application>Microsoft Office PowerPoint</Application>
  <PresentationFormat>On-screen Show (16:9)</PresentationFormat>
  <Paragraphs>105</Paragraphs>
  <Slides>23</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Raleway</vt:lpstr>
      <vt:lpstr>Roboto Condensed</vt:lpstr>
      <vt:lpstr>Public Sans Bold</vt:lpstr>
      <vt:lpstr>Raleway ExtraBold</vt:lpstr>
      <vt:lpstr>Arial</vt:lpstr>
      <vt:lpstr>Raleway Light</vt:lpstr>
      <vt:lpstr>Olivia template</vt:lpstr>
      <vt:lpstr>PowerPoint Presentation</vt:lpstr>
      <vt:lpstr>KHỞI ĐỘNG</vt:lpstr>
      <vt:lpstr>PowerPoint Presentation</vt:lpstr>
      <vt:lpstr> Sở thích và khả năng của em</vt:lpstr>
      <vt:lpstr>PowerPoint Presentation</vt:lpstr>
      <vt:lpstr>PowerPoint Presentation</vt:lpstr>
      <vt:lpstr>Hoạt động 1.  Nhận diện những sở thích của bản thân.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nhóm trình bày sản phẩm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2023-09-14T08:16:23Z</dcterms:modified>
</cp:coreProperties>
</file>