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79" r:id="rId5"/>
    <p:sldId id="280" r:id="rId6"/>
    <p:sldId id="266" r:id="rId7"/>
    <p:sldId id="281" r:id="rId8"/>
    <p:sldId id="282" r:id="rId9"/>
    <p:sldId id="283" r:id="rId10"/>
    <p:sldId id="288" r:id="rId11"/>
    <p:sldId id="284" r:id="rId12"/>
    <p:sldId id="285" r:id="rId13"/>
    <p:sldId id="287" r:id="rId14"/>
    <p:sldId id="286" r:id="rId15"/>
    <p:sldId id="289" r:id="rId16"/>
    <p:sldId id="290" r:id="rId17"/>
    <p:sldId id="294" r:id="rId18"/>
    <p:sldId id="292" r:id="rId19"/>
    <p:sldId id="293" r:id="rId20"/>
    <p:sldId id="295" r:id="rId21"/>
    <p:sldId id="296"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279AF-EA8C-41C7-BBE0-4CBEF689FEC0}"/>
              </a:ext>
            </a:extLst>
          </p:cNvPr>
          <p:cNvSpPr>
            <a:spLocks noGrp="1"/>
          </p:cNvSpPr>
          <p:nvPr>
            <p:ph type="dt" sz="half" idx="10"/>
          </p:nvPr>
        </p:nvSpPr>
        <p:spPr/>
        <p:txBody>
          <a:bodyPr/>
          <a:lstStyle>
            <a:lvl1pPr>
              <a:defRPr/>
            </a:lvl1pPr>
          </a:lstStyle>
          <a:p>
            <a:pPr>
              <a:defRPr/>
            </a:pPr>
            <a:fld id="{56F3B92E-C57B-4F8F-8769-DCC64C34CB76}" type="datetimeFigureOut">
              <a:rPr lang="en-US"/>
              <a:pPr>
                <a:defRPr/>
              </a:pPr>
              <a:t>8/11/2022</a:t>
            </a:fld>
            <a:endParaRPr lang="en-US"/>
          </a:p>
        </p:txBody>
      </p:sp>
      <p:sp>
        <p:nvSpPr>
          <p:cNvPr id="5" name="Footer Placeholder 4">
            <a:extLst>
              <a:ext uri="{FF2B5EF4-FFF2-40B4-BE49-F238E27FC236}">
                <a16:creationId xmlns:a16="http://schemas.microsoft.com/office/drawing/2014/main" id="{B890F813-A6B5-4E26-9696-5E77CE4626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1DA167-4A3F-4943-95A0-7EDEB26DAF37}"/>
              </a:ext>
            </a:extLst>
          </p:cNvPr>
          <p:cNvSpPr>
            <a:spLocks noGrp="1"/>
          </p:cNvSpPr>
          <p:nvPr>
            <p:ph type="sldNum" sz="quarter" idx="12"/>
          </p:nvPr>
        </p:nvSpPr>
        <p:spPr/>
        <p:txBody>
          <a:bodyPr/>
          <a:lstStyle>
            <a:lvl1pPr>
              <a:defRPr/>
            </a:lvl1pPr>
          </a:lstStyle>
          <a:p>
            <a:fld id="{47DF9FA5-9D49-43E1-9D86-89DD308E0AAD}" type="slidenum">
              <a:rPr lang="en-US" altLang="vi-VN"/>
              <a:pPr/>
              <a:t>‹#›</a:t>
            </a:fld>
            <a:endParaRPr lang="en-US" altLang="vi-VN"/>
          </a:p>
        </p:txBody>
      </p:sp>
    </p:spTree>
    <p:extLst>
      <p:ext uri="{BB962C8B-B14F-4D97-AF65-F5344CB8AC3E}">
        <p14:creationId xmlns:p14="http://schemas.microsoft.com/office/powerpoint/2010/main" val="398578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5B1D-F4C9-4661-9C32-C0495D2930EF}"/>
              </a:ext>
            </a:extLst>
          </p:cNvPr>
          <p:cNvSpPr>
            <a:spLocks noGrp="1"/>
          </p:cNvSpPr>
          <p:nvPr>
            <p:ph type="dt" sz="half" idx="10"/>
          </p:nvPr>
        </p:nvSpPr>
        <p:spPr/>
        <p:txBody>
          <a:bodyPr/>
          <a:lstStyle>
            <a:lvl1pPr>
              <a:defRPr/>
            </a:lvl1pPr>
          </a:lstStyle>
          <a:p>
            <a:pPr>
              <a:defRPr/>
            </a:pPr>
            <a:fld id="{9D4DDDFD-127E-4E4B-89D5-413E162F620B}" type="datetimeFigureOut">
              <a:rPr lang="en-US"/>
              <a:pPr>
                <a:defRPr/>
              </a:pPr>
              <a:t>8/11/2022</a:t>
            </a:fld>
            <a:endParaRPr lang="en-US"/>
          </a:p>
        </p:txBody>
      </p:sp>
      <p:sp>
        <p:nvSpPr>
          <p:cNvPr id="5" name="Footer Placeholder 4">
            <a:extLst>
              <a:ext uri="{FF2B5EF4-FFF2-40B4-BE49-F238E27FC236}">
                <a16:creationId xmlns:a16="http://schemas.microsoft.com/office/drawing/2014/main" id="{8FF092D6-3863-48A0-9FD1-22511F2801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D40A7A-3067-4A65-9F7D-48FEF07D74A8}"/>
              </a:ext>
            </a:extLst>
          </p:cNvPr>
          <p:cNvSpPr>
            <a:spLocks noGrp="1"/>
          </p:cNvSpPr>
          <p:nvPr>
            <p:ph type="sldNum" sz="quarter" idx="12"/>
          </p:nvPr>
        </p:nvSpPr>
        <p:spPr/>
        <p:txBody>
          <a:bodyPr/>
          <a:lstStyle>
            <a:lvl1pPr>
              <a:defRPr/>
            </a:lvl1pPr>
          </a:lstStyle>
          <a:p>
            <a:fld id="{7B7CEB5C-286B-4E3C-8E6E-75114B8DCE9C}" type="slidenum">
              <a:rPr lang="en-US" altLang="vi-VN"/>
              <a:pPr/>
              <a:t>‹#›</a:t>
            </a:fld>
            <a:endParaRPr lang="en-US" altLang="vi-VN"/>
          </a:p>
        </p:txBody>
      </p:sp>
    </p:spTree>
    <p:extLst>
      <p:ext uri="{BB962C8B-B14F-4D97-AF65-F5344CB8AC3E}">
        <p14:creationId xmlns:p14="http://schemas.microsoft.com/office/powerpoint/2010/main" val="419221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DF9C0-77F6-4BE5-8FF4-D4205467979B}"/>
              </a:ext>
            </a:extLst>
          </p:cNvPr>
          <p:cNvSpPr>
            <a:spLocks noGrp="1"/>
          </p:cNvSpPr>
          <p:nvPr>
            <p:ph type="dt" sz="half" idx="10"/>
          </p:nvPr>
        </p:nvSpPr>
        <p:spPr/>
        <p:txBody>
          <a:bodyPr/>
          <a:lstStyle>
            <a:lvl1pPr>
              <a:defRPr/>
            </a:lvl1pPr>
          </a:lstStyle>
          <a:p>
            <a:pPr>
              <a:defRPr/>
            </a:pPr>
            <a:fld id="{95B5CF11-7DEB-48D2-8BCF-E556D7CB5FA2}" type="datetimeFigureOut">
              <a:rPr lang="en-US"/>
              <a:pPr>
                <a:defRPr/>
              </a:pPr>
              <a:t>8/11/2022</a:t>
            </a:fld>
            <a:endParaRPr lang="en-US"/>
          </a:p>
        </p:txBody>
      </p:sp>
      <p:sp>
        <p:nvSpPr>
          <p:cNvPr id="5" name="Footer Placeholder 4">
            <a:extLst>
              <a:ext uri="{FF2B5EF4-FFF2-40B4-BE49-F238E27FC236}">
                <a16:creationId xmlns:a16="http://schemas.microsoft.com/office/drawing/2014/main" id="{F31BD31B-FEEF-4322-888A-CB775C0C4F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3D9743-41F1-42C5-A516-74419245D6AE}"/>
              </a:ext>
            </a:extLst>
          </p:cNvPr>
          <p:cNvSpPr>
            <a:spLocks noGrp="1"/>
          </p:cNvSpPr>
          <p:nvPr>
            <p:ph type="sldNum" sz="quarter" idx="12"/>
          </p:nvPr>
        </p:nvSpPr>
        <p:spPr/>
        <p:txBody>
          <a:bodyPr/>
          <a:lstStyle>
            <a:lvl1pPr>
              <a:defRPr/>
            </a:lvl1pPr>
          </a:lstStyle>
          <a:p>
            <a:fld id="{D7FEF415-C7F6-4A87-B440-321CF721C009}" type="slidenum">
              <a:rPr lang="en-US" altLang="vi-VN"/>
              <a:pPr/>
              <a:t>‹#›</a:t>
            </a:fld>
            <a:endParaRPr lang="en-US" altLang="vi-VN"/>
          </a:p>
        </p:txBody>
      </p:sp>
    </p:spTree>
    <p:extLst>
      <p:ext uri="{BB962C8B-B14F-4D97-AF65-F5344CB8AC3E}">
        <p14:creationId xmlns:p14="http://schemas.microsoft.com/office/powerpoint/2010/main" val="17291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51D2F-5557-4718-9E3F-7900C3D7FA74}"/>
              </a:ext>
            </a:extLst>
          </p:cNvPr>
          <p:cNvSpPr>
            <a:spLocks noGrp="1"/>
          </p:cNvSpPr>
          <p:nvPr>
            <p:ph type="dt" sz="half" idx="10"/>
          </p:nvPr>
        </p:nvSpPr>
        <p:spPr/>
        <p:txBody>
          <a:bodyPr/>
          <a:lstStyle>
            <a:lvl1pPr>
              <a:defRPr/>
            </a:lvl1pPr>
          </a:lstStyle>
          <a:p>
            <a:pPr>
              <a:defRPr/>
            </a:pPr>
            <a:fld id="{80044157-79BC-48F9-8BEF-D83E39F2A9AA}" type="datetimeFigureOut">
              <a:rPr lang="en-US"/>
              <a:pPr>
                <a:defRPr/>
              </a:pPr>
              <a:t>8/11/2022</a:t>
            </a:fld>
            <a:endParaRPr lang="en-US"/>
          </a:p>
        </p:txBody>
      </p:sp>
      <p:sp>
        <p:nvSpPr>
          <p:cNvPr id="5" name="Footer Placeholder 4">
            <a:extLst>
              <a:ext uri="{FF2B5EF4-FFF2-40B4-BE49-F238E27FC236}">
                <a16:creationId xmlns:a16="http://schemas.microsoft.com/office/drawing/2014/main" id="{191BE6AC-A737-4AC0-991C-EB6D852AA7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0B0D86-27F1-4A15-B6D3-037310F91DC3}"/>
              </a:ext>
            </a:extLst>
          </p:cNvPr>
          <p:cNvSpPr>
            <a:spLocks noGrp="1"/>
          </p:cNvSpPr>
          <p:nvPr>
            <p:ph type="sldNum" sz="quarter" idx="12"/>
          </p:nvPr>
        </p:nvSpPr>
        <p:spPr/>
        <p:txBody>
          <a:bodyPr/>
          <a:lstStyle>
            <a:lvl1pPr>
              <a:defRPr/>
            </a:lvl1pPr>
          </a:lstStyle>
          <a:p>
            <a:fld id="{33647739-CF73-4CA1-B549-609FA0411A56}" type="slidenum">
              <a:rPr lang="en-US" altLang="vi-VN"/>
              <a:pPr/>
              <a:t>‹#›</a:t>
            </a:fld>
            <a:endParaRPr lang="en-US" altLang="vi-VN"/>
          </a:p>
        </p:txBody>
      </p:sp>
    </p:spTree>
    <p:extLst>
      <p:ext uri="{BB962C8B-B14F-4D97-AF65-F5344CB8AC3E}">
        <p14:creationId xmlns:p14="http://schemas.microsoft.com/office/powerpoint/2010/main" val="23306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9BBEF1-0D8B-470E-BDD2-D57F8FC88A1A}"/>
              </a:ext>
            </a:extLst>
          </p:cNvPr>
          <p:cNvSpPr>
            <a:spLocks noGrp="1"/>
          </p:cNvSpPr>
          <p:nvPr>
            <p:ph type="dt" sz="half" idx="10"/>
          </p:nvPr>
        </p:nvSpPr>
        <p:spPr/>
        <p:txBody>
          <a:bodyPr/>
          <a:lstStyle>
            <a:lvl1pPr>
              <a:defRPr/>
            </a:lvl1pPr>
          </a:lstStyle>
          <a:p>
            <a:pPr>
              <a:defRPr/>
            </a:pPr>
            <a:fld id="{2099266D-E92E-4294-8ABB-51565770FD85}" type="datetimeFigureOut">
              <a:rPr lang="en-US"/>
              <a:pPr>
                <a:defRPr/>
              </a:pPr>
              <a:t>8/11/2022</a:t>
            </a:fld>
            <a:endParaRPr lang="en-US"/>
          </a:p>
        </p:txBody>
      </p:sp>
      <p:sp>
        <p:nvSpPr>
          <p:cNvPr id="5" name="Footer Placeholder 4">
            <a:extLst>
              <a:ext uri="{FF2B5EF4-FFF2-40B4-BE49-F238E27FC236}">
                <a16:creationId xmlns:a16="http://schemas.microsoft.com/office/drawing/2014/main" id="{BB4A7D0D-0DF6-42C9-B91C-2F9FDA1830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5EE25-63E8-4F77-B801-48DF9C488762}"/>
              </a:ext>
            </a:extLst>
          </p:cNvPr>
          <p:cNvSpPr>
            <a:spLocks noGrp="1"/>
          </p:cNvSpPr>
          <p:nvPr>
            <p:ph type="sldNum" sz="quarter" idx="12"/>
          </p:nvPr>
        </p:nvSpPr>
        <p:spPr/>
        <p:txBody>
          <a:bodyPr/>
          <a:lstStyle>
            <a:lvl1pPr>
              <a:defRPr/>
            </a:lvl1pPr>
          </a:lstStyle>
          <a:p>
            <a:fld id="{F26CBF2E-0548-4D14-83B5-99566E81E327}" type="slidenum">
              <a:rPr lang="en-US" altLang="vi-VN"/>
              <a:pPr/>
              <a:t>‹#›</a:t>
            </a:fld>
            <a:endParaRPr lang="en-US" altLang="vi-VN"/>
          </a:p>
        </p:txBody>
      </p:sp>
    </p:spTree>
    <p:extLst>
      <p:ext uri="{BB962C8B-B14F-4D97-AF65-F5344CB8AC3E}">
        <p14:creationId xmlns:p14="http://schemas.microsoft.com/office/powerpoint/2010/main" val="61965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E20DF1-204C-4903-9911-79835908B1DD}"/>
              </a:ext>
            </a:extLst>
          </p:cNvPr>
          <p:cNvSpPr>
            <a:spLocks noGrp="1"/>
          </p:cNvSpPr>
          <p:nvPr>
            <p:ph type="dt" sz="half" idx="10"/>
          </p:nvPr>
        </p:nvSpPr>
        <p:spPr/>
        <p:txBody>
          <a:bodyPr/>
          <a:lstStyle>
            <a:lvl1pPr>
              <a:defRPr/>
            </a:lvl1pPr>
          </a:lstStyle>
          <a:p>
            <a:pPr>
              <a:defRPr/>
            </a:pPr>
            <a:fld id="{F9E6033C-7AEF-475E-808C-F9C1CE9159B2}" type="datetimeFigureOut">
              <a:rPr lang="en-US"/>
              <a:pPr>
                <a:defRPr/>
              </a:pPr>
              <a:t>8/11/2022</a:t>
            </a:fld>
            <a:endParaRPr lang="en-US"/>
          </a:p>
        </p:txBody>
      </p:sp>
      <p:sp>
        <p:nvSpPr>
          <p:cNvPr id="6" name="Footer Placeholder 4">
            <a:extLst>
              <a:ext uri="{FF2B5EF4-FFF2-40B4-BE49-F238E27FC236}">
                <a16:creationId xmlns:a16="http://schemas.microsoft.com/office/drawing/2014/main" id="{F18AF860-92DB-42F2-9EFD-E74802AEF3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326043-3BFD-4FA1-AC3F-CCA7F8F239D8}"/>
              </a:ext>
            </a:extLst>
          </p:cNvPr>
          <p:cNvSpPr>
            <a:spLocks noGrp="1"/>
          </p:cNvSpPr>
          <p:nvPr>
            <p:ph type="sldNum" sz="quarter" idx="12"/>
          </p:nvPr>
        </p:nvSpPr>
        <p:spPr/>
        <p:txBody>
          <a:bodyPr/>
          <a:lstStyle>
            <a:lvl1pPr>
              <a:defRPr/>
            </a:lvl1pPr>
          </a:lstStyle>
          <a:p>
            <a:fld id="{28B39870-0312-4510-9076-AEB1190697FC}" type="slidenum">
              <a:rPr lang="en-US" altLang="vi-VN"/>
              <a:pPr/>
              <a:t>‹#›</a:t>
            </a:fld>
            <a:endParaRPr lang="en-US" altLang="vi-VN"/>
          </a:p>
        </p:txBody>
      </p:sp>
    </p:spTree>
    <p:extLst>
      <p:ext uri="{BB962C8B-B14F-4D97-AF65-F5344CB8AC3E}">
        <p14:creationId xmlns:p14="http://schemas.microsoft.com/office/powerpoint/2010/main" val="393094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FD0031-3B07-4C96-B8CA-B6D86B8C15F3}"/>
              </a:ext>
            </a:extLst>
          </p:cNvPr>
          <p:cNvSpPr>
            <a:spLocks noGrp="1"/>
          </p:cNvSpPr>
          <p:nvPr>
            <p:ph type="dt" sz="half" idx="10"/>
          </p:nvPr>
        </p:nvSpPr>
        <p:spPr/>
        <p:txBody>
          <a:bodyPr/>
          <a:lstStyle>
            <a:lvl1pPr>
              <a:defRPr/>
            </a:lvl1pPr>
          </a:lstStyle>
          <a:p>
            <a:pPr>
              <a:defRPr/>
            </a:pPr>
            <a:fld id="{4ADE3BE0-8DCD-423F-9D4E-6B07D04B2603}" type="datetimeFigureOut">
              <a:rPr lang="en-US"/>
              <a:pPr>
                <a:defRPr/>
              </a:pPr>
              <a:t>8/11/2022</a:t>
            </a:fld>
            <a:endParaRPr lang="en-US"/>
          </a:p>
        </p:txBody>
      </p:sp>
      <p:sp>
        <p:nvSpPr>
          <p:cNvPr id="8" name="Footer Placeholder 4">
            <a:extLst>
              <a:ext uri="{FF2B5EF4-FFF2-40B4-BE49-F238E27FC236}">
                <a16:creationId xmlns:a16="http://schemas.microsoft.com/office/drawing/2014/main" id="{3F058078-6993-4817-93F1-25482950A7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0D608C-F3A8-4C22-A7B0-C0C6A326359D}"/>
              </a:ext>
            </a:extLst>
          </p:cNvPr>
          <p:cNvSpPr>
            <a:spLocks noGrp="1"/>
          </p:cNvSpPr>
          <p:nvPr>
            <p:ph type="sldNum" sz="quarter" idx="12"/>
          </p:nvPr>
        </p:nvSpPr>
        <p:spPr/>
        <p:txBody>
          <a:bodyPr/>
          <a:lstStyle>
            <a:lvl1pPr>
              <a:defRPr/>
            </a:lvl1pPr>
          </a:lstStyle>
          <a:p>
            <a:fld id="{9A56D9CD-0918-4593-A765-EBC7FC228ACA}" type="slidenum">
              <a:rPr lang="en-US" altLang="vi-VN"/>
              <a:pPr/>
              <a:t>‹#›</a:t>
            </a:fld>
            <a:endParaRPr lang="en-US" altLang="vi-VN"/>
          </a:p>
        </p:txBody>
      </p:sp>
    </p:spTree>
    <p:extLst>
      <p:ext uri="{BB962C8B-B14F-4D97-AF65-F5344CB8AC3E}">
        <p14:creationId xmlns:p14="http://schemas.microsoft.com/office/powerpoint/2010/main" val="823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F1E876A-1D76-45D8-B64E-8365B47B4164}"/>
              </a:ext>
            </a:extLst>
          </p:cNvPr>
          <p:cNvSpPr>
            <a:spLocks noGrp="1"/>
          </p:cNvSpPr>
          <p:nvPr>
            <p:ph type="dt" sz="half" idx="10"/>
          </p:nvPr>
        </p:nvSpPr>
        <p:spPr/>
        <p:txBody>
          <a:bodyPr/>
          <a:lstStyle>
            <a:lvl1pPr>
              <a:defRPr/>
            </a:lvl1pPr>
          </a:lstStyle>
          <a:p>
            <a:pPr>
              <a:defRPr/>
            </a:pPr>
            <a:fld id="{B809F3C6-E1ED-46CF-A023-421165EE7213}" type="datetimeFigureOut">
              <a:rPr lang="en-US"/>
              <a:pPr>
                <a:defRPr/>
              </a:pPr>
              <a:t>8/11/2022</a:t>
            </a:fld>
            <a:endParaRPr lang="en-US"/>
          </a:p>
        </p:txBody>
      </p:sp>
      <p:sp>
        <p:nvSpPr>
          <p:cNvPr id="4" name="Footer Placeholder 4">
            <a:extLst>
              <a:ext uri="{FF2B5EF4-FFF2-40B4-BE49-F238E27FC236}">
                <a16:creationId xmlns:a16="http://schemas.microsoft.com/office/drawing/2014/main" id="{C457758B-85D1-44C1-9822-165314CCDCC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698923B-FB2A-4702-92C5-E7587F6D8B02}"/>
              </a:ext>
            </a:extLst>
          </p:cNvPr>
          <p:cNvSpPr>
            <a:spLocks noGrp="1"/>
          </p:cNvSpPr>
          <p:nvPr>
            <p:ph type="sldNum" sz="quarter" idx="12"/>
          </p:nvPr>
        </p:nvSpPr>
        <p:spPr/>
        <p:txBody>
          <a:bodyPr/>
          <a:lstStyle>
            <a:lvl1pPr>
              <a:defRPr/>
            </a:lvl1pPr>
          </a:lstStyle>
          <a:p>
            <a:fld id="{9C200D6D-2566-48E8-B2A1-835BB4199A1D}" type="slidenum">
              <a:rPr lang="en-US" altLang="vi-VN"/>
              <a:pPr/>
              <a:t>‹#›</a:t>
            </a:fld>
            <a:endParaRPr lang="en-US" altLang="vi-VN"/>
          </a:p>
        </p:txBody>
      </p:sp>
    </p:spTree>
    <p:extLst>
      <p:ext uri="{BB962C8B-B14F-4D97-AF65-F5344CB8AC3E}">
        <p14:creationId xmlns:p14="http://schemas.microsoft.com/office/powerpoint/2010/main" val="427367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349184-7419-4DAD-9B97-78FF326A2FDE}"/>
              </a:ext>
            </a:extLst>
          </p:cNvPr>
          <p:cNvSpPr>
            <a:spLocks noGrp="1"/>
          </p:cNvSpPr>
          <p:nvPr>
            <p:ph type="dt" sz="half" idx="10"/>
          </p:nvPr>
        </p:nvSpPr>
        <p:spPr/>
        <p:txBody>
          <a:bodyPr/>
          <a:lstStyle>
            <a:lvl1pPr>
              <a:defRPr/>
            </a:lvl1pPr>
          </a:lstStyle>
          <a:p>
            <a:pPr>
              <a:defRPr/>
            </a:pPr>
            <a:fld id="{2057E9B9-27B4-4723-94FB-E4DE7B9FADE8}" type="datetimeFigureOut">
              <a:rPr lang="en-US"/>
              <a:pPr>
                <a:defRPr/>
              </a:pPr>
              <a:t>8/11/2022</a:t>
            </a:fld>
            <a:endParaRPr lang="en-US"/>
          </a:p>
        </p:txBody>
      </p:sp>
      <p:sp>
        <p:nvSpPr>
          <p:cNvPr id="3" name="Footer Placeholder 4">
            <a:extLst>
              <a:ext uri="{FF2B5EF4-FFF2-40B4-BE49-F238E27FC236}">
                <a16:creationId xmlns:a16="http://schemas.microsoft.com/office/drawing/2014/main" id="{EC55427C-7639-4F6B-B979-607EB7610D8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3A14FE0-1ED0-48C8-AF2A-49C858A22074}"/>
              </a:ext>
            </a:extLst>
          </p:cNvPr>
          <p:cNvSpPr>
            <a:spLocks noGrp="1"/>
          </p:cNvSpPr>
          <p:nvPr>
            <p:ph type="sldNum" sz="quarter" idx="12"/>
          </p:nvPr>
        </p:nvSpPr>
        <p:spPr/>
        <p:txBody>
          <a:bodyPr/>
          <a:lstStyle>
            <a:lvl1pPr>
              <a:defRPr/>
            </a:lvl1pPr>
          </a:lstStyle>
          <a:p>
            <a:fld id="{9D8B973B-4B60-4B1C-AD1B-E000F897931B}" type="slidenum">
              <a:rPr lang="en-US" altLang="vi-VN"/>
              <a:pPr/>
              <a:t>‹#›</a:t>
            </a:fld>
            <a:endParaRPr lang="en-US" altLang="vi-VN"/>
          </a:p>
        </p:txBody>
      </p:sp>
    </p:spTree>
    <p:extLst>
      <p:ext uri="{BB962C8B-B14F-4D97-AF65-F5344CB8AC3E}">
        <p14:creationId xmlns:p14="http://schemas.microsoft.com/office/powerpoint/2010/main" val="395527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6EBBF6C-9E8E-4165-88F2-1BD73563C187}"/>
              </a:ext>
            </a:extLst>
          </p:cNvPr>
          <p:cNvSpPr>
            <a:spLocks noGrp="1"/>
          </p:cNvSpPr>
          <p:nvPr>
            <p:ph type="dt" sz="half" idx="10"/>
          </p:nvPr>
        </p:nvSpPr>
        <p:spPr/>
        <p:txBody>
          <a:bodyPr/>
          <a:lstStyle>
            <a:lvl1pPr>
              <a:defRPr/>
            </a:lvl1pPr>
          </a:lstStyle>
          <a:p>
            <a:pPr>
              <a:defRPr/>
            </a:pPr>
            <a:fld id="{06F9E2EB-1C2A-4A27-9B75-E1647158E750}" type="datetimeFigureOut">
              <a:rPr lang="en-US"/>
              <a:pPr>
                <a:defRPr/>
              </a:pPr>
              <a:t>8/11/2022</a:t>
            </a:fld>
            <a:endParaRPr lang="en-US"/>
          </a:p>
        </p:txBody>
      </p:sp>
      <p:sp>
        <p:nvSpPr>
          <p:cNvPr id="6" name="Footer Placeholder 4">
            <a:extLst>
              <a:ext uri="{FF2B5EF4-FFF2-40B4-BE49-F238E27FC236}">
                <a16:creationId xmlns:a16="http://schemas.microsoft.com/office/drawing/2014/main" id="{4C5AB216-88F3-46F9-A2BB-967E4416DF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F99EDE-B191-4992-B5E5-16FA083AB7C2}"/>
              </a:ext>
            </a:extLst>
          </p:cNvPr>
          <p:cNvSpPr>
            <a:spLocks noGrp="1"/>
          </p:cNvSpPr>
          <p:nvPr>
            <p:ph type="sldNum" sz="quarter" idx="12"/>
          </p:nvPr>
        </p:nvSpPr>
        <p:spPr/>
        <p:txBody>
          <a:bodyPr/>
          <a:lstStyle>
            <a:lvl1pPr>
              <a:defRPr/>
            </a:lvl1pPr>
          </a:lstStyle>
          <a:p>
            <a:fld id="{8A33C72D-2704-4593-BC4B-34BD9556DFAD}" type="slidenum">
              <a:rPr lang="en-US" altLang="vi-VN"/>
              <a:pPr/>
              <a:t>‹#›</a:t>
            </a:fld>
            <a:endParaRPr lang="en-US" altLang="vi-VN"/>
          </a:p>
        </p:txBody>
      </p:sp>
    </p:spTree>
    <p:extLst>
      <p:ext uri="{BB962C8B-B14F-4D97-AF65-F5344CB8AC3E}">
        <p14:creationId xmlns:p14="http://schemas.microsoft.com/office/powerpoint/2010/main" val="40583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5FC2A8F-AB41-486C-BD5A-373A6F3E6EE6}"/>
              </a:ext>
            </a:extLst>
          </p:cNvPr>
          <p:cNvSpPr>
            <a:spLocks noGrp="1"/>
          </p:cNvSpPr>
          <p:nvPr>
            <p:ph type="dt" sz="half" idx="10"/>
          </p:nvPr>
        </p:nvSpPr>
        <p:spPr/>
        <p:txBody>
          <a:bodyPr/>
          <a:lstStyle>
            <a:lvl1pPr>
              <a:defRPr/>
            </a:lvl1pPr>
          </a:lstStyle>
          <a:p>
            <a:pPr>
              <a:defRPr/>
            </a:pPr>
            <a:fld id="{A5E19291-562F-461C-8D24-8F1460D412C8}" type="datetimeFigureOut">
              <a:rPr lang="en-US"/>
              <a:pPr>
                <a:defRPr/>
              </a:pPr>
              <a:t>8/11/2022</a:t>
            </a:fld>
            <a:endParaRPr lang="en-US"/>
          </a:p>
        </p:txBody>
      </p:sp>
      <p:sp>
        <p:nvSpPr>
          <p:cNvPr id="6" name="Footer Placeholder 4">
            <a:extLst>
              <a:ext uri="{FF2B5EF4-FFF2-40B4-BE49-F238E27FC236}">
                <a16:creationId xmlns:a16="http://schemas.microsoft.com/office/drawing/2014/main" id="{7DAC4B8A-2142-442E-852D-798A81AF46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5710DB-9EB8-4BFA-B80C-327E79FD6A6B}"/>
              </a:ext>
            </a:extLst>
          </p:cNvPr>
          <p:cNvSpPr>
            <a:spLocks noGrp="1"/>
          </p:cNvSpPr>
          <p:nvPr>
            <p:ph type="sldNum" sz="quarter" idx="12"/>
          </p:nvPr>
        </p:nvSpPr>
        <p:spPr/>
        <p:txBody>
          <a:bodyPr/>
          <a:lstStyle>
            <a:lvl1pPr>
              <a:defRPr/>
            </a:lvl1pPr>
          </a:lstStyle>
          <a:p>
            <a:fld id="{7FDD48F8-1D40-463C-84C8-705CF6E7E2C7}" type="slidenum">
              <a:rPr lang="en-US" altLang="vi-VN"/>
              <a:pPr/>
              <a:t>‹#›</a:t>
            </a:fld>
            <a:endParaRPr lang="en-US" altLang="vi-VN"/>
          </a:p>
        </p:txBody>
      </p:sp>
    </p:spTree>
    <p:extLst>
      <p:ext uri="{BB962C8B-B14F-4D97-AF65-F5344CB8AC3E}">
        <p14:creationId xmlns:p14="http://schemas.microsoft.com/office/powerpoint/2010/main" val="79288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8E1FE0-6998-4128-876C-2BC9F6EF373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091F2A-5B81-4A71-949C-E1060E71BE5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EF16EB-8426-4817-B9ED-776C7CDD1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423CA87-0F4F-4B07-97E7-084E2F3F9A8A}" type="datetimeFigureOut">
              <a:rPr lang="en-US"/>
              <a:pPr>
                <a:defRPr/>
              </a:pPr>
              <a:t>8/11/2022</a:t>
            </a:fld>
            <a:endParaRPr lang="en-US"/>
          </a:p>
        </p:txBody>
      </p:sp>
      <p:sp>
        <p:nvSpPr>
          <p:cNvPr id="5" name="Footer Placeholder 4">
            <a:extLst>
              <a:ext uri="{FF2B5EF4-FFF2-40B4-BE49-F238E27FC236}">
                <a16:creationId xmlns:a16="http://schemas.microsoft.com/office/drawing/2014/main" id="{1FD139ED-B1DD-46B8-9833-500B39205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BE22476-6DA4-4C94-AC28-E6B59E7816A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B1D5F19-E931-424F-B5D3-6E74D19C39FB}"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oaLinh\Downloads\SINH-10-CTST\B&#192;I%2015-SINH%2010-CTST-STEM\Vai%20tr&#242;%20c&#7911;a%20Th&#7921;c%20V&#7853;t%20&#273;&#7889;i%20v&#7899;i%20t&#7921;%20nhi&#234;n.mp4" TargetMode="External"/><Relationship Id="rId1" Type="http://schemas.microsoft.com/office/2007/relationships/media" Target="file:///C:\Users\HoaLinh\Downloads\SINH-10-CTST\B&#192;I%2015-SINH%2010-CTST-STEM\Vai%20tr&#242;%20c&#7911;a%20Th&#7921;c%20V&#7853;t%20&#273;&#7889;i%20v&#7899;i%20t&#7921;%20nhi&#234;n.mp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oaLinh\Downloads\SINH-10-CTST\B&#192;I%2015-SINH%2010-CTST-STEM\Qu&#225;%20Tr&#236;nh%20Quang%20H&#7907;p%20C&#7911;a%20Th&#7921;c%20V&#7853;t%20%20Phim%20Ho&#7841;t%20H&#236;nh%20M&#7899;i%202020%20%20Ho&#7841;t%20H&#236;nh%20Khoa%20H&#7885;c%20Hay%20Nh&#7845;t.mp4" TargetMode="External"/><Relationship Id="rId1" Type="http://schemas.microsoft.com/office/2007/relationships/media" Target="file:///C:\Users\HoaLinh\Downloads\SINH-10-CTST\B&#192;I%2015-SINH%2010-CTST-STEM\Qu&#225;%20Tr&#236;nh%20Quang%20H&#7907;p%20C&#7911;a%20Th&#7921;c%20V&#7853;t%20%20Phim%20Ho&#7841;t%20H&#236;nh%20M&#7899;i%202020%20%20Ho&#7841;t%20H&#236;nh%20Khoa%20H&#7885;c%20Hay%20Nh&#7845;t.mp4"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1B6BD885-F939-4A1B-B117-96D0BEE9CCA1}"/>
              </a:ext>
            </a:extLst>
          </p:cNvPr>
          <p:cNvSpPr>
            <a:spLocks noChangeArrowheads="1"/>
          </p:cNvSpPr>
          <p:nvPr/>
        </p:nvSpPr>
        <p:spPr bwMode="auto">
          <a:xfrm>
            <a:off x="3043238" y="139700"/>
            <a:ext cx="5081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HOẠT ĐỘNG MỞ ĐẦU</a:t>
            </a:r>
          </a:p>
        </p:txBody>
      </p:sp>
      <p:sp>
        <p:nvSpPr>
          <p:cNvPr id="2" name="Rectangle 1">
            <a:extLst>
              <a:ext uri="{FF2B5EF4-FFF2-40B4-BE49-F238E27FC236}">
                <a16:creationId xmlns:a16="http://schemas.microsoft.com/office/drawing/2014/main" id="{DFDC19DC-E045-4777-866C-78783C131A97}"/>
              </a:ext>
            </a:extLst>
          </p:cNvPr>
          <p:cNvSpPr>
            <a:spLocks noChangeArrowheads="1"/>
          </p:cNvSpPr>
          <p:nvPr/>
        </p:nvSpPr>
        <p:spPr bwMode="auto">
          <a:xfrm>
            <a:off x="312738" y="701675"/>
            <a:ext cx="116792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Yêu cầu: xem video về vai trò của thực vật đối với tự nhiên . Em có suy nghĩ gì sau khi xem video này?</a:t>
            </a:r>
            <a:endParaRPr lang="en-US" altLang="en-US">
              <a:solidFill>
                <a:srgbClr val="FF0000"/>
              </a:solidFill>
            </a:endParaRPr>
          </a:p>
        </p:txBody>
      </p:sp>
      <p:pic>
        <p:nvPicPr>
          <p:cNvPr id="3" name="Vai trò của Thực Vật đối với tự nhiên">
            <a:hlinkClick r:id="" action="ppaction://media"/>
            <a:extLst>
              <a:ext uri="{FF2B5EF4-FFF2-40B4-BE49-F238E27FC236}">
                <a16:creationId xmlns:a16="http://schemas.microsoft.com/office/drawing/2014/main" id="{B6BE2C75-343F-4118-9B99-645FDC9AFD04}"/>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574765" y="1695064"/>
            <a:ext cx="11181806" cy="4731862"/>
          </a:xfrm>
          <a:prstGeom prst="rect">
            <a:avLst/>
          </a:prstGeom>
          <a:ln>
            <a:noFill/>
          </a:ln>
          <a:effectLst/>
          <a:scene3d>
            <a:camera prst="orthographicFront"/>
            <a:lightRig rig="balanced" dir="t"/>
          </a:scene3d>
          <a:sp3d prstMaterial="softEdge">
            <a:bevelT w="203200" h="101600" prst="cross"/>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fullScrn="1">
              <p:cMediaNode vol="80000">
                <p:cTn id="13" fill="hold" display="0">
                  <p:stCondLst>
                    <p:cond delay="indefinite"/>
                  </p:stCondLst>
                </p:cTn>
                <p:tgtEl>
                  <p:spTgt spid="3"/>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7831BAE-B030-4411-A806-2C7A3A4E5E68}"/>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1267" name="Rectangle 1">
            <a:extLst>
              <a:ext uri="{FF2B5EF4-FFF2-40B4-BE49-F238E27FC236}">
                <a16:creationId xmlns:a16="http://schemas.microsoft.com/office/drawing/2014/main" id="{E953A3CF-4B96-4C82-90C1-24F725BF0382}"/>
              </a:ext>
            </a:extLst>
          </p:cNvPr>
          <p:cNvSpPr>
            <a:spLocks noChangeArrowheads="1"/>
          </p:cNvSpPr>
          <p:nvPr/>
        </p:nvSpPr>
        <p:spPr bwMode="auto">
          <a:xfrm>
            <a:off x="354013" y="5397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 QUANG HỢP</a:t>
            </a:r>
            <a:endParaRPr lang="en-US" altLang="en-US">
              <a:solidFill>
                <a:srgbClr val="C0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D1CB34EF-58F8-446F-B162-ECE433DC4D85}"/>
              </a:ext>
            </a:extLst>
          </p:cNvPr>
          <p:cNvCxnSpPr/>
          <p:nvPr/>
        </p:nvCxnSpPr>
        <p:spPr>
          <a:xfrm>
            <a:off x="5456238" y="11528425"/>
            <a:ext cx="896937"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Quá Trình Quang Hợp Của Thực Vật  Phim Hoạt Hình Mới 2020  Hoạt Hình Khoa Học Hay Nhất.mp4">
            <a:hlinkClick r:id="" action="ppaction://media"/>
            <a:extLst>
              <a:ext uri="{FF2B5EF4-FFF2-40B4-BE49-F238E27FC236}">
                <a16:creationId xmlns:a16="http://schemas.microsoft.com/office/drawing/2014/main" id="{75721861-9A7B-414F-B394-91B6987BC7A1}"/>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030288" y="1374775"/>
            <a:ext cx="10377487"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47BEFFB-D11F-4DA7-969A-52EEC94017AD}"/>
              </a:ext>
            </a:extLst>
          </p:cNvPr>
          <p:cNvSpPr>
            <a:spLocks noChangeArrowheads="1"/>
          </p:cNvSpPr>
          <p:nvPr/>
        </p:nvSpPr>
        <p:spPr bwMode="auto">
          <a:xfrm>
            <a:off x="3648075" y="788988"/>
            <a:ext cx="514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latin typeface="Times New Roman" panose="02020603050405020304" pitchFamily="18" charset="0"/>
                <a:cs typeface="Calibri" panose="020F0502020204030204" pitchFamily="34" charset="0"/>
              </a:rPr>
              <a:t>Khái quát về quá trình quang hợp</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fullScrn="1">
              <p:cMediaNode vol="80000">
                <p:cTn id="13" fill="hold" display="0">
                  <p:stCondLst>
                    <p:cond delay="indefinite"/>
                  </p:stCondLst>
                </p:cTn>
                <p:tgtEl>
                  <p:spTgt spid="4"/>
                </p:tgtEl>
              </p:cMediaNode>
            </p:video>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A143531-BE97-4B16-9106-20F56BEDBAA7}"/>
              </a:ext>
            </a:extLst>
          </p:cNvPr>
          <p:cNvSpPr txBox="1">
            <a:spLocks/>
          </p:cNvSpPr>
          <p:nvPr/>
        </p:nvSpPr>
        <p:spPr bwMode="auto">
          <a:xfrm>
            <a:off x="312738" y="49213"/>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2291" name="Rectangle 1">
            <a:extLst>
              <a:ext uri="{FF2B5EF4-FFF2-40B4-BE49-F238E27FC236}">
                <a16:creationId xmlns:a16="http://schemas.microsoft.com/office/drawing/2014/main" id="{2AEEA2F2-F627-45C1-AF29-2BC99E168A20}"/>
              </a:ext>
            </a:extLst>
          </p:cNvPr>
          <p:cNvSpPr>
            <a:spLocks noChangeArrowheads="1"/>
          </p:cNvSpPr>
          <p:nvPr/>
        </p:nvSpPr>
        <p:spPr bwMode="auto">
          <a:xfrm>
            <a:off x="354013" y="5397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 QUANG HỢP</a:t>
            </a:r>
            <a:endParaRPr lang="en-US" altLang="en-US">
              <a:solidFill>
                <a:srgbClr val="C00000"/>
              </a:solidFill>
              <a:latin typeface="Times New Roman" panose="02020603050405020304" pitchFamily="18" charset="0"/>
              <a:cs typeface="Times New Roman" panose="02020603050405020304" pitchFamily="18" charset="0"/>
            </a:endParaRPr>
          </a:p>
        </p:txBody>
      </p:sp>
      <p:pic>
        <p:nvPicPr>
          <p:cNvPr id="12292" name="Picture 7" descr="C:\Users\nguye\Downloads\quang hop.jpg">
            <a:extLst>
              <a:ext uri="{FF2B5EF4-FFF2-40B4-BE49-F238E27FC236}">
                <a16:creationId xmlns:a16="http://schemas.microsoft.com/office/drawing/2014/main" id="{F20D456C-07CC-443B-8503-453DF5342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966788"/>
            <a:ext cx="52260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C00546DA-DAE7-4A7B-AA3B-3BFC8FBDF562}"/>
              </a:ext>
            </a:extLst>
          </p:cNvPr>
          <p:cNvCxnSpPr/>
          <p:nvPr/>
        </p:nvCxnSpPr>
        <p:spPr>
          <a:xfrm>
            <a:off x="5456238" y="11528425"/>
            <a:ext cx="896937"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19">
            <a:extLst>
              <a:ext uri="{FF2B5EF4-FFF2-40B4-BE49-F238E27FC236}">
                <a16:creationId xmlns:a16="http://schemas.microsoft.com/office/drawing/2014/main" id="{777776C4-BABF-468A-ABFC-E72E827C4491}"/>
              </a:ext>
            </a:extLst>
          </p:cNvPr>
          <p:cNvSpPr>
            <a:spLocks noChangeArrowheads="1"/>
          </p:cNvSpPr>
          <p:nvPr/>
        </p:nvSpPr>
        <p:spPr bwMode="auto">
          <a:xfrm>
            <a:off x="1844675" y="4168775"/>
            <a:ext cx="3175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n-US" altLang="en-US" sz="24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 sáng</a:t>
            </a:r>
            <a:endParaRPr lang="en-US"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ct val="0"/>
              </a:spcBef>
              <a:buFontTx/>
              <a:buNone/>
            </a:pPr>
            <a:r>
              <a:rPr lang="en-US" altLang="en-US" sz="24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Sắc tố quang hợp </a:t>
            </a:r>
            <a:endParaRPr lang="en-US" alt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B75FF4ED-66F9-4D9C-ABBE-3D41301E6575}"/>
              </a:ext>
            </a:extLst>
          </p:cNvPr>
          <p:cNvSpPr>
            <a:spLocks noChangeArrowheads="1"/>
          </p:cNvSpPr>
          <p:nvPr/>
        </p:nvSpPr>
        <p:spPr bwMode="auto">
          <a:xfrm>
            <a:off x="257175" y="1423988"/>
            <a:ext cx="523875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 Quang hợp là quá trình tổng hợp </a:t>
            </a:r>
          </a:p>
          <a:p>
            <a:pPr>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các chất hữu cơ từ các nguyên liệu </a:t>
            </a:r>
          </a:p>
          <a:p>
            <a:pPr>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cô cơ (CO</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 H</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O) nhờ năng lượng </a:t>
            </a:r>
          </a:p>
          <a:p>
            <a:pPr>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ánh sáng và hệ sắc tố.</a:t>
            </a: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3135D60-6ABD-4F01-8F9E-7B2987765DEE}"/>
              </a:ext>
            </a:extLst>
          </p:cNvPr>
          <p:cNvSpPr>
            <a:spLocks noChangeArrowheads="1"/>
          </p:cNvSpPr>
          <p:nvPr/>
        </p:nvSpPr>
        <p:spPr bwMode="auto">
          <a:xfrm>
            <a:off x="109538" y="4264025"/>
            <a:ext cx="66071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6CO</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 + 6H</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O                         C</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6</a:t>
            </a:r>
            <a:r>
              <a:rPr lang="en-US" altLang="en-US">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12</a:t>
            </a:r>
            <a:r>
              <a:rPr lang="en-US" altLang="en-US">
                <a:latin typeface="Times New Roman" panose="02020603050405020304" pitchFamily="18" charset="0"/>
                <a:ea typeface="Calibri" panose="020F0502020204030204" pitchFamily="34" charset="0"/>
                <a:cs typeface="Times New Roman" panose="02020603050405020304" pitchFamily="18" charset="0"/>
              </a:rPr>
              <a:t>O</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6</a:t>
            </a:r>
            <a:r>
              <a:rPr lang="en-US" altLang="en-US">
                <a:latin typeface="Times New Roman" panose="02020603050405020304" pitchFamily="18" charset="0"/>
                <a:ea typeface="Calibri" panose="020F0502020204030204" pitchFamily="34" charset="0"/>
                <a:cs typeface="Times New Roman" panose="02020603050405020304" pitchFamily="18" charset="0"/>
              </a:rPr>
              <a:t> + 6O</a:t>
            </a:r>
            <a:r>
              <a:rPr lang="en-US" altLang="en-US" baseline="-30000">
                <a:latin typeface="Times New Roman" panose="02020603050405020304" pitchFamily="18" charset="0"/>
                <a:ea typeface="Calibri" panose="020F0502020204030204" pitchFamily="34" charset="0"/>
                <a:cs typeface="Times New Roman" panose="02020603050405020304" pitchFamily="18" charset="0"/>
              </a:rPr>
              <a:t>2</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277FEA7-5E19-4A7B-AC90-15B35B7CB4A5}"/>
              </a:ext>
            </a:extLst>
          </p:cNvPr>
          <p:cNvSpPr>
            <a:spLocks noChangeArrowheads="1"/>
          </p:cNvSpPr>
          <p:nvPr/>
        </p:nvSpPr>
        <p:spPr bwMode="auto">
          <a:xfrm>
            <a:off x="300038" y="3354388"/>
            <a:ext cx="390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Calibri" panose="020F0502020204030204" pitchFamily="34" charset="0"/>
              </a:rPr>
              <a:t>- Phương trình tổng quát: </a:t>
            </a:r>
            <a:endParaRPr lang="en-US" altLang="en-US"/>
          </a:p>
        </p:txBody>
      </p:sp>
      <p:cxnSp>
        <p:nvCxnSpPr>
          <p:cNvPr id="16" name="Straight Arrow Connector 15">
            <a:extLst>
              <a:ext uri="{FF2B5EF4-FFF2-40B4-BE49-F238E27FC236}">
                <a16:creationId xmlns:a16="http://schemas.microsoft.com/office/drawing/2014/main" id="{C68567CB-BD75-4F6E-92CB-73FCEB113706}"/>
              </a:ext>
            </a:extLst>
          </p:cNvPr>
          <p:cNvCxnSpPr/>
          <p:nvPr/>
        </p:nvCxnSpPr>
        <p:spPr>
          <a:xfrm>
            <a:off x="2209800" y="4483100"/>
            <a:ext cx="2154238" cy="12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99" name="Rectangle 16">
            <a:extLst>
              <a:ext uri="{FF2B5EF4-FFF2-40B4-BE49-F238E27FC236}">
                <a16:creationId xmlns:a16="http://schemas.microsoft.com/office/drawing/2014/main" id="{C9057C87-D743-454B-8AD2-370E5A2EB07F}"/>
              </a:ext>
            </a:extLst>
          </p:cNvPr>
          <p:cNvSpPr>
            <a:spLocks noChangeArrowheads="1"/>
          </p:cNvSpPr>
          <p:nvPr/>
        </p:nvSpPr>
        <p:spPr bwMode="auto">
          <a:xfrm>
            <a:off x="204788" y="952500"/>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1. Khái niệm quang hợp</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BA9B7E-F987-4B20-865C-010C89BC1D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319088"/>
            <a:ext cx="7991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34CED1C6-B589-4762-A0BE-9185D5EC6932}"/>
              </a:ext>
            </a:extLst>
          </p:cNvPr>
          <p:cNvSpPr txBox="1">
            <a:spLocks/>
          </p:cNvSpPr>
          <p:nvPr/>
        </p:nvSpPr>
        <p:spPr bwMode="auto">
          <a:xfrm>
            <a:off x="312738" y="-9525"/>
            <a:ext cx="114173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3316" name="Rectangle 1">
            <a:extLst>
              <a:ext uri="{FF2B5EF4-FFF2-40B4-BE49-F238E27FC236}">
                <a16:creationId xmlns:a16="http://schemas.microsoft.com/office/drawing/2014/main" id="{9C35B7A7-743D-4DD8-9385-0183B3382F03}"/>
              </a:ext>
            </a:extLst>
          </p:cNvPr>
          <p:cNvSpPr>
            <a:spLocks noChangeArrowheads="1"/>
          </p:cNvSpPr>
          <p:nvPr/>
        </p:nvSpPr>
        <p:spPr bwMode="auto">
          <a:xfrm>
            <a:off x="354013" y="5397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 QUANG HỢP</a:t>
            </a:r>
            <a:endParaRPr lang="en-US" altLang="en-US">
              <a:solidFill>
                <a:srgbClr val="C0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695F9578-2802-445B-A06D-646CEBD561BD}"/>
              </a:ext>
            </a:extLst>
          </p:cNvPr>
          <p:cNvCxnSpPr/>
          <p:nvPr/>
        </p:nvCxnSpPr>
        <p:spPr>
          <a:xfrm>
            <a:off x="5456238" y="11528425"/>
            <a:ext cx="896937"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38177C4-B10C-4504-8DA5-0B10DCE83A3E}"/>
              </a:ext>
            </a:extLst>
          </p:cNvPr>
          <p:cNvSpPr>
            <a:spLocks noChangeArrowheads="1"/>
          </p:cNvSpPr>
          <p:nvPr/>
        </p:nvSpPr>
        <p:spPr bwMode="auto">
          <a:xfrm>
            <a:off x="385763" y="990600"/>
            <a:ext cx="414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2. Hai pha của quang hợp</a:t>
            </a:r>
            <a:endParaRPr lang="en-US" altLang="en-US">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1762F4D-EB1F-4162-B54C-3F76069BA4F5}"/>
              </a:ext>
            </a:extLst>
          </p:cNvPr>
          <p:cNvGraphicFramePr>
            <a:graphicFrameLocks noGrp="1"/>
          </p:cNvGraphicFramePr>
          <p:nvPr/>
        </p:nvGraphicFramePr>
        <p:xfrm>
          <a:off x="354013" y="4427538"/>
          <a:ext cx="11606212" cy="2282825"/>
        </p:xfrm>
        <a:graphic>
          <a:graphicData uri="http://schemas.openxmlformats.org/drawingml/2006/table">
            <a:tbl>
              <a:tblPr firstRow="1" firstCol="1" bandRow="1">
                <a:tableStyleId>{5940675A-B579-460E-94D1-54222C63F5DA}</a:tableStyleId>
              </a:tblPr>
              <a:tblGrid>
                <a:gridCol w="3216784">
                  <a:extLst>
                    <a:ext uri="{9D8B030D-6E8A-4147-A177-3AD203B41FA5}">
                      <a16:colId xmlns:a16="http://schemas.microsoft.com/office/drawing/2014/main" val="723751593"/>
                    </a:ext>
                  </a:extLst>
                </a:gridCol>
                <a:gridCol w="3875901">
                  <a:extLst>
                    <a:ext uri="{9D8B030D-6E8A-4147-A177-3AD203B41FA5}">
                      <a16:colId xmlns:a16="http://schemas.microsoft.com/office/drawing/2014/main" val="382740863"/>
                    </a:ext>
                  </a:extLst>
                </a:gridCol>
                <a:gridCol w="4513527">
                  <a:extLst>
                    <a:ext uri="{9D8B030D-6E8A-4147-A177-3AD203B41FA5}">
                      <a16:colId xmlns:a16="http://schemas.microsoft.com/office/drawing/2014/main" val="701261646"/>
                    </a:ext>
                  </a:extLst>
                </a:gridCol>
              </a:tblGrid>
              <a:tr h="456565">
                <a:tc>
                  <a:txBody>
                    <a:bodyPr/>
                    <a:lstStyle/>
                    <a:p>
                      <a:pPr marL="0" marR="0">
                        <a:lnSpc>
                          <a:spcPct val="107000"/>
                        </a:lnSpc>
                        <a:spcBef>
                          <a:spcPts val="0"/>
                        </a:spcBef>
                        <a:spcAft>
                          <a:spcPts val="0"/>
                        </a:spcAft>
                      </a:pPr>
                      <a:r>
                        <a:rPr lang="en-US" sz="3000">
                          <a:effectLst/>
                          <a:latin typeface="Times New Roman" panose="02020603050405020304" pitchFamily="18" charset="0"/>
                          <a:cs typeface="Times New Roman" panose="02020603050405020304" pitchFamily="18" charset="0"/>
                        </a:rPr>
                        <a:t> </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Pha</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sáng</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Pha</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tối</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084959"/>
                  </a:ext>
                </a:extLst>
              </a:tr>
              <a:tr h="456565">
                <a:tc>
                  <a:txBody>
                    <a:bodyPr/>
                    <a:lstStyle/>
                    <a:p>
                      <a:pPr marL="0" marR="0">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Nơi</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diễn</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ra</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Thylakoid</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Chất nền (stroma)</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368824"/>
                  </a:ext>
                </a:extLst>
              </a:tr>
              <a:tr h="456565">
                <a:tc>
                  <a:txBody>
                    <a:bodyPr/>
                    <a:lstStyle/>
                    <a:p>
                      <a:pPr marL="0" marR="0">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Điều</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kiện</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ánh</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sáng</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Cần ánh sáng</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Không cần ảnh sáng</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9629064"/>
                  </a:ext>
                </a:extLst>
              </a:tr>
              <a:tr h="456565">
                <a:tc>
                  <a:txBody>
                    <a:bodyPr/>
                    <a:lstStyle/>
                    <a:p>
                      <a:pPr marL="0" marR="0">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Nguyên</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liệu</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H</a:t>
                      </a:r>
                      <a:r>
                        <a:rPr lang="en-US" sz="3000" baseline="-25000">
                          <a:effectLst/>
                          <a:latin typeface="Times New Roman" panose="02020603050405020304" pitchFamily="18" charset="0"/>
                          <a:cs typeface="Times New Roman" panose="02020603050405020304" pitchFamily="18" charset="0"/>
                        </a:rPr>
                        <a:t>2</a:t>
                      </a:r>
                      <a:r>
                        <a:rPr lang="vi-VN" sz="3000">
                          <a:effectLst/>
                          <a:latin typeface="Times New Roman" panose="02020603050405020304" pitchFamily="18" charset="0"/>
                          <a:cs typeface="Times New Roman" panose="02020603050405020304" pitchFamily="18" charset="0"/>
                        </a:rPr>
                        <a:t>O, ADP, NADP</a:t>
                      </a:r>
                      <a:r>
                        <a:rPr lang="en-US" sz="3000" baseline="30000">
                          <a:effectLst/>
                          <a:latin typeface="Times New Roman" panose="02020603050405020304" pitchFamily="18" charset="0"/>
                          <a:cs typeface="Times New Roman" panose="02020603050405020304" pitchFamily="18" charset="0"/>
                        </a:rPr>
                        <a:t>+</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a:effectLst/>
                          <a:latin typeface="Times New Roman" panose="02020603050405020304" pitchFamily="18" charset="0"/>
                          <a:cs typeface="Times New Roman" panose="02020603050405020304" pitchFamily="18" charset="0"/>
                        </a:rPr>
                        <a:t>CO</a:t>
                      </a:r>
                      <a:r>
                        <a:rPr lang="en-US" sz="3000" baseline="-25000">
                          <a:effectLst/>
                          <a:latin typeface="Times New Roman" panose="02020603050405020304" pitchFamily="18" charset="0"/>
                          <a:cs typeface="Times New Roman" panose="02020603050405020304" pitchFamily="18" charset="0"/>
                        </a:rPr>
                        <a:t>2</a:t>
                      </a:r>
                      <a:r>
                        <a:rPr lang="en-US" sz="3000">
                          <a:effectLst/>
                          <a:latin typeface="Times New Roman" panose="02020603050405020304" pitchFamily="18" charset="0"/>
                          <a:cs typeface="Times New Roman" panose="02020603050405020304" pitchFamily="18" charset="0"/>
                        </a:rPr>
                        <a:t>,</a:t>
                      </a:r>
                      <a:r>
                        <a:rPr lang="vi-VN" sz="3000">
                          <a:effectLst/>
                          <a:latin typeface="Times New Roman" panose="02020603050405020304" pitchFamily="18" charset="0"/>
                          <a:cs typeface="Times New Roman" panose="02020603050405020304" pitchFamily="18" charset="0"/>
                        </a:rPr>
                        <a:t> ATP, NADPH</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008265"/>
                  </a:ext>
                </a:extLst>
              </a:tr>
              <a:tr h="456565">
                <a:tc>
                  <a:txBody>
                    <a:bodyPr/>
                    <a:lstStyle/>
                    <a:p>
                      <a:pPr marL="0" marR="0">
                        <a:lnSpc>
                          <a:spcPct val="107000"/>
                        </a:lnSpc>
                        <a:spcBef>
                          <a:spcPts val="0"/>
                        </a:spcBef>
                        <a:spcAft>
                          <a:spcPts val="0"/>
                        </a:spcAft>
                      </a:pPr>
                      <a:r>
                        <a:rPr lang="en-US" sz="3000" b="1" dirty="0" err="1">
                          <a:effectLst/>
                          <a:latin typeface="Times New Roman" panose="02020603050405020304" pitchFamily="18" charset="0"/>
                          <a:cs typeface="Times New Roman" panose="02020603050405020304" pitchFamily="18" charset="0"/>
                        </a:rPr>
                        <a:t>Sản</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phẩm</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dirty="0">
                          <a:effectLst/>
                          <a:latin typeface="Times New Roman" panose="02020603050405020304" pitchFamily="18" charset="0"/>
                          <a:cs typeface="Times New Roman" panose="02020603050405020304" pitchFamily="18" charset="0"/>
                        </a:rPr>
                        <a:t>O</a:t>
                      </a:r>
                      <a:r>
                        <a:rPr lang="en-US" sz="3000" baseline="-25000" dirty="0">
                          <a:effectLst/>
                          <a:latin typeface="Times New Roman" panose="02020603050405020304" pitchFamily="18" charset="0"/>
                          <a:cs typeface="Times New Roman" panose="02020603050405020304" pitchFamily="18" charset="0"/>
                        </a:rPr>
                        <a:t>2</a:t>
                      </a:r>
                      <a:r>
                        <a:rPr lang="vi-VN" sz="3000" dirty="0">
                          <a:effectLst/>
                          <a:latin typeface="Times New Roman" panose="02020603050405020304" pitchFamily="18" charset="0"/>
                          <a:cs typeface="Times New Roman" panose="02020603050405020304" pitchFamily="18" charset="0"/>
                        </a:rPr>
                        <a:t> ATP, NADPH</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3000" dirty="0">
                          <a:effectLst/>
                          <a:latin typeface="Times New Roman" panose="02020603050405020304" pitchFamily="18" charset="0"/>
                          <a:cs typeface="Times New Roman" panose="02020603050405020304" pitchFamily="18" charset="0"/>
                        </a:rPr>
                        <a:t>Chất hữu cơ, ADP, NADP</a:t>
                      </a:r>
                      <a:r>
                        <a:rPr lang="en-US" sz="3000" baseline="30000" dirty="0">
                          <a:effectLst/>
                          <a:latin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2199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1572A-598A-46B2-8EB1-DC7B0BAE3D03}"/>
              </a:ext>
            </a:extLst>
          </p:cNvPr>
          <p:cNvSpPr txBox="1">
            <a:spLocks/>
          </p:cNvSpPr>
          <p:nvPr/>
        </p:nvSpPr>
        <p:spPr bwMode="auto">
          <a:xfrm>
            <a:off x="312738" y="-23813"/>
            <a:ext cx="114173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4339" name="Rectangle 1">
            <a:extLst>
              <a:ext uri="{FF2B5EF4-FFF2-40B4-BE49-F238E27FC236}">
                <a16:creationId xmlns:a16="http://schemas.microsoft.com/office/drawing/2014/main" id="{7328806B-25B8-4361-83FB-18F6334EE869}"/>
              </a:ext>
            </a:extLst>
          </p:cNvPr>
          <p:cNvSpPr>
            <a:spLocks noChangeArrowheads="1"/>
          </p:cNvSpPr>
          <p:nvPr/>
        </p:nvSpPr>
        <p:spPr bwMode="auto">
          <a:xfrm>
            <a:off x="354013" y="5397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 QUANG HỢP</a:t>
            </a:r>
            <a:endParaRPr lang="en-US" altLang="en-US">
              <a:solidFill>
                <a:srgbClr val="C0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FDF1EB7C-4B00-4516-BFB3-6F9416E6EF21}"/>
              </a:ext>
            </a:extLst>
          </p:cNvPr>
          <p:cNvCxnSpPr/>
          <p:nvPr/>
        </p:nvCxnSpPr>
        <p:spPr>
          <a:xfrm>
            <a:off x="5456238" y="11528425"/>
            <a:ext cx="896937"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A0603D-E9B3-4730-ABFF-ABE32E058A22}"/>
              </a:ext>
            </a:extLst>
          </p:cNvPr>
          <p:cNvSpPr>
            <a:spLocks noChangeArrowheads="1"/>
          </p:cNvSpPr>
          <p:nvPr/>
        </p:nvSpPr>
        <p:spPr bwMode="auto">
          <a:xfrm>
            <a:off x="385763" y="990600"/>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3. Vai trò của quang hợp</a:t>
            </a:r>
            <a:endParaRPr lang="en-US" altLang="en-US">
              <a:latin typeface="Times New Roman" panose="02020603050405020304" pitchFamily="18" charset="0"/>
              <a:cs typeface="Times New Roman" panose="02020603050405020304" pitchFamily="18" charset="0"/>
            </a:endParaRPr>
          </a:p>
        </p:txBody>
      </p:sp>
      <p:pic>
        <p:nvPicPr>
          <p:cNvPr id="41988" name="Picture 4" descr="[CHUẨN NHẤT]  Vai trò của quang hợp là gì (ảnh 3)">
            <a:extLst>
              <a:ext uri="{FF2B5EF4-FFF2-40B4-BE49-F238E27FC236}">
                <a16:creationId xmlns:a16="http://schemas.microsoft.com/office/drawing/2014/main" id="{EBDE0D54-9D6F-4F82-8094-CD4D23C2D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27188"/>
            <a:ext cx="5645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Bài 48. Vai trò của thực vật đối với động vật và đối với đời sống con người  - Hoc24">
            <a:extLst>
              <a:ext uri="{FF2B5EF4-FFF2-40B4-BE49-F238E27FC236}">
                <a16:creationId xmlns:a16="http://schemas.microsoft.com/office/drawing/2014/main" id="{3A666B55-BCA4-48A1-AD94-E00C9E864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539750"/>
            <a:ext cx="61341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wipe(down)">
                                      <p:cBhvr>
                                        <p:cTn id="12" dur="500"/>
                                        <p:tgtEl>
                                          <p:spTgt spid="41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barn(inVertical)">
                                      <p:cBhvr>
                                        <p:cTn id="1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ại sao người ta lại nói rừng cây như một lá phổi xanh của con người?">
            <a:extLst>
              <a:ext uri="{FF2B5EF4-FFF2-40B4-BE49-F238E27FC236}">
                <a16:creationId xmlns:a16="http://schemas.microsoft.com/office/drawing/2014/main" id="{CB199C53-93C7-4D6D-AEE9-CF1472364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09538"/>
            <a:ext cx="384333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Ngăn chặn các hành vi chặt phá rừng trái pháp luật">
            <a:extLst>
              <a:ext uri="{FF2B5EF4-FFF2-40B4-BE49-F238E27FC236}">
                <a16:creationId xmlns:a16="http://schemas.microsoft.com/office/drawing/2014/main" id="{F45F229D-C35C-49A1-877A-FB017659B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09538"/>
            <a:ext cx="38608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Trồng rừng giúp tạo sinh kế cho người nông dân">
            <a:extLst>
              <a:ext uri="{FF2B5EF4-FFF2-40B4-BE49-F238E27FC236}">
                <a16:creationId xmlns:a16="http://schemas.microsoft.com/office/drawing/2014/main" id="{2E2685B7-A513-4434-85EF-091F59619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25" y="109538"/>
            <a:ext cx="3979863"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6" descr="Đẩy mạnh tuyên truyền về bảo vệ rừng trong trường học">
            <a:extLst>
              <a:ext uri="{FF2B5EF4-FFF2-40B4-BE49-F238E27FC236}">
                <a16:creationId xmlns:a16="http://schemas.microsoft.com/office/drawing/2014/main" id="{CE37BB75-7F49-457D-9BF0-D1FDDDDB3D7A}"/>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5366" name="AutoShape 8" descr="Đẩy mạnh tuyên truyền về bảo vệ rừng trong trường học">
            <a:extLst>
              <a:ext uri="{FF2B5EF4-FFF2-40B4-BE49-F238E27FC236}">
                <a16:creationId xmlns:a16="http://schemas.microsoft.com/office/drawing/2014/main" id="{7ED61E75-0CE2-4886-900E-3EEE49180958}"/>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40970" name="Picture 10" descr=" Đẩy mạnh tuyên truyền về bảo vệ rừng trong trường học ">
            <a:extLst>
              <a:ext uri="{FF2B5EF4-FFF2-40B4-BE49-F238E27FC236}">
                <a16:creationId xmlns:a16="http://schemas.microsoft.com/office/drawing/2014/main" id="{843DABD4-605F-478F-9CEC-C7538A994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3556000"/>
            <a:ext cx="561022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Khu bảo tồn thiên nhiên là gì? Quy định pháp luật về khu bảo tồn thiên nhiên">
            <a:extLst>
              <a:ext uri="{FF2B5EF4-FFF2-40B4-BE49-F238E27FC236}">
                <a16:creationId xmlns:a16="http://schemas.microsoft.com/office/drawing/2014/main" id="{A826CA87-22AD-49C7-8D2A-CCEB08E5AB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113" y="3556000"/>
            <a:ext cx="59499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par>
                                <p:cTn id="8" presetID="22" presetClass="entr" presetSubtype="4"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wipe(down)">
                                      <p:cBhvr>
                                        <p:cTn id="10" dur="500"/>
                                        <p:tgtEl>
                                          <p:spTgt spid="4096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wipe(down)">
                                      <p:cBhvr>
                                        <p:cTn id="16" dur="500"/>
                                        <p:tgtEl>
                                          <p:spTgt spid="40970"/>
                                        </p:tgtEl>
                                      </p:cBhvr>
                                    </p:animEffect>
                                  </p:childTnLst>
                                </p:cTn>
                              </p:par>
                              <p:par>
                                <p:cTn id="17" presetID="22" presetClass="entr" presetSubtype="4" fill="hold" nodeType="withEffect">
                                  <p:stCondLst>
                                    <p:cond delay="0"/>
                                  </p:stCondLst>
                                  <p:childTnLst>
                                    <p:set>
                                      <p:cBhvr>
                                        <p:cTn id="18" dur="1" fill="hold">
                                          <p:stCondLst>
                                            <p:cond delay="0"/>
                                          </p:stCondLst>
                                        </p:cTn>
                                        <p:tgtEl>
                                          <p:spTgt spid="40972"/>
                                        </p:tgtEl>
                                        <p:attrNameLst>
                                          <p:attrName>style.visibility</p:attrName>
                                        </p:attrNameLst>
                                      </p:cBhvr>
                                      <p:to>
                                        <p:strVal val="visible"/>
                                      </p:to>
                                    </p:set>
                                    <p:animEffect transition="in" filter="wipe(down)">
                                      <p:cBhvr>
                                        <p:cTn id="19"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F3AA22E-A8C4-4EAA-BD53-44347B4BA7E4}"/>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7" name="Rectangle 6">
            <a:extLst>
              <a:ext uri="{FF2B5EF4-FFF2-40B4-BE49-F238E27FC236}">
                <a16:creationId xmlns:a16="http://schemas.microsoft.com/office/drawing/2014/main" id="{7445AA51-C950-407E-B4CA-DBA0079F9294}"/>
              </a:ext>
            </a:extLst>
          </p:cNvPr>
          <p:cNvSpPr>
            <a:spLocks noChangeArrowheads="1"/>
          </p:cNvSpPr>
          <p:nvPr/>
        </p:nvSpPr>
        <p:spPr bwMode="auto">
          <a:xfrm>
            <a:off x="188913" y="377825"/>
            <a:ext cx="1018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C00000"/>
              </a:solidFill>
              <a:latin typeface="Times New Roman" panose="02020603050405020304" pitchFamily="18" charset="0"/>
              <a:cs typeface="Times New Roman" panose="02020603050405020304" pitchFamily="18" charset="0"/>
            </a:endParaRPr>
          </a:p>
        </p:txBody>
      </p:sp>
      <p:sp>
        <p:nvSpPr>
          <p:cNvPr id="17412" name="Rectangle 1">
            <a:extLst>
              <a:ext uri="{FF2B5EF4-FFF2-40B4-BE49-F238E27FC236}">
                <a16:creationId xmlns:a16="http://schemas.microsoft.com/office/drawing/2014/main" id="{F0285957-5491-443A-B1E8-F0388FDA280C}"/>
              </a:ext>
            </a:extLst>
          </p:cNvPr>
          <p:cNvSpPr>
            <a:spLocks noChangeArrowheads="1"/>
          </p:cNvSpPr>
          <p:nvPr/>
        </p:nvSpPr>
        <p:spPr bwMode="auto">
          <a:xfrm>
            <a:off x="42863" y="1620838"/>
            <a:ext cx="121920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buFontTx/>
              <a:buNone/>
            </a:pPr>
            <a:r>
              <a:rPr lang="en-US" altLang="en-US" sz="26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PHIẾU CÂU HỎI SỐ 2</a:t>
            </a:r>
            <a:endParaRPr lang="en-US" altLang="en-US" sz="260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Hãy cho biết các vai trò sau đây là của nhóm vi khuẩn nào.</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a) Đảm bảo sự tuần hoàn của chu trình vật chất trong tự nhiên (chu trình nitrogen).</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b) Cung cấp nguồn nitrogen cho thực vật.</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c) Góp phần làm sạch môi trường nước.</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d) Tạo ra các mỏ quặng.</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Hoạt động của vi khuẩn oxi hoá nitrogen có ý nghĩa gì với quá trình sinh trưởng và phát triển của thực vật?</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Sự khác nhau giữa quang tổng hợp có giải phóng </a:t>
            </a:r>
            <a:r>
              <a:rPr lang="en-US" altLang="en-US" sz="2600">
                <a:latin typeface="Times New Roman" panose="02020603050405020304" pitchFamily="18" charset="0"/>
                <a:ea typeface="Calibri" panose="020F0502020204030204" pitchFamily="34" charset="0"/>
                <a:cs typeface="Times New Roman" panose="02020603050405020304" pitchFamily="18" charset="0"/>
              </a:rPr>
              <a:t>O</a:t>
            </a:r>
            <a:r>
              <a:rPr lang="en-US" altLang="en-US" sz="2600" baseline="-25000">
                <a:latin typeface="Times New Roman" panose="02020603050405020304" pitchFamily="18" charset="0"/>
                <a:ea typeface="Calibri" panose="020F0502020204030204" pitchFamily="34" charset="0"/>
                <a:cs typeface="Times New Roman" panose="02020603050405020304" pitchFamily="18" charset="0"/>
              </a:rPr>
              <a:t>2</a:t>
            </a:r>
            <a:r>
              <a:rPr lang="vi-VN" altLang="en-US" sz="2600">
                <a:latin typeface="Times New Roman" panose="02020603050405020304" pitchFamily="18" charset="0"/>
                <a:ea typeface="Calibri" panose="020F0502020204030204" pitchFamily="34" charset="0"/>
                <a:cs typeface="Times New Roman" panose="02020603050405020304" pitchFamily="18" charset="0"/>
              </a:rPr>
              <a:t> và không giải phóng O</a:t>
            </a:r>
            <a:r>
              <a:rPr lang="en-US" altLang="en-US" sz="2600" baseline="-25000">
                <a:latin typeface="Times New Roman" panose="02020603050405020304" pitchFamily="18" charset="0"/>
                <a:ea typeface="Calibri" panose="020F0502020204030204" pitchFamily="34" charset="0"/>
                <a:cs typeface="Times New Roman" panose="02020603050405020304" pitchFamily="18" charset="0"/>
              </a:rPr>
              <a:t>2</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là gì?</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b="1">
                <a:latin typeface="Times New Roman" panose="02020603050405020304" pitchFamily="18" charset="0"/>
                <a:ea typeface="Calibri" panose="020F0502020204030204" pitchFamily="34" charset="0"/>
                <a:cs typeface="Times New Roman" panose="02020603050405020304" pitchFamily="18" charset="0"/>
              </a:rPr>
              <a:t>Câu 4.</a:t>
            </a:r>
            <a:r>
              <a:rPr lang="vi-VN" altLang="en-US" sz="2600">
                <a:latin typeface="Times New Roman" panose="02020603050405020304" pitchFamily="18" charset="0"/>
                <a:ea typeface="Calibri" panose="020F0502020204030204" pitchFamily="34" charset="0"/>
                <a:cs typeface="Times New Roman" panose="02020603050405020304" pitchFamily="18" charset="0"/>
              </a:rPr>
              <a:t> Vai trò của quá trình quang tổng hợp ở vi khuẩn có giống với ở thực vật không? Giải thích.</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en-US" sz="2600" b="1">
                <a:latin typeface="Times New Roman" panose="02020603050405020304" pitchFamily="18" charset="0"/>
                <a:ea typeface="Calibri" panose="020F0502020204030204" pitchFamily="34" charset="0"/>
                <a:cs typeface="Times New Roman" panose="02020603050405020304" pitchFamily="18" charset="0"/>
              </a:rPr>
              <a:t>Câu 5.</a:t>
            </a:r>
            <a:r>
              <a:rPr lang="en-US" altLang="en-US" sz="2600">
                <a:latin typeface="Times New Roman" panose="02020603050405020304" pitchFamily="18" charset="0"/>
                <a:ea typeface="Calibri" panose="020F0502020204030204" pitchFamily="34" charset="0"/>
                <a:cs typeface="Times New Roman" panose="02020603050405020304" pitchFamily="18" charset="0"/>
              </a:rPr>
              <a:t> </a:t>
            </a:r>
            <a:r>
              <a:rPr lang="vi-VN" altLang="en-US" sz="2600">
                <a:latin typeface="Times New Roman" panose="02020603050405020304" pitchFamily="18" charset="0"/>
                <a:ea typeface="Calibri" panose="020F0502020204030204" pitchFamily="34" charset="0"/>
                <a:cs typeface="Times New Roman" panose="02020603050405020304" pitchFamily="18" charset="0"/>
              </a:rPr>
              <a:t>Quá trình quang khử ở vi khuẩn có góp phần làm sạch môi trường nước không? Giải thích.</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3" name="Rectangle 2">
            <a:extLst>
              <a:ext uri="{FF2B5EF4-FFF2-40B4-BE49-F238E27FC236}">
                <a16:creationId xmlns:a16="http://schemas.microsoft.com/office/drawing/2014/main" id="{94E2FD33-3A51-4813-9AF2-32F6E04B9FF3}"/>
              </a:ext>
            </a:extLst>
          </p:cNvPr>
          <p:cNvSpPr>
            <a:spLocks noChangeArrowheads="1"/>
          </p:cNvSpPr>
          <p:nvPr/>
        </p:nvSpPr>
        <p:spPr bwMode="auto">
          <a:xfrm>
            <a:off x="312738" y="773113"/>
            <a:ext cx="11417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 cầu: đọc thông tin sách giáo khoa, quan sát hình 15.4, thảo luận cặp đôi 3 phút, hoàn thành trước phiếu câu hỏi số 2</a:t>
            </a:r>
            <a:endParaRPr lang="en-US" altLang="en-US">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circle(in)">
                                      <p:cBhvr>
                                        <p:cTn id="1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412" grpId="0"/>
      <p:bldP spid="174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TRNG THPT NGUYN VN TRI MN SINH HC">
            <a:extLst>
              <a:ext uri="{FF2B5EF4-FFF2-40B4-BE49-F238E27FC236}">
                <a16:creationId xmlns:a16="http://schemas.microsoft.com/office/drawing/2014/main" id="{59CD296E-5D49-470B-8CF8-6C938988C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2700"/>
            <a:ext cx="120904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650D9BDF-20E4-4F2F-BE0D-78D447E86E8B}"/>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7412" name="Rectangle 6">
            <a:extLst>
              <a:ext uri="{FF2B5EF4-FFF2-40B4-BE49-F238E27FC236}">
                <a16:creationId xmlns:a16="http://schemas.microsoft.com/office/drawing/2014/main" id="{7690BDE3-5063-45F8-8514-C838D5EAA735}"/>
              </a:ext>
            </a:extLst>
          </p:cNvPr>
          <p:cNvSpPr>
            <a:spLocks noChangeArrowheads="1"/>
          </p:cNvSpPr>
          <p:nvPr/>
        </p:nvSpPr>
        <p:spPr bwMode="auto">
          <a:xfrm>
            <a:off x="188913" y="377825"/>
            <a:ext cx="1018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6AB263D-5F1C-4302-9D79-71DFCE74EDEC}"/>
              </a:ext>
            </a:extLst>
          </p:cNvPr>
          <p:cNvSpPr>
            <a:spLocks noChangeArrowheads="1"/>
          </p:cNvSpPr>
          <p:nvPr/>
        </p:nvSpPr>
        <p:spPr bwMode="auto">
          <a:xfrm>
            <a:off x="474663" y="758825"/>
            <a:ext cx="759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1. Vai trò của quá trình hóa tổng hợp ở vi khuẩn</a:t>
            </a:r>
            <a:endParaRPr lang="en-US" alt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C695B05-2222-4843-8C49-DA8DB062A08D}"/>
              </a:ext>
            </a:extLst>
          </p:cNvPr>
          <p:cNvSpPr/>
          <p:nvPr/>
        </p:nvSpPr>
        <p:spPr>
          <a:xfrm>
            <a:off x="465138" y="1452563"/>
            <a:ext cx="11117262" cy="523875"/>
          </a:xfrm>
          <a:prstGeom prst="rect">
            <a:avLst/>
          </a:prstGeom>
          <a:solidFill>
            <a:schemeClr val="accent4"/>
          </a:solidFill>
        </p:spPr>
        <p:txBody>
          <a:bodyPr>
            <a:spAutoFit/>
          </a:bodyPr>
          <a:lstStyle/>
          <a:p>
            <a:pPr algn="just">
              <a:spcBef>
                <a:spcPts val="0"/>
              </a:spcBef>
              <a:spcAft>
                <a:spcPts val="0"/>
              </a:spcAft>
              <a:defRPr/>
            </a:pPr>
            <a:r>
              <a:rPr lang="vi-VN" sz="2800" dirty="0">
                <a:latin typeface="+mj-lt"/>
              </a:rPr>
              <a:t>Đảm bảo sự </a:t>
            </a:r>
            <a:r>
              <a:rPr lang="vi-VN" sz="2800" dirty="0">
                <a:latin typeface="Times New Roman" panose="02020603050405020304" pitchFamily="18" charset="0"/>
                <a:ea typeface="Calibri" panose="020F0502020204030204" pitchFamily="34" charset="0"/>
                <a:cs typeface="Times New Roman" panose="02020603050405020304" pitchFamily="18" charset="0"/>
              </a:rPr>
              <a:t>tuần 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chu trình vật 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c</a:t>
            </a:r>
            <a:r>
              <a:rPr lang="vi-VN" sz="2800" dirty="0">
                <a:latin typeface="Times New Roman" panose="02020603050405020304" pitchFamily="18" charset="0"/>
                <a:ea typeface="Calibri" panose="020F0502020204030204" pitchFamily="34" charset="0"/>
                <a:cs typeface="Times New Roman" panose="02020603050405020304" pitchFamily="18" charset="0"/>
              </a:rPr>
              <a:t>ung cấp nguồn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nitrogen cho </a:t>
            </a:r>
            <a:r>
              <a:rPr lang="en-US" sz="2800" dirty="0">
                <a:latin typeface="Times New Roman" panose="02020603050405020304" pitchFamily="18" charset="0"/>
                <a:ea typeface="Calibri" panose="020F0502020204030204" pitchFamily="34" charset="0"/>
                <a:cs typeface="Times New Roman" panose="02020603050405020304" pitchFamily="18" charset="0"/>
              </a:rPr>
              <a:t>TV</a:t>
            </a:r>
          </a:p>
        </p:txBody>
      </p:sp>
      <p:sp>
        <p:nvSpPr>
          <p:cNvPr id="11" name="Rectangle 10">
            <a:extLst>
              <a:ext uri="{FF2B5EF4-FFF2-40B4-BE49-F238E27FC236}">
                <a16:creationId xmlns:a16="http://schemas.microsoft.com/office/drawing/2014/main" id="{1B3451AA-81E1-4D7C-A9FB-B5752C7F12CB}"/>
              </a:ext>
            </a:extLst>
          </p:cNvPr>
          <p:cNvSpPr/>
          <p:nvPr/>
        </p:nvSpPr>
        <p:spPr>
          <a:xfrm>
            <a:off x="6169025" y="2727325"/>
            <a:ext cx="5268913" cy="1384300"/>
          </a:xfrm>
          <a:prstGeom prst="rect">
            <a:avLst/>
          </a:prstGeom>
          <a:solidFill>
            <a:srgbClr val="FFC000"/>
          </a:solidFill>
        </p:spPr>
        <p:txBody>
          <a:bodyPr>
            <a:spAutoFit/>
          </a:bodyPr>
          <a:lstStyle/>
          <a:p>
            <a:pPr>
              <a:defRPr/>
            </a:pPr>
            <a:r>
              <a:rPr lang="vi-VN" sz="2800" dirty="0">
                <a:latin typeface="Times New Roman" panose="02020603050405020304" pitchFamily="18" charset="0"/>
                <a:ea typeface="Calibri" panose="020F0502020204030204" pitchFamily="34" charset="0"/>
                <a:cs typeface="Times New Roman" panose="02020603050405020304" pitchFamily="18" charset="0"/>
              </a:rPr>
              <a:t>Góp phần làm sạch môi trường </a:t>
            </a:r>
            <a:r>
              <a:rPr lang="en-US" sz="2800" dirty="0">
                <a:latin typeface="Times New Roman" panose="02020603050405020304" pitchFamily="18" charset="0"/>
                <a:ea typeface="Calibri" panose="020F0502020204030204" pitchFamily="34" charset="0"/>
                <a:cs typeface="Times New Roman" panose="02020603050405020304" pitchFamily="18" charset="0"/>
              </a:rPr>
              <a:t>n</a:t>
            </a:r>
            <a:r>
              <a:rPr lang="vi-VN" sz="2800" dirty="0">
                <a:latin typeface="Times New Roman" panose="02020603050405020304" pitchFamily="18" charset="0"/>
                <a:ea typeface="Calibri" panose="020F0502020204030204" pitchFamily="34" charset="0"/>
                <a:cs typeface="Times New Roman" panose="02020603050405020304" pitchFamily="18" charset="0"/>
              </a:rPr>
              <a:t>ước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800" b="1" dirty="0">
              <a:latin typeface="+mj-lt"/>
            </a:endParaRPr>
          </a:p>
        </p:txBody>
      </p:sp>
      <p:sp>
        <p:nvSpPr>
          <p:cNvPr id="14" name="Rectangle 13">
            <a:extLst>
              <a:ext uri="{FF2B5EF4-FFF2-40B4-BE49-F238E27FC236}">
                <a16:creationId xmlns:a16="http://schemas.microsoft.com/office/drawing/2014/main" id="{14448086-1E42-493E-BD50-F334DBFCCE0A}"/>
              </a:ext>
            </a:extLst>
          </p:cNvPr>
          <p:cNvSpPr/>
          <p:nvPr/>
        </p:nvSpPr>
        <p:spPr>
          <a:xfrm>
            <a:off x="776288" y="3914775"/>
            <a:ext cx="3221037" cy="552450"/>
          </a:xfrm>
          <a:prstGeom prst="rect">
            <a:avLst/>
          </a:prstGeom>
          <a:solidFill>
            <a:schemeClr val="accent4"/>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Bef>
                <a:spcPts val="0"/>
              </a:spcBef>
              <a:spcAft>
                <a:spcPts val="0"/>
              </a:spcAft>
              <a:defRPr/>
            </a:pPr>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 ra các mỏ quặng</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wipe(down)">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D6DFE70-8CCC-4FD9-89D3-B7FA9E8CDDFD}"/>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8435" name="Rectangle 6">
            <a:extLst>
              <a:ext uri="{FF2B5EF4-FFF2-40B4-BE49-F238E27FC236}">
                <a16:creationId xmlns:a16="http://schemas.microsoft.com/office/drawing/2014/main" id="{A5AC6F61-F25F-4C0C-B104-6E745C0FBFB4}"/>
              </a:ext>
            </a:extLst>
          </p:cNvPr>
          <p:cNvSpPr>
            <a:spLocks noChangeArrowheads="1"/>
          </p:cNvSpPr>
          <p:nvPr/>
        </p:nvSpPr>
        <p:spPr bwMode="auto">
          <a:xfrm>
            <a:off x="188913" y="377825"/>
            <a:ext cx="1018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C00000"/>
              </a:solidFill>
              <a:latin typeface="Times New Roman" panose="02020603050405020304" pitchFamily="18" charset="0"/>
              <a:cs typeface="Times New Roman" panose="02020603050405020304" pitchFamily="18" charset="0"/>
            </a:endParaRPr>
          </a:p>
        </p:txBody>
      </p:sp>
      <p:sp>
        <p:nvSpPr>
          <p:cNvPr id="18436" name="Rectangle 4">
            <a:extLst>
              <a:ext uri="{FF2B5EF4-FFF2-40B4-BE49-F238E27FC236}">
                <a16:creationId xmlns:a16="http://schemas.microsoft.com/office/drawing/2014/main" id="{4A28C042-158D-4229-A4FF-39F999547683}"/>
              </a:ext>
            </a:extLst>
          </p:cNvPr>
          <p:cNvSpPr>
            <a:spLocks noChangeArrowheads="1"/>
          </p:cNvSpPr>
          <p:nvPr/>
        </p:nvSpPr>
        <p:spPr bwMode="auto">
          <a:xfrm>
            <a:off x="474663" y="758825"/>
            <a:ext cx="759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1. Vai trò của quá trình hóa tổng hợp ở vi khuẩn</a:t>
            </a:r>
            <a:endParaRPr lang="en-US" altLang="en-US">
              <a:latin typeface="Times New Roman" panose="02020603050405020304" pitchFamily="18" charset="0"/>
              <a:cs typeface="Times New Roman" panose="02020603050405020304" pitchFamily="18" charset="0"/>
            </a:endParaRPr>
          </a:p>
        </p:txBody>
      </p:sp>
      <p:pic>
        <p:nvPicPr>
          <p:cNvPr id="9" name="Picture 8" descr="Kiến thức trọng tâm Sinh học 11 Bài 6: Dinh dưỡng nitơ ở thực vật (tiếp  theo)">
            <a:extLst>
              <a:ext uri="{FF2B5EF4-FFF2-40B4-BE49-F238E27FC236}">
                <a16:creationId xmlns:a16="http://schemas.microsoft.com/office/drawing/2014/main" id="{5CC5259F-8A2D-4D2A-B015-D3AFB0931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2179638"/>
            <a:ext cx="1104900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D218287-4DED-412F-9ECD-082CFC94E910}"/>
              </a:ext>
            </a:extLst>
          </p:cNvPr>
          <p:cNvSpPr/>
          <p:nvPr/>
        </p:nvSpPr>
        <p:spPr>
          <a:xfrm>
            <a:off x="188913" y="1287463"/>
            <a:ext cx="11188700" cy="954087"/>
          </a:xfrm>
          <a:prstGeom prst="rect">
            <a:avLst/>
          </a:prstGeom>
          <a:solidFill>
            <a:schemeClr val="accent4"/>
          </a:solidFill>
        </p:spPr>
        <p:txBody>
          <a:bodyPr>
            <a:spAutoFit/>
          </a:bodyPr>
          <a:lstStyle/>
          <a:p>
            <a:pPr>
              <a:defRPr/>
            </a:pPr>
            <a:r>
              <a:rPr lang="en-US" sz="28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vi khuẩn oxi hoá nitrogen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latin typeface="Times New Roman" panose="02020603050405020304" pitchFamily="18" charset="0"/>
                <a:ea typeface="Calibri" panose="020F0502020204030204" pitchFamily="34" charset="0"/>
                <a:cs typeface="Times New Roman" panose="02020603050405020304" pitchFamily="18" charset="0"/>
              </a:rPr>
              <a:t> sinh trưởng và phát triển của thực 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ACFDC5C-B5E3-4B8D-B362-29B43492B381}"/>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19459" name="Rectangle 6">
            <a:extLst>
              <a:ext uri="{FF2B5EF4-FFF2-40B4-BE49-F238E27FC236}">
                <a16:creationId xmlns:a16="http://schemas.microsoft.com/office/drawing/2014/main" id="{CAAB1CD8-90CA-4D3D-BB25-C7AB32BB4549}"/>
              </a:ext>
            </a:extLst>
          </p:cNvPr>
          <p:cNvSpPr>
            <a:spLocks noChangeArrowheads="1"/>
          </p:cNvSpPr>
          <p:nvPr/>
        </p:nvSpPr>
        <p:spPr bwMode="auto">
          <a:xfrm>
            <a:off x="188913" y="377825"/>
            <a:ext cx="1018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688609-D9DA-4689-96C7-72D5BC203381}"/>
              </a:ext>
            </a:extLst>
          </p:cNvPr>
          <p:cNvSpPr>
            <a:spLocks noChangeArrowheads="1"/>
          </p:cNvSpPr>
          <p:nvPr/>
        </p:nvSpPr>
        <p:spPr bwMode="auto">
          <a:xfrm>
            <a:off x="474663" y="758825"/>
            <a:ext cx="724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2. Vai trò của quá trình quang khử ở vi khuẩn</a:t>
            </a:r>
            <a:endParaRPr lang="en-US" altLang="en-US">
              <a:latin typeface="Times New Roman" panose="02020603050405020304" pitchFamily="18" charset="0"/>
              <a:cs typeface="Times New Roman" panose="02020603050405020304" pitchFamily="18" charset="0"/>
            </a:endParaRPr>
          </a:p>
        </p:txBody>
      </p:sp>
      <p:pic>
        <p:nvPicPr>
          <p:cNvPr id="9" name="Picture 6" descr="Ghi ch 1 Ch mu Cu hi 2">
            <a:extLst>
              <a:ext uri="{FF2B5EF4-FFF2-40B4-BE49-F238E27FC236}">
                <a16:creationId xmlns:a16="http://schemas.microsoft.com/office/drawing/2014/main" id="{37738AF5-84D4-435C-9D8B-874D67A3F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282700"/>
            <a:ext cx="115411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1B213E1-F570-45C3-A155-40C43C7BC9E5}"/>
              </a:ext>
            </a:extLst>
          </p:cNvPr>
          <p:cNvSpPr/>
          <p:nvPr/>
        </p:nvSpPr>
        <p:spPr>
          <a:xfrm>
            <a:off x="5959475" y="1270000"/>
            <a:ext cx="5770563" cy="219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r>
              <a:rPr lang="en-US" baseline="-25000" dirty="0"/>
              <a:t>2</a:t>
            </a:r>
            <a:r>
              <a:rPr lang="en-US" dirty="0"/>
              <a:t>O</a:t>
            </a:r>
          </a:p>
        </p:txBody>
      </p:sp>
      <p:sp>
        <p:nvSpPr>
          <p:cNvPr id="4" name="Rectangle 3">
            <a:extLst>
              <a:ext uri="{FF2B5EF4-FFF2-40B4-BE49-F238E27FC236}">
                <a16:creationId xmlns:a16="http://schemas.microsoft.com/office/drawing/2014/main" id="{FC02E8D9-9ACB-45CF-86F9-9A902F367A58}"/>
              </a:ext>
            </a:extLst>
          </p:cNvPr>
          <p:cNvSpPr/>
          <p:nvPr/>
        </p:nvSpPr>
        <p:spPr>
          <a:xfrm>
            <a:off x="2293938" y="5627688"/>
            <a:ext cx="7518400" cy="954087"/>
          </a:xfrm>
          <a:prstGeom prst="rect">
            <a:avLst/>
          </a:prstGeom>
          <a:solidFill>
            <a:schemeClr val="accent4"/>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800">
                <a:latin typeface="Times New Roman" panose="02020603050405020304" pitchFamily="18" charset="0"/>
                <a:cs typeface="Calibri" panose="020F0502020204030204" pitchFamily="34" charset="0"/>
              </a:rPr>
              <a:t>Quang tổng hợp (không giải phòng O</a:t>
            </a:r>
            <a:r>
              <a:rPr lang="en-US" altLang="en-US" sz="2800" baseline="-25000">
                <a:latin typeface="Times New Roman" panose="02020603050405020304" pitchFamily="18" charset="0"/>
                <a:cs typeface="Calibri" panose="020F0502020204030204" pitchFamily="34" charset="0"/>
              </a:rPr>
              <a:t>2</a:t>
            </a:r>
            <a:r>
              <a:rPr lang="en-US" altLang="en-US" sz="2800">
                <a:latin typeface="Times New Roman" panose="02020603050405020304" pitchFamily="18" charset="0"/>
                <a:cs typeface="Calibri" panose="020F0502020204030204" pitchFamily="34" charset="0"/>
              </a:rPr>
              <a:t>): </a:t>
            </a:r>
          </a:p>
          <a:p>
            <a:pPr>
              <a:defRPr/>
            </a:pPr>
            <a:r>
              <a:rPr lang="en-US" altLang="en-US" sz="2800">
                <a:latin typeface="Times New Roman" panose="02020603050405020304" pitchFamily="18" charset="0"/>
                <a:cs typeface="Calibri" panose="020F0502020204030204" pitchFamily="34" charset="0"/>
              </a:rPr>
              <a:t>chất cho electron và H</a:t>
            </a:r>
            <a:r>
              <a:rPr lang="en-US" altLang="en-US" sz="2800" baseline="30000">
                <a:latin typeface="Times New Roman" panose="02020603050405020304" pitchFamily="18" charset="0"/>
                <a:cs typeface="Calibri" panose="020F0502020204030204" pitchFamily="34" charset="0"/>
              </a:rPr>
              <a:t>+</a:t>
            </a:r>
            <a:r>
              <a:rPr lang="en-US" altLang="en-US" sz="2800">
                <a:latin typeface="Times New Roman" panose="02020603050405020304" pitchFamily="18" charset="0"/>
                <a:cs typeface="Calibri" panose="020F0502020204030204" pitchFamily="34" charset="0"/>
              </a:rPr>
              <a:t> là H</a:t>
            </a:r>
            <a:r>
              <a:rPr lang="en-US" altLang="en-US" sz="2800" baseline="-25000">
                <a:latin typeface="Times New Roman" panose="02020603050405020304" pitchFamily="18" charset="0"/>
                <a:cs typeface="Calibri" panose="020F0502020204030204" pitchFamily="34" charset="0"/>
              </a:rPr>
              <a:t>2</a:t>
            </a:r>
            <a:r>
              <a:rPr lang="en-US" altLang="en-US" sz="2800">
                <a:latin typeface="Times New Roman" panose="02020603050405020304" pitchFamily="18" charset="0"/>
                <a:cs typeface="Calibri" panose="020F0502020204030204" pitchFamily="34" charset="0"/>
              </a:rPr>
              <a:t>S, S hoặc H</a:t>
            </a:r>
            <a:r>
              <a:rPr lang="en-US" altLang="en-US" sz="2800" baseline="-25000">
                <a:latin typeface="Times New Roman" panose="02020603050405020304" pitchFamily="18" charset="0"/>
                <a:cs typeface="Calibri" panose="020F0502020204030204" pitchFamily="34" charset="0"/>
              </a:rPr>
              <a:t>2</a:t>
            </a:r>
            <a:endParaRPr lang="en-US" altLang="en-US" sz="2800"/>
          </a:p>
        </p:txBody>
      </p:sp>
      <p:sp>
        <p:nvSpPr>
          <p:cNvPr id="8" name="Rectangle 7">
            <a:extLst>
              <a:ext uri="{FF2B5EF4-FFF2-40B4-BE49-F238E27FC236}">
                <a16:creationId xmlns:a16="http://schemas.microsoft.com/office/drawing/2014/main" id="{89129DCA-95B9-40E0-B90D-D51706A8D21E}"/>
              </a:ext>
            </a:extLst>
          </p:cNvPr>
          <p:cNvSpPr/>
          <p:nvPr/>
        </p:nvSpPr>
        <p:spPr>
          <a:xfrm>
            <a:off x="5959475" y="1933575"/>
            <a:ext cx="5021263" cy="954088"/>
          </a:xfrm>
          <a:prstGeom prst="rect">
            <a:avLst/>
          </a:prstGeom>
          <a:solidFill>
            <a:schemeClr val="accent4"/>
          </a:solid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800">
                <a:latin typeface="Times New Roman" panose="02020603050405020304" pitchFamily="18" charset="0"/>
                <a:cs typeface="Calibri" panose="020F0502020204030204" pitchFamily="34" charset="0"/>
              </a:rPr>
              <a:t>Quang tổng hợp (giải phóng O</a:t>
            </a:r>
            <a:r>
              <a:rPr lang="en-US" altLang="en-US" sz="2800" baseline="-25000">
                <a:latin typeface="Times New Roman" panose="02020603050405020304" pitchFamily="18" charset="0"/>
                <a:cs typeface="Calibri" panose="020F0502020204030204" pitchFamily="34" charset="0"/>
              </a:rPr>
              <a:t>2</a:t>
            </a:r>
            <a:r>
              <a:rPr lang="en-US" altLang="en-US" sz="2800">
                <a:latin typeface="Times New Roman" panose="02020603050405020304" pitchFamily="18" charset="0"/>
                <a:cs typeface="Calibri" panose="020F0502020204030204" pitchFamily="34" charset="0"/>
              </a:rPr>
              <a:t>): </a:t>
            </a:r>
          </a:p>
          <a:p>
            <a:pPr>
              <a:defRPr/>
            </a:pPr>
            <a:r>
              <a:rPr lang="en-US" altLang="en-US" sz="2800">
                <a:latin typeface="Times New Roman" panose="02020603050405020304" pitchFamily="18" charset="0"/>
                <a:cs typeface="Calibri" panose="020F0502020204030204" pitchFamily="34" charset="0"/>
              </a:rPr>
              <a:t>chất cho electron và H</a:t>
            </a:r>
            <a:r>
              <a:rPr lang="en-US" altLang="en-US" sz="2800" baseline="30000">
                <a:latin typeface="Times New Roman" panose="02020603050405020304" pitchFamily="18" charset="0"/>
                <a:cs typeface="Calibri" panose="020F0502020204030204" pitchFamily="34" charset="0"/>
              </a:rPr>
              <a:t>+</a:t>
            </a:r>
            <a:r>
              <a:rPr lang="en-US" altLang="en-US" sz="2800">
                <a:latin typeface="Times New Roman" panose="02020603050405020304" pitchFamily="18" charset="0"/>
                <a:cs typeface="Calibri" panose="020F0502020204030204" pitchFamily="34" charset="0"/>
              </a:rPr>
              <a:t> là H</a:t>
            </a:r>
            <a:r>
              <a:rPr lang="en-US" altLang="en-US" sz="2800" baseline="-25000">
                <a:latin typeface="Times New Roman" panose="02020603050405020304" pitchFamily="18" charset="0"/>
                <a:cs typeface="Calibri" panose="020F0502020204030204" pitchFamily="34" charset="0"/>
              </a:rPr>
              <a:t>2</a:t>
            </a:r>
            <a:r>
              <a:rPr lang="en-US" altLang="en-US" sz="2800">
                <a:latin typeface="Times New Roman" panose="02020603050405020304" pitchFamily="18" charset="0"/>
                <a:cs typeface="Calibri" panose="020F0502020204030204" pitchFamily="34" charset="0"/>
              </a:rPr>
              <a:t>O.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069DF36-892A-4DCF-AD07-6D776A62651E}"/>
              </a:ext>
            </a:extLst>
          </p:cNvPr>
          <p:cNvSpPr txBox="1">
            <a:spLocks/>
          </p:cNvSpPr>
          <p:nvPr/>
        </p:nvSpPr>
        <p:spPr bwMode="auto">
          <a:xfrm>
            <a:off x="312738" y="635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20483" name="Rectangle 6">
            <a:extLst>
              <a:ext uri="{FF2B5EF4-FFF2-40B4-BE49-F238E27FC236}">
                <a16:creationId xmlns:a16="http://schemas.microsoft.com/office/drawing/2014/main" id="{FC57A57B-658B-4B5B-8F8F-C91C9AEDF9FB}"/>
              </a:ext>
            </a:extLst>
          </p:cNvPr>
          <p:cNvSpPr>
            <a:spLocks noChangeArrowheads="1"/>
          </p:cNvSpPr>
          <p:nvPr/>
        </p:nvSpPr>
        <p:spPr bwMode="auto">
          <a:xfrm>
            <a:off x="188913" y="377825"/>
            <a:ext cx="1018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C00000"/>
              </a:solidFill>
              <a:latin typeface="Times New Roman" panose="02020603050405020304" pitchFamily="18" charset="0"/>
              <a:cs typeface="Times New Roman" panose="02020603050405020304" pitchFamily="18" charset="0"/>
            </a:endParaRPr>
          </a:p>
        </p:txBody>
      </p:sp>
      <p:sp>
        <p:nvSpPr>
          <p:cNvPr id="20484" name="Rectangle 4">
            <a:extLst>
              <a:ext uri="{FF2B5EF4-FFF2-40B4-BE49-F238E27FC236}">
                <a16:creationId xmlns:a16="http://schemas.microsoft.com/office/drawing/2014/main" id="{4BA9D4EA-8E72-4F39-A1C0-47A02F02CFCC}"/>
              </a:ext>
            </a:extLst>
          </p:cNvPr>
          <p:cNvSpPr>
            <a:spLocks noChangeArrowheads="1"/>
          </p:cNvSpPr>
          <p:nvPr/>
        </p:nvSpPr>
        <p:spPr bwMode="auto">
          <a:xfrm>
            <a:off x="474663" y="758825"/>
            <a:ext cx="724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2. Vai trò của quá trình quang khử ở vi khuẩn</a:t>
            </a:r>
            <a:endParaRPr lang="en-US" altLang="en-US">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10E03AE-11C8-4132-90CA-607623C61D97}"/>
              </a:ext>
            </a:extLst>
          </p:cNvPr>
          <p:cNvSpPr/>
          <p:nvPr/>
        </p:nvSpPr>
        <p:spPr>
          <a:xfrm>
            <a:off x="5959475" y="1270000"/>
            <a:ext cx="5770563" cy="219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r>
              <a:rPr lang="en-US" baseline="-25000" dirty="0"/>
              <a:t>2</a:t>
            </a:r>
            <a:r>
              <a:rPr lang="en-US" dirty="0"/>
              <a:t>O</a:t>
            </a:r>
          </a:p>
        </p:txBody>
      </p:sp>
      <p:pic>
        <p:nvPicPr>
          <p:cNvPr id="11" name="Picture 4" descr="ung dung cua vi khuan lam">
            <a:extLst>
              <a:ext uri="{FF2B5EF4-FFF2-40B4-BE49-F238E27FC236}">
                <a16:creationId xmlns:a16="http://schemas.microsoft.com/office/drawing/2014/main" id="{6EFE8FA6-DB6F-4EC5-AF1D-F7134CF60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488" y="1331913"/>
            <a:ext cx="77216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4789AE1-EBA9-4094-9C06-C7FACD3E5BC0}"/>
              </a:ext>
            </a:extLst>
          </p:cNvPr>
          <p:cNvSpPr>
            <a:spLocks noChangeArrowheads="1"/>
          </p:cNvSpPr>
          <p:nvPr/>
        </p:nvSpPr>
        <p:spPr bwMode="auto">
          <a:xfrm>
            <a:off x="188913" y="1892300"/>
            <a:ext cx="36036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 G</a:t>
            </a:r>
            <a:r>
              <a:rPr lang="vi-VN" altLang="en-US">
                <a:latin typeface="Times New Roman" panose="02020603050405020304" pitchFamily="18" charset="0"/>
                <a:ea typeface="Calibri" panose="020F0502020204030204" pitchFamily="34" charset="0"/>
                <a:cs typeface="Times New Roman" panose="02020603050405020304" pitchFamily="18" charset="0"/>
              </a:rPr>
              <a:t>óp phần làm sạch môi trường nước</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28D195E-B768-4FA6-A108-18BAF8A647F2}"/>
              </a:ext>
            </a:extLst>
          </p:cNvPr>
          <p:cNvSpPr>
            <a:spLocks noChangeArrowheads="1"/>
          </p:cNvSpPr>
          <p:nvPr/>
        </p:nvSpPr>
        <p:spPr bwMode="auto">
          <a:xfrm>
            <a:off x="188913" y="3125788"/>
            <a:ext cx="36036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 Cung cấp chất hữu cơ cho các sinh vật sị dưỡng</a:t>
            </a:r>
          </a:p>
        </p:txBody>
      </p:sp>
      <p:sp>
        <p:nvSpPr>
          <p:cNvPr id="13" name="Rectangle 12">
            <a:extLst>
              <a:ext uri="{FF2B5EF4-FFF2-40B4-BE49-F238E27FC236}">
                <a16:creationId xmlns:a16="http://schemas.microsoft.com/office/drawing/2014/main" id="{C84A2A24-ACB7-4FB7-894B-4F40F8540AB5}"/>
              </a:ext>
            </a:extLst>
          </p:cNvPr>
          <p:cNvSpPr>
            <a:spLocks noChangeArrowheads="1"/>
          </p:cNvSpPr>
          <p:nvPr/>
        </p:nvSpPr>
        <p:spPr bwMode="auto">
          <a:xfrm>
            <a:off x="180975" y="4722813"/>
            <a:ext cx="3605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 Điều hòa khí quyển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A173-EF5D-417E-A3BB-0A052F505987}"/>
              </a:ext>
            </a:extLst>
          </p:cNvPr>
          <p:cNvSpPr>
            <a:spLocks noGrp="1"/>
          </p:cNvSpPr>
          <p:nvPr>
            <p:ph type="ctrTitle"/>
          </p:nvPr>
        </p:nvSpPr>
        <p:spPr>
          <a:xfrm>
            <a:off x="1044575" y="117475"/>
            <a:ext cx="9623425" cy="1446213"/>
          </a:xfrm>
        </p:spPr>
        <p:txBody>
          <a:bodyPr/>
          <a:lstStyle/>
          <a:p>
            <a:pPr eaLnBrk="1" hangingPunct="1"/>
            <a:r>
              <a:rPr lang="en-US" altLang="en-US" sz="48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3" name="Subtitle 2">
            <a:extLst>
              <a:ext uri="{FF2B5EF4-FFF2-40B4-BE49-F238E27FC236}">
                <a16:creationId xmlns:a16="http://schemas.microsoft.com/office/drawing/2014/main" id="{F136CDCA-829A-4D16-9E75-682FC74D2546}"/>
              </a:ext>
            </a:extLst>
          </p:cNvPr>
          <p:cNvSpPr>
            <a:spLocks noGrp="1"/>
          </p:cNvSpPr>
          <p:nvPr>
            <p:ph type="subTitle" idx="1"/>
          </p:nvPr>
        </p:nvSpPr>
        <p:spPr>
          <a:xfrm>
            <a:off x="469900" y="1550988"/>
            <a:ext cx="11169650" cy="5124450"/>
          </a:xfrm>
        </p:spPr>
        <p:txBody>
          <a:bodyPr/>
          <a:lstStyle/>
          <a:p>
            <a:pPr algn="l" eaLnBrk="1" hangingPunct="1"/>
            <a:r>
              <a:rPr lang="en-US" altLang="en-US" sz="2800">
                <a:latin typeface="Times New Roman" panose="02020603050405020304" pitchFamily="18" charset="0"/>
                <a:cs typeface="Times New Roman" panose="02020603050405020304" pitchFamily="18" charset="0"/>
              </a:rPr>
              <a:t>  - Thời lượng: 1 tiết</a:t>
            </a:r>
          </a:p>
          <a:p>
            <a:pPr algn="l" eaLnBrk="1" hangingPunct="1"/>
            <a:r>
              <a:rPr lang="en-US" altLang="en-US" sz="2800" b="1">
                <a:latin typeface="Times New Roman" panose="02020603050405020304" pitchFamily="18" charset="0"/>
                <a:cs typeface="Times New Roman" panose="02020603050405020304" pitchFamily="18" charset="0"/>
              </a:rPr>
              <a:t>NỘI DUNG BÀI HỌC:</a:t>
            </a:r>
          </a:p>
          <a:p>
            <a:pPr algn="l" eaLnBrk="1" hangingPunct="1"/>
            <a:r>
              <a:rPr lang="en-US" altLang="en-US" sz="2800" b="1">
                <a:solidFill>
                  <a:srgbClr val="C00000"/>
                </a:solidFill>
                <a:latin typeface="Times New Roman" panose="02020603050405020304" pitchFamily="18" charset="0"/>
                <a:cs typeface="Times New Roman" panose="02020603050405020304" pitchFamily="18" charset="0"/>
              </a:rPr>
              <a:t>I. KHÁI NIỆM TỔNG HỢP CÁC CHẤT TRONG TẾ BÀO</a:t>
            </a:r>
          </a:p>
          <a:p>
            <a:pPr algn="l" eaLnBrk="1" hangingPunct="1"/>
            <a:r>
              <a:rPr lang="en-US" altLang="en-US" sz="2800" b="1">
                <a:solidFill>
                  <a:srgbClr val="C00000"/>
                </a:solidFill>
                <a:latin typeface="Times New Roman" panose="02020603050405020304" pitchFamily="18" charset="0"/>
                <a:cs typeface="Times New Roman" panose="02020603050405020304" pitchFamily="18" charset="0"/>
              </a:rPr>
              <a:t>II. QUANG HỢP</a:t>
            </a:r>
            <a:endParaRPr lang="en-US" altLang="en-US" sz="2800">
              <a:solidFill>
                <a:srgbClr val="C00000"/>
              </a:solidFill>
              <a:latin typeface="Times New Roman" panose="02020603050405020304" pitchFamily="18" charset="0"/>
              <a:cs typeface="Times New Roman" panose="02020603050405020304" pitchFamily="18" charset="0"/>
            </a:endParaRPr>
          </a:p>
          <a:p>
            <a:pPr algn="l" eaLnBrk="1" hangingPunct="1"/>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1. Khái niệm quang hợp</a:t>
            </a:r>
            <a:endParaRPr lang="en-US" altLang="en-US" sz="2800">
              <a:latin typeface="Times New Roman" panose="02020603050405020304" pitchFamily="18" charset="0"/>
              <a:cs typeface="Times New Roman" panose="02020603050405020304" pitchFamily="18" charset="0"/>
            </a:endParaRPr>
          </a:p>
          <a:p>
            <a:pPr algn="l" eaLnBrk="1" hangingPunct="1"/>
            <a:r>
              <a:rPr lang="en-US" altLang="en-US" sz="2800" b="1">
                <a:latin typeface="Times New Roman" panose="02020603050405020304" pitchFamily="18" charset="0"/>
                <a:cs typeface="Times New Roman" panose="02020603050405020304" pitchFamily="18" charset="0"/>
              </a:rPr>
              <a:t>      2. Hai pha của quang hợp</a:t>
            </a:r>
            <a:endParaRPr lang="en-US" altLang="en-US" sz="2800">
              <a:latin typeface="Times New Roman" panose="02020603050405020304" pitchFamily="18" charset="0"/>
              <a:cs typeface="Times New Roman" panose="02020603050405020304" pitchFamily="18" charset="0"/>
            </a:endParaRPr>
          </a:p>
          <a:p>
            <a:pPr algn="l" eaLnBrk="1" hangingPunct="1"/>
            <a:r>
              <a:rPr lang="en-US" altLang="en-US" sz="2800" b="1">
                <a:latin typeface="Times New Roman" panose="02020603050405020304" pitchFamily="18" charset="0"/>
                <a:cs typeface="Times New Roman" panose="02020603050405020304" pitchFamily="18" charset="0"/>
              </a:rPr>
              <a:t>      3. Vai trò của quang hợp</a:t>
            </a:r>
            <a:endParaRPr lang="en-US" altLang="en-US" sz="2800">
              <a:latin typeface="Times New Roman" panose="02020603050405020304" pitchFamily="18" charset="0"/>
              <a:cs typeface="Times New Roman" panose="02020603050405020304" pitchFamily="18" charset="0"/>
            </a:endParaRPr>
          </a:p>
          <a:p>
            <a:pPr algn="l" eaLnBrk="1" hangingPunct="1"/>
            <a:r>
              <a:rPr lang="en-US" altLang="en-US" sz="2800" b="1">
                <a:solidFill>
                  <a:srgbClr val="C00000"/>
                </a:solidFill>
                <a:latin typeface="Times New Roman" panose="02020603050405020304" pitchFamily="18" charset="0"/>
                <a:cs typeface="Times New Roman" panose="02020603050405020304" pitchFamily="18" charset="0"/>
              </a:rPr>
              <a:t>III. HÓA TỔNG HỢP VÀ QUANG TỔNG HỢP Ở VI KHUẨN</a:t>
            </a:r>
            <a:endParaRPr lang="en-US" altLang="en-US" sz="2800">
              <a:solidFill>
                <a:srgbClr val="C00000"/>
              </a:solidFill>
              <a:latin typeface="Times New Roman" panose="02020603050405020304" pitchFamily="18" charset="0"/>
              <a:cs typeface="Times New Roman" panose="02020603050405020304" pitchFamily="18" charset="0"/>
            </a:endParaRPr>
          </a:p>
          <a:p>
            <a:pPr algn="l" eaLnBrk="1" hangingPunct="1"/>
            <a:r>
              <a:rPr lang="en-US" altLang="en-US" sz="2800" b="1">
                <a:latin typeface="Times New Roman" panose="02020603050405020304" pitchFamily="18" charset="0"/>
                <a:cs typeface="Times New Roman" panose="02020603050405020304" pitchFamily="18" charset="0"/>
              </a:rPr>
              <a:t>      1. Vai trò của quá trình hóa tổng hợp ở vi khuẩn</a:t>
            </a:r>
            <a:endParaRPr lang="en-US" altLang="en-US" sz="2800">
              <a:latin typeface="Times New Roman" panose="02020603050405020304" pitchFamily="18" charset="0"/>
              <a:cs typeface="Times New Roman" panose="02020603050405020304" pitchFamily="18" charset="0"/>
            </a:endParaRPr>
          </a:p>
          <a:p>
            <a:pPr algn="l" eaLnBrk="1" hangingPunct="1"/>
            <a:r>
              <a:rPr lang="en-US" altLang="en-US" sz="2800" b="1">
                <a:latin typeface="Times New Roman" panose="02020603050405020304" pitchFamily="18" charset="0"/>
                <a:cs typeface="Times New Roman" panose="02020603050405020304" pitchFamily="18" charset="0"/>
              </a:rPr>
              <a:t>      2. Vai trò của quá trình quang tổng hợp ở vi khuẩn</a:t>
            </a:r>
            <a:endParaRPr lang="en-US" altLang="en-US" sz="2800">
              <a:latin typeface="Times New Roman" panose="02020603050405020304" pitchFamily="18" charset="0"/>
              <a:cs typeface="Times New Roman" panose="02020603050405020304" pitchFamily="18" charset="0"/>
            </a:endParaRPr>
          </a:p>
          <a:p>
            <a:pPr algn="l" eaLnBrk="1" hangingPunct="1"/>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D92AA70-2EBC-419F-943C-78B7DD1E7FA8}"/>
              </a:ext>
            </a:extLst>
          </p:cNvPr>
          <p:cNvSpPr txBox="1">
            <a:spLocks/>
          </p:cNvSpPr>
          <p:nvPr/>
        </p:nvSpPr>
        <p:spPr bwMode="auto">
          <a:xfrm>
            <a:off x="4043363" y="49213"/>
            <a:ext cx="315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rgbClr val="0070C0"/>
                </a:solidFill>
                <a:latin typeface="Times New Roman" panose="02020603050405020304" pitchFamily="18" charset="0"/>
                <a:cs typeface="Times New Roman" panose="02020603050405020304" pitchFamily="18" charset="0"/>
              </a:rPr>
              <a:t>LUYỆN TẬP</a:t>
            </a:r>
          </a:p>
        </p:txBody>
      </p:sp>
      <p:sp>
        <p:nvSpPr>
          <p:cNvPr id="2" name="Rectangle 1">
            <a:extLst>
              <a:ext uri="{FF2B5EF4-FFF2-40B4-BE49-F238E27FC236}">
                <a16:creationId xmlns:a16="http://schemas.microsoft.com/office/drawing/2014/main" id="{1B16CF12-5C76-4913-9DCA-D079F869145E}"/>
              </a:ext>
            </a:extLst>
          </p:cNvPr>
          <p:cNvSpPr/>
          <p:nvPr/>
        </p:nvSpPr>
        <p:spPr>
          <a:xfrm>
            <a:off x="5959475" y="1270000"/>
            <a:ext cx="5770563" cy="219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r>
              <a:rPr lang="en-US" baseline="-25000" dirty="0"/>
              <a:t>2</a:t>
            </a:r>
            <a:r>
              <a:rPr lang="en-US" dirty="0"/>
              <a:t>O</a:t>
            </a:r>
          </a:p>
        </p:txBody>
      </p:sp>
      <p:sp>
        <p:nvSpPr>
          <p:cNvPr id="4" name="Rectangle 3">
            <a:extLst>
              <a:ext uri="{FF2B5EF4-FFF2-40B4-BE49-F238E27FC236}">
                <a16:creationId xmlns:a16="http://schemas.microsoft.com/office/drawing/2014/main" id="{E4DA235E-C84E-49A4-8CD6-DA51F5779027}"/>
              </a:ext>
            </a:extLst>
          </p:cNvPr>
          <p:cNvSpPr>
            <a:spLocks noChangeArrowheads="1"/>
          </p:cNvSpPr>
          <p:nvPr/>
        </p:nvSpPr>
        <p:spPr bwMode="auto">
          <a:xfrm>
            <a:off x="160338" y="808038"/>
            <a:ext cx="12192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a:latin typeface="Times New Roman" panose="02020603050405020304" pitchFamily="18" charset="0"/>
                <a:ea typeface="Calibri" panose="020F0502020204030204" pitchFamily="34" charset="0"/>
                <a:cs typeface="Times New Roman" panose="02020603050405020304" pitchFamily="18" charset="0"/>
              </a:rPr>
              <a:t> Những nhóm sinh vật nào có khả năng quang hợp?</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a:latin typeface="Times New Roman" panose="02020603050405020304" pitchFamily="18" charset="0"/>
                <a:ea typeface="Calibri" panose="020F0502020204030204" pitchFamily="34" charset="0"/>
                <a:cs typeface="Times New Roman" panose="02020603050405020304" pitchFamily="18" charset="0"/>
              </a:rPr>
              <a:t> Kể tên các chất vô cơ là nguyên liệu của quá trình qung hợp</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a:latin typeface="Times New Roman" panose="02020603050405020304" pitchFamily="18" charset="0"/>
                <a:ea typeface="Calibri" panose="020F0502020204030204" pitchFamily="34" charset="0"/>
                <a:cs typeface="Times New Roman" panose="02020603050405020304" pitchFamily="18" charset="0"/>
              </a:rPr>
              <a:t> Kể tên các sản phẩm tạo ra từ pha sáng của quang hợp.     </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4. </a:t>
            </a:r>
            <a:r>
              <a:rPr lang="en-US" altLang="en-US">
                <a:latin typeface="Times New Roman" panose="02020603050405020304" pitchFamily="18" charset="0"/>
                <a:ea typeface="Calibri" panose="020F0502020204030204" pitchFamily="34" charset="0"/>
                <a:cs typeface="Times New Roman" panose="02020603050405020304" pitchFamily="18" charset="0"/>
              </a:rPr>
              <a:t>Pha sáng của quang hợp diễn ra ở đâu?</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5.</a:t>
            </a:r>
            <a:r>
              <a:rPr lang="en-US" altLang="en-US">
                <a:latin typeface="Times New Roman" panose="02020603050405020304" pitchFamily="18" charset="0"/>
                <a:ea typeface="Calibri" panose="020F0502020204030204" pitchFamily="34" charset="0"/>
                <a:cs typeface="Times New Roman" panose="02020603050405020304" pitchFamily="18" charset="0"/>
              </a:rPr>
              <a:t> Nơi diễn ra pha tối của quang hợp. Sản phẩm chính của pha tối là gì?</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6.</a:t>
            </a:r>
            <a:r>
              <a:rPr lang="en-US" altLang="en-US">
                <a:latin typeface="Times New Roman" panose="02020603050405020304" pitchFamily="18" charset="0"/>
                <a:ea typeface="Calibri" panose="020F0502020204030204" pitchFamily="34" charset="0"/>
                <a:cs typeface="Times New Roman" panose="02020603050405020304" pitchFamily="18" charset="0"/>
              </a:rPr>
              <a:t> CO</a:t>
            </a:r>
            <a:r>
              <a:rPr lang="en-US" altLang="en-US" baseline="-25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 tham gia vào pha nào của quá trình quang hợp?</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7.</a:t>
            </a:r>
            <a:r>
              <a:rPr lang="en-US" altLang="en-US">
                <a:latin typeface="Times New Roman" panose="02020603050405020304" pitchFamily="18" charset="0"/>
                <a:ea typeface="Calibri" panose="020F0502020204030204" pitchFamily="34" charset="0"/>
                <a:cs typeface="Times New Roman" panose="02020603050405020304" pitchFamily="18" charset="0"/>
              </a:rPr>
              <a:t> Chu trình Canvin gồm mấy giai đoạn? Kể tên.</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8.</a:t>
            </a:r>
            <a:r>
              <a:rPr lang="en-US" altLang="en-US">
                <a:latin typeface="Times New Roman" panose="02020603050405020304" pitchFamily="18" charset="0"/>
                <a:ea typeface="Calibri" panose="020F0502020204030204" pitchFamily="34" charset="0"/>
                <a:cs typeface="Times New Roman" panose="02020603050405020304" pitchFamily="18" charset="0"/>
              </a:rPr>
              <a:t> Quang hợp có vai trò quan trọng trong việc duy trì sự sống của sinh </a:t>
            </a:r>
          </a:p>
          <a:p>
            <a:pPr algn="just">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giới. Đúng hay sai?</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9.</a:t>
            </a:r>
            <a:r>
              <a:rPr lang="en-US" altLang="en-US">
                <a:latin typeface="Times New Roman" panose="02020603050405020304" pitchFamily="18" charset="0"/>
                <a:ea typeface="Calibri" panose="020F0502020204030204" pitchFamily="34" charset="0"/>
                <a:cs typeface="Times New Roman" panose="02020603050405020304" pitchFamily="18" charset="0"/>
              </a:rPr>
              <a:t> Quá trình nào có vai trò đảm bảo sự tuần hoàn của chu trình vật chất, </a:t>
            </a:r>
          </a:p>
          <a:p>
            <a:pPr algn="just">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làm sạch môi trường nước và tạo ra các mỏ quặng?</a:t>
            </a:r>
          </a:p>
          <a:p>
            <a:pPr algn="just">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10.</a:t>
            </a:r>
            <a:r>
              <a:rPr lang="en-US" altLang="en-US">
                <a:latin typeface="Times New Roman" panose="02020603050405020304" pitchFamily="18" charset="0"/>
                <a:ea typeface="Calibri" panose="020F0502020204030204" pitchFamily="34" charset="0"/>
                <a:cs typeface="Times New Roman" panose="02020603050405020304" pitchFamily="18" charset="0"/>
              </a:rPr>
              <a:t> Quá trình nào tạo nên lượng sinh khối lớn, góp phần điều hòa khí quyển</a:t>
            </a:r>
          </a:p>
          <a:p>
            <a:pPr algn="just">
              <a:lnSpc>
                <a:spcPct val="107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và làm giảm ô nhiễm môi trường?</a:t>
            </a:r>
          </a:p>
        </p:txBody>
      </p:sp>
      <p:sp>
        <p:nvSpPr>
          <p:cNvPr id="14" name="Title 1">
            <a:extLst>
              <a:ext uri="{FF2B5EF4-FFF2-40B4-BE49-F238E27FC236}">
                <a16:creationId xmlns:a16="http://schemas.microsoft.com/office/drawing/2014/main" id="{3D68A1CB-EE2C-472A-AFE6-982C1713AED0}"/>
              </a:ext>
            </a:extLst>
          </p:cNvPr>
          <p:cNvSpPr txBox="1">
            <a:spLocks/>
          </p:cNvSpPr>
          <p:nvPr/>
        </p:nvSpPr>
        <p:spPr bwMode="auto">
          <a:xfrm>
            <a:off x="-130175" y="404813"/>
            <a:ext cx="995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HS vận dụng kĩ thuật tia chớp trả lời 10 câu hỏi trong vòng 3 phút</a:t>
            </a:r>
            <a:endParaRPr lang="en-US"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439EC99-D0CD-43A8-8221-D537C52214A1}"/>
              </a:ext>
            </a:extLst>
          </p:cNvPr>
          <p:cNvSpPr txBox="1">
            <a:spLocks/>
          </p:cNvSpPr>
          <p:nvPr/>
        </p:nvSpPr>
        <p:spPr bwMode="auto">
          <a:xfrm>
            <a:off x="4043363" y="49213"/>
            <a:ext cx="315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rgbClr val="0070C0"/>
                </a:solidFill>
                <a:latin typeface="Times New Roman" panose="02020603050405020304" pitchFamily="18" charset="0"/>
                <a:cs typeface="Times New Roman" panose="02020603050405020304" pitchFamily="18" charset="0"/>
              </a:rPr>
              <a:t>LUYỆN TẬP</a:t>
            </a:r>
          </a:p>
        </p:txBody>
      </p:sp>
      <p:sp>
        <p:nvSpPr>
          <p:cNvPr id="2" name="Rectangle 1">
            <a:extLst>
              <a:ext uri="{FF2B5EF4-FFF2-40B4-BE49-F238E27FC236}">
                <a16:creationId xmlns:a16="http://schemas.microsoft.com/office/drawing/2014/main" id="{97D86F1F-D14B-4C03-A0BB-CA1E38C61B86}"/>
              </a:ext>
            </a:extLst>
          </p:cNvPr>
          <p:cNvSpPr/>
          <p:nvPr/>
        </p:nvSpPr>
        <p:spPr>
          <a:xfrm>
            <a:off x="5959475" y="1270000"/>
            <a:ext cx="5770563" cy="219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r>
              <a:rPr lang="en-US" baseline="-25000" dirty="0"/>
              <a:t>2</a:t>
            </a:r>
            <a:r>
              <a:rPr lang="en-US" dirty="0"/>
              <a:t>O</a:t>
            </a:r>
          </a:p>
        </p:txBody>
      </p:sp>
      <p:sp>
        <p:nvSpPr>
          <p:cNvPr id="3" name="Rectangle 2">
            <a:extLst>
              <a:ext uri="{FF2B5EF4-FFF2-40B4-BE49-F238E27FC236}">
                <a16:creationId xmlns:a16="http://schemas.microsoft.com/office/drawing/2014/main" id="{1A776AA1-CD72-4D75-8777-755F1D72B34E}"/>
              </a:ext>
            </a:extLst>
          </p:cNvPr>
          <p:cNvSpPr>
            <a:spLocks noChangeArrowheads="1"/>
          </p:cNvSpPr>
          <p:nvPr/>
        </p:nvSpPr>
        <p:spPr bwMode="auto">
          <a:xfrm>
            <a:off x="566738" y="700088"/>
            <a:ext cx="1090295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10 CÂU HỎI:</a:t>
            </a:r>
          </a:p>
          <a:p>
            <a:pPr>
              <a:lnSpc>
                <a:spcPct val="107000"/>
              </a:lnSpc>
              <a:spcBef>
                <a:spcPct val="0"/>
              </a:spcBef>
              <a:buFontTx/>
              <a:buNone/>
            </a:pPr>
            <a:endPar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a:latin typeface="Times New Roman" panose="02020603050405020304" pitchFamily="18" charset="0"/>
                <a:ea typeface="Calibri" panose="020F0502020204030204" pitchFamily="34" charset="0"/>
                <a:cs typeface="Times New Roman" panose="02020603050405020304" pitchFamily="18" charset="0"/>
              </a:rPr>
              <a:t> Thực vật, vi khuẩn lam và tảo          </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a:latin typeface="Times New Roman" panose="02020603050405020304" pitchFamily="18" charset="0"/>
                <a:ea typeface="Calibri" panose="020F0502020204030204" pitchFamily="34" charset="0"/>
                <a:cs typeface="Times New Roman" panose="02020603050405020304" pitchFamily="18" charset="0"/>
              </a:rPr>
              <a:t> Khí cacbonic và nước  	          </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a:latin typeface="Times New Roman" panose="02020603050405020304" pitchFamily="18" charset="0"/>
                <a:ea typeface="Calibri" panose="020F0502020204030204" pitchFamily="34" charset="0"/>
                <a:cs typeface="Times New Roman" panose="02020603050405020304" pitchFamily="18" charset="0"/>
              </a:rPr>
              <a:t> ATP, NADPH, O</a:t>
            </a:r>
            <a:r>
              <a:rPr lang="en-US" altLang="en-US" baseline="-25000">
                <a:latin typeface="Times New Roman" panose="02020603050405020304" pitchFamily="18" charset="0"/>
                <a:ea typeface="Calibri" panose="020F0502020204030204" pitchFamily="34" charset="0"/>
                <a:cs typeface="Times New Roman" panose="02020603050405020304" pitchFamily="18" charset="0"/>
              </a:rPr>
              <a:t>2                                           </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4.</a:t>
            </a:r>
            <a:r>
              <a:rPr lang="en-US" altLang="en-US">
                <a:latin typeface="Times New Roman" panose="02020603050405020304" pitchFamily="18" charset="0"/>
                <a:ea typeface="Calibri" panose="020F0502020204030204" pitchFamily="34" charset="0"/>
                <a:cs typeface="Times New Roman" panose="02020603050405020304" pitchFamily="18" charset="0"/>
              </a:rPr>
              <a:t> Thylacoid                                          </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5</a:t>
            </a:r>
            <a:r>
              <a:rPr lang="en-US" altLang="en-US">
                <a:latin typeface="Times New Roman" panose="02020603050405020304" pitchFamily="18" charset="0"/>
                <a:ea typeface="Calibri" panose="020F0502020204030204" pitchFamily="34" charset="0"/>
                <a:cs typeface="Times New Roman" panose="02020603050405020304" pitchFamily="18" charset="0"/>
              </a:rPr>
              <a:t>. Chất nền stroma của lục lạp, chất hữu cơ (carbohydrat)  </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Cao 6.</a:t>
            </a:r>
            <a:r>
              <a:rPr lang="en-US" altLang="en-US">
                <a:latin typeface="Times New Roman" panose="02020603050405020304" pitchFamily="18" charset="0"/>
                <a:ea typeface="Calibri" panose="020F0502020204030204" pitchFamily="34" charset="0"/>
                <a:cs typeface="Times New Roman" panose="02020603050405020304" pitchFamily="18" charset="0"/>
              </a:rPr>
              <a:t> Pha tối</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7.</a:t>
            </a:r>
            <a:r>
              <a:rPr lang="en-US" altLang="en-US">
                <a:latin typeface="Times New Roman" panose="02020603050405020304" pitchFamily="18" charset="0"/>
                <a:ea typeface="Calibri" panose="020F0502020204030204" pitchFamily="34" charset="0"/>
                <a:cs typeface="Times New Roman" panose="02020603050405020304" pitchFamily="18" charset="0"/>
              </a:rPr>
              <a:t> 3 giai đoạn (Cố định CO</a:t>
            </a:r>
            <a:r>
              <a:rPr lang="en-US" altLang="en-US" baseline="-25000">
                <a:latin typeface="Times New Roman" panose="02020603050405020304" pitchFamily="18" charset="0"/>
                <a:ea typeface="Calibri" panose="020F0502020204030204" pitchFamily="34" charset="0"/>
                <a:cs typeface="Times New Roman" panose="02020603050405020304" pitchFamily="18" charset="0"/>
              </a:rPr>
              <a:t>2</a:t>
            </a:r>
            <a:r>
              <a:rPr lang="en-US" altLang="en-US">
                <a:latin typeface="Times New Roman" panose="02020603050405020304" pitchFamily="18" charset="0"/>
                <a:ea typeface="Calibri" panose="020F0502020204030204" pitchFamily="34" charset="0"/>
                <a:cs typeface="Times New Roman" panose="02020603050405020304" pitchFamily="18" charset="0"/>
              </a:rPr>
              <a:t>, Khử, Tái tạo chất nhận)</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8.</a:t>
            </a:r>
            <a:r>
              <a:rPr lang="en-US" altLang="en-US">
                <a:latin typeface="Times New Roman" panose="02020603050405020304" pitchFamily="18" charset="0"/>
                <a:ea typeface="Calibri" panose="020F0502020204030204" pitchFamily="34" charset="0"/>
                <a:cs typeface="Times New Roman" panose="02020603050405020304" pitchFamily="18" charset="0"/>
              </a:rPr>
              <a:t> Đúng</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9.</a:t>
            </a:r>
            <a:r>
              <a:rPr lang="en-US" altLang="en-US">
                <a:latin typeface="Times New Roman" panose="02020603050405020304" pitchFamily="18" charset="0"/>
                <a:ea typeface="Calibri" panose="020F0502020204030204" pitchFamily="34" charset="0"/>
                <a:cs typeface="Times New Roman" panose="02020603050405020304" pitchFamily="18" charset="0"/>
              </a:rPr>
              <a:t> Hóa tổng hợp ở vi khuẩn</a:t>
            </a:r>
          </a:p>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10.</a:t>
            </a:r>
            <a:r>
              <a:rPr lang="en-US" altLang="en-US">
                <a:latin typeface="Times New Roman" panose="02020603050405020304" pitchFamily="18" charset="0"/>
                <a:ea typeface="Calibri" panose="020F0502020204030204" pitchFamily="34" charset="0"/>
                <a:cs typeface="Times New Roman" panose="02020603050405020304" pitchFamily="18" charset="0"/>
              </a:rPr>
              <a:t> Quang tổng hợp ở vi khuẩn</a:t>
            </a:r>
          </a:p>
          <a:p>
            <a:pPr>
              <a:lnSpc>
                <a:spcPct val="107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3D25CB9-3E1E-43F6-B345-A4A91472B551}"/>
              </a:ext>
            </a:extLst>
          </p:cNvPr>
          <p:cNvSpPr txBox="1">
            <a:spLocks/>
          </p:cNvSpPr>
          <p:nvPr/>
        </p:nvSpPr>
        <p:spPr bwMode="auto">
          <a:xfrm>
            <a:off x="312738" y="77788"/>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7" name="Rectangle 6">
            <a:extLst>
              <a:ext uri="{FF2B5EF4-FFF2-40B4-BE49-F238E27FC236}">
                <a16:creationId xmlns:a16="http://schemas.microsoft.com/office/drawing/2014/main" id="{30525DF6-31CB-4D81-B6B1-E62AFC256192}"/>
              </a:ext>
            </a:extLst>
          </p:cNvPr>
          <p:cNvSpPr>
            <a:spLocks noChangeArrowheads="1"/>
          </p:cNvSpPr>
          <p:nvPr/>
        </p:nvSpPr>
        <p:spPr bwMode="auto">
          <a:xfrm>
            <a:off x="188913" y="534988"/>
            <a:ext cx="932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 KHÁI NIỆM TỔNG HỢP CÁC CHẤT TRONG TẾ BÀO</a:t>
            </a:r>
          </a:p>
        </p:txBody>
      </p:sp>
      <p:pic>
        <p:nvPicPr>
          <p:cNvPr id="11" name="Picture 10" descr="C:\Users\nguye\Downloads\H 15.1 - so do qua trinh TH cac chat.jpg">
            <a:extLst>
              <a:ext uri="{FF2B5EF4-FFF2-40B4-BE49-F238E27FC236}">
                <a16:creationId xmlns:a16="http://schemas.microsoft.com/office/drawing/2014/main" id="{27237862-F1CB-40C4-AAF8-D94A3DAB8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1266825"/>
            <a:ext cx="628015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130726B-858F-4FBB-8FC8-97A88D6DC343}"/>
              </a:ext>
            </a:extLst>
          </p:cNvPr>
          <p:cNvSpPr>
            <a:spLocks noChangeArrowheads="1"/>
          </p:cNvSpPr>
          <p:nvPr/>
        </p:nvSpPr>
        <p:spPr bwMode="auto">
          <a:xfrm>
            <a:off x="188913" y="2365375"/>
            <a:ext cx="51768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Yêu cầu: Đọc thông tin sgk </a:t>
            </a:r>
          </a:p>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trang 72 (mục I), quan sát </a:t>
            </a:r>
          </a:p>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hình 15.1, thảo luận cặp đôi 2 phút</a:t>
            </a:r>
          </a:p>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 hoàn thành phiếu câu hỏi số 1</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2490755-9F48-49DA-A28A-A55994C04ACE}"/>
              </a:ext>
            </a:extLst>
          </p:cNvPr>
          <p:cNvSpPr txBox="1">
            <a:spLocks/>
          </p:cNvSpPr>
          <p:nvPr/>
        </p:nvSpPr>
        <p:spPr bwMode="auto">
          <a:xfrm>
            <a:off x="312738" y="77788"/>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5123" name="Rectangle 6">
            <a:extLst>
              <a:ext uri="{FF2B5EF4-FFF2-40B4-BE49-F238E27FC236}">
                <a16:creationId xmlns:a16="http://schemas.microsoft.com/office/drawing/2014/main" id="{FEBA631E-0073-45A3-AFF0-89EEE41D48F7}"/>
              </a:ext>
            </a:extLst>
          </p:cNvPr>
          <p:cNvSpPr>
            <a:spLocks noChangeArrowheads="1"/>
          </p:cNvSpPr>
          <p:nvPr/>
        </p:nvSpPr>
        <p:spPr bwMode="auto">
          <a:xfrm>
            <a:off x="188913" y="534988"/>
            <a:ext cx="932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 KHÁI NIỆM TỔNG HỢP CÁC CHẤT TRONG TẾ BÀO</a:t>
            </a:r>
          </a:p>
        </p:txBody>
      </p:sp>
      <p:sp>
        <p:nvSpPr>
          <p:cNvPr id="3" name="Rectangle 1">
            <a:extLst>
              <a:ext uri="{FF2B5EF4-FFF2-40B4-BE49-F238E27FC236}">
                <a16:creationId xmlns:a16="http://schemas.microsoft.com/office/drawing/2014/main" id="{253F4AFB-7B79-4CD4-A158-485E1D3CE58C}"/>
              </a:ext>
            </a:extLst>
          </p:cNvPr>
          <p:cNvSpPr>
            <a:spLocks noChangeArrowheads="1"/>
          </p:cNvSpPr>
          <p:nvPr/>
        </p:nvSpPr>
        <p:spPr bwMode="auto">
          <a:xfrm>
            <a:off x="601663" y="1133475"/>
            <a:ext cx="1089342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PHIẾU CÂU HỎI SỐ 1</a:t>
            </a:r>
            <a:endParaRPr lang="en-US" altLang="en-US">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a:latin typeface="Times New Roman" panose="02020603050405020304" pitchFamily="18" charset="0"/>
                <a:ea typeface="Calibri" panose="020F0502020204030204" pitchFamily="34" charset="0"/>
                <a:cs typeface="Times New Roman" panose="02020603050405020304" pitchFamily="18" charset="0"/>
              </a:rPr>
              <a:t> Cho các quá trình tổng hợp các chất trong tế bào (tổng hợp nucleic acid, protein, cellulose). Hãy tìm nguyên liệu, loại liên kết và sản phẩm của các quá trình đó bằng cách điền vào bảng sau: </a:t>
            </a: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A3E3A0C-601D-46AB-9890-A368D951FFF0}"/>
              </a:ext>
            </a:extLst>
          </p:cNvPr>
          <p:cNvGraphicFramePr>
            <a:graphicFrameLocks noGrp="1"/>
          </p:cNvGraphicFramePr>
          <p:nvPr/>
        </p:nvGraphicFramePr>
        <p:xfrm>
          <a:off x="469900" y="2852738"/>
          <a:ext cx="11287125" cy="2560637"/>
        </p:xfrm>
        <a:graphic>
          <a:graphicData uri="http://schemas.openxmlformats.org/drawingml/2006/table">
            <a:tbl>
              <a:tblPr firstRow="1" firstCol="1" bandRow="1">
                <a:tableStyleId>{5940675A-B579-460E-94D1-54222C63F5DA}</a:tableStyleId>
              </a:tblPr>
              <a:tblGrid>
                <a:gridCol w="3827692">
                  <a:extLst>
                    <a:ext uri="{9D8B030D-6E8A-4147-A177-3AD203B41FA5}">
                      <a16:colId xmlns:a16="http://schemas.microsoft.com/office/drawing/2014/main" val="4181781417"/>
                    </a:ext>
                  </a:extLst>
                </a:gridCol>
                <a:gridCol w="2482123">
                  <a:extLst>
                    <a:ext uri="{9D8B030D-6E8A-4147-A177-3AD203B41FA5}">
                      <a16:colId xmlns:a16="http://schemas.microsoft.com/office/drawing/2014/main" val="1969458157"/>
                    </a:ext>
                  </a:extLst>
                </a:gridCol>
                <a:gridCol w="2599696">
                  <a:extLst>
                    <a:ext uri="{9D8B030D-6E8A-4147-A177-3AD203B41FA5}">
                      <a16:colId xmlns:a16="http://schemas.microsoft.com/office/drawing/2014/main" val="1034013394"/>
                    </a:ext>
                  </a:extLst>
                </a:gridCol>
                <a:gridCol w="2377613">
                  <a:extLst>
                    <a:ext uri="{9D8B030D-6E8A-4147-A177-3AD203B41FA5}">
                      <a16:colId xmlns:a16="http://schemas.microsoft.com/office/drawing/2014/main" val="2039783473"/>
                    </a:ext>
                  </a:extLst>
                </a:gridCol>
              </a:tblGrid>
              <a:tr h="640159">
                <a:tc>
                  <a:txBody>
                    <a:bodyPr/>
                    <a:lstStyle/>
                    <a:p>
                      <a:pPr marL="0" marR="0" algn="ctr">
                        <a:lnSpc>
                          <a:spcPct val="150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Quá</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trình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gn="ctr">
                        <a:lnSpc>
                          <a:spcPct val="150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Nguyên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liệu</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gn="ctr">
                        <a:lnSpc>
                          <a:spcPct val="150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Loại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liên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gn="ctr">
                        <a:lnSpc>
                          <a:spcPct val="150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Sản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phẩm</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a16="http://schemas.microsoft.com/office/drawing/2014/main" val="2473591314"/>
                  </a:ext>
                </a:extLst>
              </a:tr>
              <a:tr h="640159">
                <a:tc>
                  <a:txBody>
                    <a:bodyPr/>
                    <a:lstStyle/>
                    <a:p>
                      <a:pPr marL="0" marR="0">
                        <a:lnSpc>
                          <a:spcPct val="15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hợp</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nucleic acid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a16="http://schemas.microsoft.com/office/drawing/2014/main" val="959715290"/>
                  </a:ext>
                </a:extLst>
              </a:tr>
              <a:tr h="640159">
                <a:tc>
                  <a:txBody>
                    <a:bodyPr/>
                    <a:lstStyle/>
                    <a:p>
                      <a:pPr marL="0" marR="0">
                        <a:lnSpc>
                          <a:spcPct val="15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hợp</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protein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a16="http://schemas.microsoft.com/office/drawing/2014/main" val="1036097851"/>
                  </a:ext>
                </a:extLst>
              </a:tr>
              <a:tr h="640159">
                <a:tc>
                  <a:txBody>
                    <a:bodyPr/>
                    <a:lstStyle/>
                    <a:p>
                      <a:pPr marL="0" marR="0">
                        <a:lnSpc>
                          <a:spcPct val="15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hợp</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cellulose</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tc>
                  <a:txBody>
                    <a:bodyPr/>
                    <a:lstStyle/>
                    <a:p>
                      <a:pPr marL="0" marR="0">
                        <a:lnSpc>
                          <a:spcPct val="15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5" marR="68585" marT="0" marB="0"/>
                </a:tc>
                <a:extLst>
                  <a:ext uri="{0D108BD9-81ED-4DB2-BD59-A6C34878D82A}">
                    <a16:rowId xmlns:a16="http://schemas.microsoft.com/office/drawing/2014/main" val="4013587500"/>
                  </a:ext>
                </a:extLst>
              </a:tr>
            </a:tbl>
          </a:graphicData>
        </a:graphic>
      </p:graphicFrame>
      <p:sp>
        <p:nvSpPr>
          <p:cNvPr id="5" name="Rectangle 4">
            <a:extLst>
              <a:ext uri="{FF2B5EF4-FFF2-40B4-BE49-F238E27FC236}">
                <a16:creationId xmlns:a16="http://schemas.microsoft.com/office/drawing/2014/main" id="{E37ACB2D-09DD-448D-A503-568A34C71567}"/>
              </a:ext>
            </a:extLst>
          </p:cNvPr>
          <p:cNvSpPr>
            <a:spLocks noChangeArrowheads="1"/>
          </p:cNvSpPr>
          <p:nvPr/>
        </p:nvSpPr>
        <p:spPr bwMode="auto">
          <a:xfrm>
            <a:off x="601663" y="5424488"/>
            <a:ext cx="1089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Tại sao nói quá trình tổng hợp các chất song song với tích luỹ năng lượng?</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1A1AD0B-566E-4DFD-845E-321A5B18C721}"/>
              </a:ext>
            </a:extLst>
          </p:cNvPr>
          <p:cNvSpPr txBox="1">
            <a:spLocks/>
          </p:cNvSpPr>
          <p:nvPr/>
        </p:nvSpPr>
        <p:spPr bwMode="auto">
          <a:xfrm>
            <a:off x="312738" y="34925"/>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6147" name="Rectangle 6">
            <a:extLst>
              <a:ext uri="{FF2B5EF4-FFF2-40B4-BE49-F238E27FC236}">
                <a16:creationId xmlns:a16="http://schemas.microsoft.com/office/drawing/2014/main" id="{40AD4459-2622-41C3-8FC0-D5C8B674FDB3}"/>
              </a:ext>
            </a:extLst>
          </p:cNvPr>
          <p:cNvSpPr>
            <a:spLocks noChangeArrowheads="1"/>
          </p:cNvSpPr>
          <p:nvPr/>
        </p:nvSpPr>
        <p:spPr bwMode="auto">
          <a:xfrm>
            <a:off x="188913" y="522288"/>
            <a:ext cx="932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 KHÁI NIỆM TỔNG HỢP CÁC CHẤT TRONG TẾ BÀO</a:t>
            </a:r>
          </a:p>
        </p:txBody>
      </p:sp>
      <p:sp>
        <p:nvSpPr>
          <p:cNvPr id="3" name="Rectangle 1">
            <a:extLst>
              <a:ext uri="{FF2B5EF4-FFF2-40B4-BE49-F238E27FC236}">
                <a16:creationId xmlns:a16="http://schemas.microsoft.com/office/drawing/2014/main" id="{8C113CA0-229F-42B0-9F46-913937B1CCD4}"/>
              </a:ext>
            </a:extLst>
          </p:cNvPr>
          <p:cNvSpPr>
            <a:spLocks noChangeArrowheads="1"/>
          </p:cNvSpPr>
          <p:nvPr/>
        </p:nvSpPr>
        <p:spPr bwMode="auto">
          <a:xfrm>
            <a:off x="601663" y="1035050"/>
            <a:ext cx="108934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ĐÁP ÁN PHIẾU CÂU HỎI SỐ 1</a:t>
            </a:r>
            <a:endParaRPr lang="en-US" altLang="en-US">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1.</a:t>
            </a:r>
            <a:r>
              <a:rPr lang="en-US" altLang="en-US">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C1A55D7-A01E-4B79-96B8-6636CAA2CC9E}"/>
              </a:ext>
            </a:extLst>
          </p:cNvPr>
          <p:cNvSpPr>
            <a:spLocks noChangeArrowheads="1"/>
          </p:cNvSpPr>
          <p:nvPr/>
        </p:nvSpPr>
        <p:spPr bwMode="auto">
          <a:xfrm>
            <a:off x="574675" y="3948113"/>
            <a:ext cx="112998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Trong quá trình tổng hợp</a:t>
            </a:r>
            <a:r>
              <a:rPr lang="en-US" altLang="en-US">
                <a:latin typeface="Calibri Light" panose="020F0302020204030204" pitchFamily="34" charset="0"/>
                <a:ea typeface="Calibri" panose="020F0502020204030204" pitchFamily="34" charset="0"/>
                <a:cs typeface="Times New Roman" panose="02020603050405020304" pitchFamily="18" charset="0"/>
              </a:rPr>
              <a:t> </a:t>
            </a:r>
            <a:r>
              <a:rPr lang="en-US" altLang="en-US">
                <a:latin typeface="Calibri Light" panose="020F03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vi-VN" altLang="en-US">
                <a:latin typeface="Times New Roman" panose="02020603050405020304" pitchFamily="18" charset="0"/>
                <a:ea typeface="Calibri" panose="020F0502020204030204" pitchFamily="34" charset="0"/>
                <a:cs typeface="Times New Roman" panose="02020603050405020304" pitchFamily="18" charset="0"/>
              </a:rPr>
              <a:t> liên kết hoá học giữa các chất phản ứng </a:t>
            </a:r>
            <a:r>
              <a:rPr lang="vi-VN" altLang="en-US">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en-US">
                <a:latin typeface="Calibri Light" panose="020F03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vi-VN" altLang="en-US">
                <a:latin typeface="Times New Roman" panose="02020603050405020304" pitchFamily="18" charset="0"/>
                <a:ea typeface="Calibri" panose="020F0502020204030204" pitchFamily="34" charset="0"/>
                <a:cs typeface="Times New Roman" panose="02020603050405020304" pitchFamily="18" charset="0"/>
              </a:rPr>
              <a:t>sản phẩm. </a:t>
            </a:r>
            <a:endParaRPr lang="en-US" altLang="en-US">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vi-VN" altLang="en-US">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en-US">
                <a:latin typeface="Calibri Light" panose="020F03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vi-VN" altLang="en-US" b="1">
                <a:latin typeface="Times New Roman" panose="02020603050405020304" pitchFamily="18" charset="0"/>
                <a:ea typeface="Calibri" panose="020F0502020204030204" pitchFamily="34" charset="0"/>
                <a:cs typeface="Times New Roman" panose="02020603050405020304" pitchFamily="18" charset="0"/>
              </a:rPr>
              <a:t>năng lượng trong liên kết h</a:t>
            </a:r>
            <a:r>
              <a:rPr lang="en-US" altLang="en-US" b="1">
                <a:latin typeface="Times New Roman" panose="02020603050405020304" pitchFamily="18" charset="0"/>
                <a:ea typeface="Calibri" panose="020F0502020204030204" pitchFamily="34" charset="0"/>
                <a:cs typeface="Times New Roman" panose="02020603050405020304" pitchFamily="18" charset="0"/>
              </a:rPr>
              <a:t>ó</a:t>
            </a:r>
            <a:r>
              <a:rPr lang="vi-VN" altLang="en-US" b="1">
                <a:latin typeface="Times New Roman" panose="02020603050405020304" pitchFamily="18" charset="0"/>
                <a:ea typeface="Calibri" panose="020F0502020204030204" pitchFamily="34" charset="0"/>
                <a:cs typeface="Times New Roman" panose="02020603050405020304" pitchFamily="18" charset="0"/>
              </a:rPr>
              <a:t>a học của các chất phản ứng </a:t>
            </a:r>
            <a:r>
              <a:rPr lang="vi-VN" altLang="en-US">
                <a:latin typeface="Times New Roman" panose="02020603050405020304" pitchFamily="18" charset="0"/>
                <a:ea typeface="Calibri" panose="020F0502020204030204" pitchFamily="34" charset="0"/>
                <a:cs typeface="Times New Roman" panose="02020603050405020304" pitchFamily="18" charset="0"/>
              </a:rPr>
              <a:t>được </a:t>
            </a:r>
            <a:r>
              <a:rPr lang="vi-VN" altLang="en-US" b="1">
                <a:latin typeface="Times New Roman" panose="02020603050405020304" pitchFamily="18" charset="0"/>
                <a:ea typeface="Calibri" panose="020F0502020204030204" pitchFamily="34" charset="0"/>
                <a:cs typeface="Times New Roman" panose="02020603050405020304" pitchFamily="18" charset="0"/>
              </a:rPr>
              <a:t>tích luỹ </a:t>
            </a:r>
            <a:r>
              <a:rPr lang="vi-VN" altLang="en-US">
                <a:latin typeface="Times New Roman" panose="02020603050405020304" pitchFamily="18" charset="0"/>
                <a:ea typeface="Calibri" panose="020F0502020204030204" pitchFamily="34" charset="0"/>
                <a:cs typeface="Times New Roman" panose="02020603050405020304" pitchFamily="18" charset="0"/>
              </a:rPr>
              <a:t>trong </a:t>
            </a:r>
            <a:r>
              <a:rPr lang="vi-VN" altLang="en-US" b="1">
                <a:latin typeface="Times New Roman" panose="02020603050405020304" pitchFamily="18" charset="0"/>
                <a:ea typeface="Calibri" panose="020F0502020204030204" pitchFamily="34" charset="0"/>
                <a:cs typeface="Times New Roman" panose="02020603050405020304" pitchFamily="18" charset="0"/>
              </a:rPr>
              <a:t>liên kết hoá học của sản phẩm</a:t>
            </a:r>
            <a:r>
              <a:rPr lang="vi-VN" altLang="en-US">
                <a:latin typeface="Times New Roman" panose="02020603050405020304" pitchFamily="18" charset="0"/>
                <a:ea typeface="Calibri" panose="020F0502020204030204" pitchFamily="34" charset="0"/>
                <a:cs typeface="Times New Roman" panose="02020603050405020304" pitchFamily="18" charset="0"/>
              </a:rPr>
              <a:t>.</a:t>
            </a:r>
            <a:endParaRPr lang="en-US" altLang="en-US">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82176C7-F669-4F06-86A5-593A4AB36178}"/>
              </a:ext>
            </a:extLst>
          </p:cNvPr>
          <p:cNvGraphicFramePr>
            <a:graphicFrameLocks noGrp="1"/>
          </p:cNvGraphicFramePr>
          <p:nvPr/>
        </p:nvGraphicFramePr>
        <p:xfrm>
          <a:off x="312738" y="1968500"/>
          <a:ext cx="11561762" cy="1825625"/>
        </p:xfrm>
        <a:graphic>
          <a:graphicData uri="http://schemas.openxmlformats.org/drawingml/2006/table">
            <a:tbl>
              <a:tblPr firstRow="1" firstCol="1" bandRow="1">
                <a:tableStyleId>{5940675A-B579-460E-94D1-54222C63F5DA}</a:tableStyleId>
              </a:tblPr>
              <a:tblGrid>
                <a:gridCol w="3762470">
                  <a:extLst>
                    <a:ext uri="{9D8B030D-6E8A-4147-A177-3AD203B41FA5}">
                      <a16:colId xmlns:a16="http://schemas.microsoft.com/office/drawing/2014/main" val="3160869524"/>
                    </a:ext>
                  </a:extLst>
                </a:gridCol>
                <a:gridCol w="2325941">
                  <a:extLst>
                    <a:ext uri="{9D8B030D-6E8A-4147-A177-3AD203B41FA5}">
                      <a16:colId xmlns:a16="http://schemas.microsoft.com/office/drawing/2014/main" val="2130368272"/>
                    </a:ext>
                  </a:extLst>
                </a:gridCol>
                <a:gridCol w="2736675">
                  <a:extLst>
                    <a:ext uri="{9D8B030D-6E8A-4147-A177-3AD203B41FA5}">
                      <a16:colId xmlns:a16="http://schemas.microsoft.com/office/drawing/2014/main" val="3116822934"/>
                    </a:ext>
                  </a:extLst>
                </a:gridCol>
                <a:gridCol w="2736675">
                  <a:extLst>
                    <a:ext uri="{9D8B030D-6E8A-4147-A177-3AD203B41FA5}">
                      <a16:colId xmlns:a16="http://schemas.microsoft.com/office/drawing/2014/main" val="298858819"/>
                    </a:ext>
                  </a:extLst>
                </a:gridCol>
              </a:tblGrid>
              <a:tr h="456406">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Quá</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trình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Nguyên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liệu</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Loại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liên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Sản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phẩm</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2186165330"/>
                  </a:ext>
                </a:extLst>
              </a:tr>
              <a:tr h="456406">
                <a:tc>
                  <a:txBody>
                    <a:bodyPr/>
                    <a:lstStyle/>
                    <a:p>
                      <a:pPr marL="0" marR="0">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Tổng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nucleic acid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Nucleotide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hydrogen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DNA, RNA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132967534"/>
                  </a:ext>
                </a:extLst>
              </a:tr>
              <a:tr h="456406">
                <a:tc>
                  <a:txBody>
                    <a:bodyPr/>
                    <a:lstStyle/>
                    <a:p>
                      <a:pPr marL="0" marR="0">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Tổng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protein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Amino acid</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Peptide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Protein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2472933296"/>
                  </a:ext>
                </a:extLst>
              </a:tr>
              <a:tr h="456406">
                <a:tc>
                  <a:txBody>
                    <a:bodyPr/>
                    <a:lstStyle/>
                    <a:p>
                      <a:pPr marL="0" marR="0">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Tổng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cellulose</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Glucose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Glycosidic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Cellulose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305992334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Insulin là gì">
            <a:extLst>
              <a:ext uri="{FF2B5EF4-FFF2-40B4-BE49-F238E27FC236}">
                <a16:creationId xmlns:a16="http://schemas.microsoft.com/office/drawing/2014/main" id="{5EE464B3-4426-4A07-B5ED-8742E33CB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88" y="744538"/>
            <a:ext cx="601345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insulin là gì">
            <a:extLst>
              <a:ext uri="{FF2B5EF4-FFF2-40B4-BE49-F238E27FC236}">
                <a16:creationId xmlns:a16="http://schemas.microsoft.com/office/drawing/2014/main" id="{BD0B01A2-5F83-411F-835F-AAF63046D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268538"/>
            <a:ext cx="598328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FE94DA2-041B-4867-BE7B-86CBA9A0C07A}"/>
              </a:ext>
            </a:extLst>
          </p:cNvPr>
          <p:cNvSpPr>
            <a:spLocks noChangeArrowheads="1"/>
          </p:cNvSpPr>
          <p:nvPr/>
        </p:nvSpPr>
        <p:spPr bwMode="auto">
          <a:xfrm>
            <a:off x="504825" y="4763"/>
            <a:ext cx="62880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Ở người, tại sao khi quá trình tổng </a:t>
            </a:r>
          </a:p>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 insulin (một loại hormone</a:t>
            </a: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a:t>
            </a:r>
          </a:p>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hòa hàm lượng đường trong máu) </a:t>
            </a:r>
          </a:p>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 tuyến tụy bị ức chế sẽ</a:t>
            </a: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 đến </a:t>
            </a:r>
          </a:p>
          <a:p>
            <a:pPr algn="just">
              <a:lnSpc>
                <a:spcPct val="100000"/>
              </a:lnSpc>
              <a:spcBef>
                <a:spcPct val="0"/>
              </a:spcBef>
              <a:buFontTx/>
              <a:buNone/>
            </a:pP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 cơ mắc bệnh tiểu</a:t>
            </a:r>
            <a:r>
              <a:rPr lang="en-US" altLang="en-US">
                <a:latin typeface="Times New Roman" panose="02020603050405020304" pitchFamily="18" charset="0"/>
                <a:ea typeface="Calibri" panose="020F0502020204030204" pitchFamily="34" charset="0"/>
                <a:cs typeface="Times New Roman" panose="02020603050405020304" pitchFamily="18" charset="0"/>
              </a:rPr>
              <a:t> </a:t>
            </a:r>
            <a:r>
              <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wipe(down)">
                                      <p:cBhvr>
                                        <p:cTn id="12" dur="500"/>
                                        <p:tgtEl>
                                          <p:spTgt spid="7177"/>
                                        </p:tgtEl>
                                      </p:cBhvr>
                                    </p:animEffect>
                                  </p:childTnLst>
                                </p:cTn>
                              </p:par>
                              <p:par>
                                <p:cTn id="13" presetID="22" presetClass="entr" presetSubtype="4" fill="hold" nodeType="with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wipe(down)">
                                      <p:cBhvr>
                                        <p:cTn id="15"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8422BEB-B0A4-4179-9E78-1C3323460189}"/>
              </a:ext>
            </a:extLst>
          </p:cNvPr>
          <p:cNvSpPr txBox="1">
            <a:spLocks/>
          </p:cNvSpPr>
          <p:nvPr/>
        </p:nvSpPr>
        <p:spPr bwMode="auto">
          <a:xfrm>
            <a:off x="312738" y="49213"/>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8195" name="Rectangle 6">
            <a:extLst>
              <a:ext uri="{FF2B5EF4-FFF2-40B4-BE49-F238E27FC236}">
                <a16:creationId xmlns:a16="http://schemas.microsoft.com/office/drawing/2014/main" id="{D2139FA4-DC83-4C0D-9138-56E9D2A9B356}"/>
              </a:ext>
            </a:extLst>
          </p:cNvPr>
          <p:cNvSpPr>
            <a:spLocks noChangeArrowheads="1"/>
          </p:cNvSpPr>
          <p:nvPr/>
        </p:nvSpPr>
        <p:spPr bwMode="auto">
          <a:xfrm>
            <a:off x="188913" y="522288"/>
            <a:ext cx="932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 KHÁI NIỆM TỔNG HỢP CÁC CHẤT TRONG TẾ BÀO</a:t>
            </a:r>
          </a:p>
        </p:txBody>
      </p:sp>
      <p:sp>
        <p:nvSpPr>
          <p:cNvPr id="4" name="Rectangle 3">
            <a:extLst>
              <a:ext uri="{FF2B5EF4-FFF2-40B4-BE49-F238E27FC236}">
                <a16:creationId xmlns:a16="http://schemas.microsoft.com/office/drawing/2014/main" id="{88C18568-8577-4209-93B0-8968EEEFCD6D}"/>
              </a:ext>
            </a:extLst>
          </p:cNvPr>
          <p:cNvSpPr>
            <a:spLocks noChangeArrowheads="1"/>
          </p:cNvSpPr>
          <p:nvPr/>
        </p:nvSpPr>
        <p:spPr bwMode="auto">
          <a:xfrm>
            <a:off x="482600" y="1933575"/>
            <a:ext cx="4756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Tổng hợp các chất trong tế bào </a:t>
            </a:r>
          </a:p>
          <a:p>
            <a:pPr algn="just">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là quá trình sử dụng nguyên liệu (các chất đơn giản), dưới sự  xúc tác của các enzyme để </a:t>
            </a:r>
          </a:p>
          <a:p>
            <a:pPr algn="just">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hình thành các hợp chất phức tạp hơn, đồng thời tích lũy </a:t>
            </a:r>
          </a:p>
          <a:p>
            <a:pPr algn="just">
              <a:lnSpc>
                <a:spcPct val="100000"/>
              </a:lnSpc>
              <a:spcBef>
                <a:spcPct val="0"/>
              </a:spcBef>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năng lượng.</a:t>
            </a:r>
          </a:p>
        </p:txBody>
      </p:sp>
      <p:pic>
        <p:nvPicPr>
          <p:cNvPr id="8197" name="Picture 7" descr="C:\Users\nguye\Downloads\H 15.1 - so do qua trinh TH cac chat.jpg">
            <a:extLst>
              <a:ext uri="{FF2B5EF4-FFF2-40B4-BE49-F238E27FC236}">
                <a16:creationId xmlns:a16="http://schemas.microsoft.com/office/drawing/2014/main" id="{3929ACC9-CA58-4836-B8B2-FB50B6093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1046163"/>
            <a:ext cx="6700838"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120567B-1A41-4DFC-9C1D-8898F4B0D957}"/>
              </a:ext>
            </a:extLst>
          </p:cNvPr>
          <p:cNvSpPr txBox="1">
            <a:spLocks/>
          </p:cNvSpPr>
          <p:nvPr/>
        </p:nvSpPr>
        <p:spPr bwMode="auto">
          <a:xfrm>
            <a:off x="312738" y="63500"/>
            <a:ext cx="1141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BÀI 15: TỔNG HỢP CÁC CHẤT VÀ TÍCH LŨY NĂNG LƯỢNG</a:t>
            </a:r>
          </a:p>
        </p:txBody>
      </p:sp>
      <p:sp>
        <p:nvSpPr>
          <p:cNvPr id="2" name="Rectangle 1">
            <a:extLst>
              <a:ext uri="{FF2B5EF4-FFF2-40B4-BE49-F238E27FC236}">
                <a16:creationId xmlns:a16="http://schemas.microsoft.com/office/drawing/2014/main" id="{F2F9C6FB-B290-429D-B109-F96F24084501}"/>
              </a:ext>
            </a:extLst>
          </p:cNvPr>
          <p:cNvSpPr>
            <a:spLocks noChangeArrowheads="1"/>
          </p:cNvSpPr>
          <p:nvPr/>
        </p:nvSpPr>
        <p:spPr bwMode="auto">
          <a:xfrm>
            <a:off x="354013" y="5397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C00000"/>
                </a:solidFill>
                <a:latin typeface="Times New Roman" panose="02020603050405020304" pitchFamily="18" charset="0"/>
                <a:cs typeface="Times New Roman" panose="02020603050405020304" pitchFamily="18" charset="0"/>
              </a:rPr>
              <a:t>II. QUANG HỢP</a:t>
            </a:r>
            <a:endParaRPr lang="en-US" altLang="en-US">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F142EE4-EC87-4A61-8E8F-6C566B4A606F}"/>
              </a:ext>
            </a:extLst>
          </p:cNvPr>
          <p:cNvSpPr>
            <a:spLocks noChangeArrowheads="1"/>
          </p:cNvSpPr>
          <p:nvPr/>
        </p:nvSpPr>
        <p:spPr bwMode="auto">
          <a:xfrm>
            <a:off x="482600" y="1035050"/>
            <a:ext cx="112474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FF0000"/>
                </a:solidFill>
                <a:latin typeface="Times New Roman" panose="02020603050405020304" pitchFamily="18" charset="0"/>
                <a:cs typeface="Calibri" panose="020F0502020204030204" pitchFamily="34" charset="0"/>
              </a:rPr>
              <a:t>Yêu cầu: Đọc thông tin sgk trang 73, 74 (Mục II), quan sát hình 15.2 + 15.3, hoạt động nhóm 8 phút theo kĩ thuật khăn trải bàn hoàn thành phiếu học tập tìm hiểu về quang hợp </a:t>
            </a:r>
            <a:endParaRPr lang="en-US" altLang="en-US">
              <a:solidFill>
                <a:srgbClr val="FF0000"/>
              </a:solidFill>
            </a:endParaRPr>
          </a:p>
        </p:txBody>
      </p:sp>
      <p:pic>
        <p:nvPicPr>
          <p:cNvPr id="9" name="Picture 8" descr="C:\Users\nguye\Downloads\quang hop.jpg">
            <a:extLst>
              <a:ext uri="{FF2B5EF4-FFF2-40B4-BE49-F238E27FC236}">
                <a16:creationId xmlns:a16="http://schemas.microsoft.com/office/drawing/2014/main" id="{EA4C52F1-85D2-4A89-A42E-8227499B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2547938"/>
            <a:ext cx="3617912"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tech12h.com/sites/default/files/styles/inbody400/public/screenshot_27_0.jpg?itok=cO4xw4IX">
            <a:extLst>
              <a:ext uri="{FF2B5EF4-FFF2-40B4-BE49-F238E27FC236}">
                <a16:creationId xmlns:a16="http://schemas.microsoft.com/office/drawing/2014/main" id="{08E4D7D3-40DB-4BEB-AB8C-6F3C26D9F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2420938"/>
            <a:ext cx="411162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s://tech12h.com/sites/default/files/styles/inbody400/public/screenshot_26_0.jpg?itok=8pJsO56U">
            <a:extLst>
              <a:ext uri="{FF2B5EF4-FFF2-40B4-BE49-F238E27FC236}">
                <a16:creationId xmlns:a16="http://schemas.microsoft.com/office/drawing/2014/main" id="{8DD202FC-81A8-4528-AA8F-9701E0C05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50" y="2420938"/>
            <a:ext cx="40497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D53813-EEA3-401B-BE5A-B61391038B38}"/>
              </a:ext>
            </a:extLst>
          </p:cNvPr>
          <p:cNvSpPr>
            <a:spLocks noChangeArrowheads="1"/>
          </p:cNvSpPr>
          <p:nvPr/>
        </p:nvSpPr>
        <p:spPr bwMode="auto">
          <a:xfrm>
            <a:off x="2720975" y="95250"/>
            <a:ext cx="6096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PHIẾU HỌC TẬP </a:t>
            </a:r>
            <a:endParaRPr lang="en-US" altLang="en-US">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(Tìm hiểu về quang hợp)</a:t>
            </a:r>
          </a:p>
        </p:txBody>
      </p:sp>
      <p:sp>
        <p:nvSpPr>
          <p:cNvPr id="14" name="Rectangle 13">
            <a:extLst>
              <a:ext uri="{FF2B5EF4-FFF2-40B4-BE49-F238E27FC236}">
                <a16:creationId xmlns:a16="http://schemas.microsoft.com/office/drawing/2014/main" id="{C48C6732-9500-43CE-B954-6C377B268654}"/>
              </a:ext>
            </a:extLst>
          </p:cNvPr>
          <p:cNvSpPr>
            <a:spLocks noChangeArrowheads="1"/>
          </p:cNvSpPr>
          <p:nvPr/>
        </p:nvSpPr>
        <p:spPr bwMode="auto">
          <a:xfrm>
            <a:off x="169863" y="692150"/>
            <a:ext cx="11926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1. Khái niệm quang hợp</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Quang hợp là:……………………………………………………………………</a:t>
            </a:r>
          </a:p>
          <a:p>
            <a:pPr>
              <a:lnSpc>
                <a:spcPct val="100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Phương trình tổng quát:………………………………………………………….</a:t>
            </a:r>
          </a:p>
          <a:p>
            <a:pPr>
              <a:lnSpc>
                <a:spcPct val="100000"/>
              </a:lnSpc>
              <a:spcBef>
                <a:spcPct val="0"/>
              </a:spcBef>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2. Hai pha của quang hợp</a:t>
            </a:r>
            <a:endParaRPr lang="en-US" altLang="en-US" sz="240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7EEE4B30-A8BC-4581-B7AD-C4E9BFC2F900}"/>
              </a:ext>
            </a:extLst>
          </p:cNvPr>
          <p:cNvGraphicFramePr>
            <a:graphicFrameLocks noGrp="1"/>
          </p:cNvGraphicFramePr>
          <p:nvPr/>
        </p:nvGraphicFramePr>
        <p:xfrm>
          <a:off x="1176338" y="2257425"/>
          <a:ext cx="8869362" cy="1957388"/>
        </p:xfrm>
        <a:graphic>
          <a:graphicData uri="http://schemas.openxmlformats.org/drawingml/2006/table">
            <a:tbl>
              <a:tblPr firstRow="1" firstCol="1" bandRow="1">
                <a:tableStyleId>{5940675A-B579-460E-94D1-54222C63F5DA}</a:tableStyleId>
              </a:tblPr>
              <a:tblGrid>
                <a:gridCol w="2728754">
                  <a:extLst>
                    <a:ext uri="{9D8B030D-6E8A-4147-A177-3AD203B41FA5}">
                      <a16:colId xmlns:a16="http://schemas.microsoft.com/office/drawing/2014/main" val="2756483639"/>
                    </a:ext>
                  </a:extLst>
                </a:gridCol>
                <a:gridCol w="2960911">
                  <a:extLst>
                    <a:ext uri="{9D8B030D-6E8A-4147-A177-3AD203B41FA5}">
                      <a16:colId xmlns:a16="http://schemas.microsoft.com/office/drawing/2014/main" val="587232916"/>
                    </a:ext>
                  </a:extLst>
                </a:gridCol>
                <a:gridCol w="3179698">
                  <a:extLst>
                    <a:ext uri="{9D8B030D-6E8A-4147-A177-3AD203B41FA5}">
                      <a16:colId xmlns:a16="http://schemas.microsoft.com/office/drawing/2014/main" val="545996000"/>
                    </a:ext>
                  </a:extLst>
                </a:gridCol>
              </a:tblGrid>
              <a:tr h="391478">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gn="ctr">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Pha</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sáng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gn="ctr">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Pha</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tối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2177527072"/>
                  </a:ext>
                </a:extLst>
              </a:tr>
              <a:tr h="391478">
                <a:tc>
                  <a:txBody>
                    <a:bodyPr/>
                    <a:lstStyle/>
                    <a:p>
                      <a:pPr marL="0" marR="0">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Nơi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diễn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ra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3701155798"/>
                  </a:ext>
                </a:extLst>
              </a:tr>
              <a:tr h="391478">
                <a:tc>
                  <a:txBody>
                    <a:bodyPr/>
                    <a:lstStyle/>
                    <a:p>
                      <a:pPr marL="0" marR="0">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Điều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kiện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ánh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sáng</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238701852"/>
                  </a:ext>
                </a:extLst>
              </a:tr>
              <a:tr h="391478">
                <a:tc>
                  <a:txBody>
                    <a:bodyPr/>
                    <a:lstStyle/>
                    <a:p>
                      <a:pPr marL="0" marR="0">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Nguyên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liệu</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1371437803"/>
                  </a:ext>
                </a:extLst>
              </a:tr>
              <a:tr h="391478">
                <a:tc>
                  <a:txBody>
                    <a:bodyPr/>
                    <a:lstStyle/>
                    <a:p>
                      <a:pPr marL="0" marR="0">
                        <a:lnSpc>
                          <a:spcPct val="107000"/>
                        </a:lnSpc>
                        <a:spcBef>
                          <a:spcPts val="0"/>
                        </a:spcBef>
                        <a:spcAft>
                          <a:spcPts val="0"/>
                        </a:spcAft>
                      </a:pPr>
                      <a:r>
                        <a:rPr lang="en-US" sz="2400" b="1" dirty="0" err="1">
                          <a:effectLst/>
                          <a:latin typeface="Times New Roman" panose="02020603050405020304" pitchFamily="18" charset="0"/>
                          <a:cs typeface="Times New Roman" panose="02020603050405020304" pitchFamily="18" charset="0"/>
                        </a:rPr>
                        <a:t>Sản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phẩm</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tc>
                  <a:txBody>
                    <a:bodyPr/>
                    <a:lstStyle/>
                    <a:p>
                      <a:pPr marL="0" marR="0">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8" marR="68578" marT="0" marB="0"/>
                </a:tc>
                <a:extLst>
                  <a:ext uri="{0D108BD9-81ED-4DB2-BD59-A6C34878D82A}">
                    <a16:rowId xmlns:a16="http://schemas.microsoft.com/office/drawing/2014/main" val="587371331"/>
                  </a:ext>
                </a:extLst>
              </a:tr>
            </a:tbl>
          </a:graphicData>
        </a:graphic>
      </p:graphicFrame>
      <p:sp>
        <p:nvSpPr>
          <p:cNvPr id="16" name="Rectangle 15">
            <a:extLst>
              <a:ext uri="{FF2B5EF4-FFF2-40B4-BE49-F238E27FC236}">
                <a16:creationId xmlns:a16="http://schemas.microsoft.com/office/drawing/2014/main" id="{358FE06E-D49D-46AA-AF2A-6263C8B41E80}"/>
              </a:ext>
            </a:extLst>
          </p:cNvPr>
          <p:cNvSpPr>
            <a:spLocks noChangeArrowheads="1"/>
          </p:cNvSpPr>
          <p:nvPr/>
        </p:nvSpPr>
        <p:spPr bwMode="auto">
          <a:xfrm>
            <a:off x="195263" y="4146550"/>
            <a:ext cx="117697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Hình 15.3: Mô tả khái quát bằng sơ đồ diễn biến từng giai đoạn trong chu trình Canvin.</a:t>
            </a:r>
          </a:p>
          <a:p>
            <a:pPr>
              <a:lnSpc>
                <a:spcPct val="107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Nếu không có ánh sáng thì pha tối có diễn ra được không? Tại sao?..........................................</a:t>
            </a:r>
          </a:p>
          <a:p>
            <a:pPr>
              <a:lnSpc>
                <a:spcPct val="107000"/>
              </a:lnSpc>
              <a:spcBef>
                <a:spcPct val="0"/>
              </a:spcBef>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3. Vai trò của quang hợp</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Đối với hoạt động sống của mọi sinh vật trên Trái Đất:.............................................................</a:t>
            </a:r>
          </a:p>
          <a:p>
            <a:pPr>
              <a:lnSpc>
                <a:spcPct val="107000"/>
              </a:lnSpc>
              <a:spcBef>
                <a:spcPct val="0"/>
              </a:spcBef>
              <a:buFontTx/>
              <a:buNone/>
            </a:pPr>
            <a:r>
              <a:rPr lang="en-US" altLang="en-US" sz="2400">
                <a:latin typeface="Times New Roman" panose="02020603050405020304" pitchFamily="18" charset="0"/>
                <a:ea typeface="Calibri" panose="020F0502020204030204" pitchFamily="34" charset="0"/>
                <a:cs typeface="Times New Roman" panose="02020603050405020304" pitchFamily="18" charset="0"/>
              </a:rPr>
              <a:t>- Đối với con người:……………………………………………………………………………..</a:t>
            </a:r>
          </a:p>
        </p:txBody>
      </p:sp>
      <p:sp>
        <p:nvSpPr>
          <p:cNvPr id="18" name="Rectangle 17">
            <a:extLst>
              <a:ext uri="{FF2B5EF4-FFF2-40B4-BE49-F238E27FC236}">
                <a16:creationId xmlns:a16="http://schemas.microsoft.com/office/drawing/2014/main" id="{FFCBDDCB-92A0-4E47-928B-8E7CCA9FCD46}"/>
              </a:ext>
            </a:extLst>
          </p:cNvPr>
          <p:cNvSpPr/>
          <p:nvPr/>
        </p:nvSpPr>
        <p:spPr>
          <a:xfrm>
            <a:off x="195263" y="95250"/>
            <a:ext cx="11769725" cy="661828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1727</Words>
  <Application>Microsoft Office PowerPoint</Application>
  <PresentationFormat>Widescreen</PresentationFormat>
  <Paragraphs>207</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BÀI 15: TỔNG HỢP CÁC CHẤT VÀ TÍCH LŨY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LXN</Manager>
  <Company>Du An-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Mien Phi - STEM</dc:title>
  <dc:subject>Du An- Mien Phi - STEM</dc:subject>
  <dc:creator>Du An- Mien Phi - STEM</dc:creator>
  <cp:lastModifiedBy>Nghiêm Xuân</cp:lastModifiedBy>
  <cp:revision>196</cp:revision>
  <dcterms:created xsi:type="dcterms:W3CDTF">2022-07-30T13:42:44Z</dcterms:created>
  <dcterms:modified xsi:type="dcterms:W3CDTF">2022-08-11T09:06:24Z</dcterms:modified>
  <cp:category>Du An- Mien Phi - STEM</cp:category>
</cp:coreProperties>
</file>