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303" r:id="rId6"/>
    <p:sldId id="261" r:id="rId7"/>
    <p:sldId id="292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4" r:id="rId18"/>
    <p:sldId id="268" r:id="rId19"/>
    <p:sldId id="305" r:id="rId20"/>
    <p:sldId id="283" r:id="rId21"/>
    <p:sldId id="289" r:id="rId22"/>
    <p:sldId id="306" r:id="rId23"/>
    <p:sldId id="286" r:id="rId24"/>
    <p:sldId id="307" r:id="rId25"/>
    <p:sldId id="277" r:id="rId26"/>
    <p:sldId id="288" r:id="rId27"/>
    <p:sldId id="279" r:id="rId28"/>
  </p:sldIdLst>
  <p:sldSz cx="12192000" cy="6858000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JEZVBuSlhFcYbST2hBHfNbedv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2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749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431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005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17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449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13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2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72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048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099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310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990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528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27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580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4754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901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4655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843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821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91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77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71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759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08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12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52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 World Bank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36529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South Asian Association for Regional Cooperation (SAARC)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991910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not a member.</a:t>
            </a:r>
          </a:p>
        </p:txBody>
      </p:sp>
    </p:spTree>
    <p:extLst>
      <p:ext uri="{BB962C8B-B14F-4D97-AF65-F5344CB8AC3E}">
        <p14:creationId xmlns:p14="http://schemas.microsoft.com/office/powerpoint/2010/main" val="21087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Association of Southeast Nations (ASEAN)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991910"/>
            <a:ext cx="931324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member. </a:t>
            </a:r>
          </a:p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Southeast Asian country!</a:t>
            </a:r>
          </a:p>
        </p:txBody>
      </p:sp>
    </p:spTree>
    <p:extLst>
      <p:ext uri="{BB962C8B-B14F-4D97-AF65-F5344CB8AC3E}">
        <p14:creationId xmlns:p14="http://schemas.microsoft.com/office/powerpoint/2010/main" val="74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for Economic Cooperation &amp; Development (OECD)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not a member. </a:t>
            </a:r>
          </a:p>
        </p:txBody>
      </p:sp>
    </p:spTree>
    <p:extLst>
      <p:ext uri="{BB962C8B-B14F-4D97-AF65-F5344CB8AC3E}">
        <p14:creationId xmlns:p14="http://schemas.microsoft.com/office/powerpoint/2010/main" val="4535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Asian Infrastructure Investment Bank (AIIB)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member. </a:t>
            </a:r>
          </a:p>
        </p:txBody>
      </p:sp>
    </p:spTree>
    <p:extLst>
      <p:ext uri="{BB962C8B-B14F-4D97-AF65-F5344CB8AC3E}">
        <p14:creationId xmlns:p14="http://schemas.microsoft.com/office/powerpoint/2010/main" val="31599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New Development Bank </a:t>
            </a:r>
          </a:p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(BRICS Development Bank)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not a member. </a:t>
            </a:r>
          </a:p>
        </p:txBody>
      </p:sp>
    </p:spTree>
    <p:extLst>
      <p:ext uri="{BB962C8B-B14F-4D97-AF65-F5344CB8AC3E}">
        <p14:creationId xmlns:p14="http://schemas.microsoft.com/office/powerpoint/2010/main" val="31347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G-77 – Group of 77 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member. </a:t>
            </a:r>
          </a:p>
        </p:txBody>
      </p:sp>
    </p:spTree>
    <p:extLst>
      <p:ext uri="{BB962C8B-B14F-4D97-AF65-F5344CB8AC3E}">
        <p14:creationId xmlns:p14="http://schemas.microsoft.com/office/powerpoint/2010/main" val="41577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3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pairs. Discuss which of the following statements are true about Viet Nam's foreign relations.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1423" y="2196197"/>
            <a:ext cx="9445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Viet Nam is a member of different international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Viet Nam is willing to develop friendly relations with other countries.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Viet Nam only wants to form relations with its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Viet Nam has become more active in the international community.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9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71"/>
            <a:ext cx="147885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lt1"/>
                </a:solidFill>
              </a:rPr>
              <a:t>7</a:t>
            </a:r>
            <a:endParaRPr dirty="0"/>
          </a:p>
        </p:txBody>
      </p:sp>
      <p:sp>
        <p:nvSpPr>
          <p:cNvPr id="99" name="Google Shape;99;p2"/>
          <p:cNvSpPr txBox="1"/>
          <p:nvPr/>
        </p:nvSpPr>
        <p:spPr>
          <a:xfrm>
            <a:off x="3244104" y="450117"/>
            <a:ext cx="750235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400" b="1" dirty="0">
                <a:solidFill>
                  <a:schemeClr val="lt1"/>
                </a:solidFill>
              </a:rPr>
              <a:t>VIET NAM AND INTERNATIONAL ORGANISATIONS</a:t>
            </a:r>
          </a:p>
        </p:txBody>
      </p:sp>
      <p:sp>
        <p:nvSpPr>
          <p:cNvPr id="100" name="Google Shape;100;p2"/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154" y="3269756"/>
            <a:ext cx="8521346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Viet </a:t>
            </a:r>
            <a:r>
              <a:rPr lang="fr-FR" sz="2800" b="1" dirty="0" err="1">
                <a:solidFill>
                  <a:srgbClr val="0070C0"/>
                </a:solidFill>
              </a:rPr>
              <a:t>Nam’s</a:t>
            </a:r>
            <a:r>
              <a:rPr lang="fr-FR" sz="2800" b="1" dirty="0">
                <a:solidFill>
                  <a:srgbClr val="0070C0"/>
                </a:solidFill>
              </a:rPr>
              <a:t> participation in international organisations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9409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a conversation about Viet Nam’s foreign relations. Decide whether the following statements are true (T) or false (F).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WHILE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36862"/>
              </p:ext>
            </p:extLst>
          </p:nvPr>
        </p:nvGraphicFramePr>
        <p:xfrm>
          <a:off x="1409699" y="2395622"/>
          <a:ext cx="9651235" cy="38068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54485">
                  <a:extLst>
                    <a:ext uri="{9D8B030D-6E8A-4147-A177-3AD203B41FA5}">
                      <a16:colId xmlns:a16="http://schemas.microsoft.com/office/drawing/2014/main" val="3399531654"/>
                    </a:ext>
                  </a:extLst>
                </a:gridCol>
                <a:gridCol w="798375">
                  <a:extLst>
                    <a:ext uri="{9D8B030D-6E8A-4147-A177-3AD203B41FA5}">
                      <a16:colId xmlns:a16="http://schemas.microsoft.com/office/drawing/2014/main" val="1033267694"/>
                    </a:ext>
                  </a:extLst>
                </a:gridCol>
                <a:gridCol w="798375">
                  <a:extLst>
                    <a:ext uri="{9D8B030D-6E8A-4147-A177-3AD203B41FA5}">
                      <a16:colId xmlns:a16="http://schemas.microsoft.com/office/drawing/2014/main" val="3171670625"/>
                    </a:ext>
                  </a:extLst>
                </a:gridCol>
              </a:tblGrid>
              <a:tr h="581345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171547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1. Viet Nam is a member of more than 60 international </a:t>
                      </a:r>
                      <a:r>
                        <a:rPr lang="en-US" sz="1800" dirty="0" err="1"/>
                        <a:t>organisations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031770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2. Viet Nam has relations with 650 non-governmental </a:t>
                      </a:r>
                      <a:r>
                        <a:rPr lang="en-US" sz="1800" dirty="0" err="1"/>
                        <a:t>organisations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716703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3. Viet Nam is more active in international activities than in regional ones.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231116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4. Viet Nam has been selected as the first training </a:t>
                      </a:r>
                      <a:r>
                        <a:rPr lang="en-US" sz="1800" dirty="0" err="1"/>
                        <a:t>centre</a:t>
                      </a:r>
                      <a:r>
                        <a:rPr lang="en-US" sz="1800" dirty="0"/>
                        <a:t> for international peacekeeping activities in Southeast Asia.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79159"/>
                  </a:ext>
                </a:extLst>
              </a:tr>
            </a:tbl>
          </a:graphicData>
        </a:graphic>
      </p:graphicFrame>
      <p:pic>
        <p:nvPicPr>
          <p:cNvPr id="4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00" y="2890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69" y="3146282"/>
            <a:ext cx="451692" cy="451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10" y="3976170"/>
            <a:ext cx="451692" cy="451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10" y="4719809"/>
            <a:ext cx="451692" cy="451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69" y="5535057"/>
            <a:ext cx="451692" cy="4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again and complete each sentence with no more than TWO words from the recording.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120" y="2504629"/>
            <a:ext cx="11077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Viet Nam is currently a member of different ___________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Viet Nam is a _______________ of many countries in the international community.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Viet Nam has sent officers to ___________ in the UN’s peacekeeping activities.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Developing foreign relations has helped Viet Nam gain many ___________ benefits.</a:t>
            </a:r>
          </a:p>
        </p:txBody>
      </p:sp>
      <p:pic>
        <p:nvPicPr>
          <p:cNvPr id="4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787" y="16290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6390" y="2763998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2887" y="347832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reliable partner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2872" y="4252853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3041" y="4978130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014855" y="4691480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>
            <a:stCxn id="128" idx="3"/>
            <a:endCxn id="137" idx="0"/>
          </p:cNvCxnSpPr>
          <p:nvPr/>
        </p:nvCxnSpPr>
        <p:spPr>
          <a:xfrm>
            <a:off x="3347554" y="3930103"/>
            <a:ext cx="758801" cy="76137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6" y="4714158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6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16003" y="1709994"/>
            <a:ext cx="9169399" cy="10490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9565" y="2821650"/>
            <a:ext cx="95345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its culture and getting to know other cultures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more educational opportunities for both Vietnamese and foreign students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both local and international tours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imports and exports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5800" y="1826961"/>
            <a:ext cx="8855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are the benefits for Viet Nam as a member of international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Can you add more?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6E532473-1FB7-4EC3-8210-A3A29214C464}"/>
              </a:ext>
            </a:extLst>
          </p:cNvPr>
          <p:cNvSpPr/>
          <p:nvPr/>
        </p:nvSpPr>
        <p:spPr>
          <a:xfrm>
            <a:off x="1641422" y="5438767"/>
            <a:ext cx="9169399" cy="104908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</a:rPr>
              <a:t>In your group: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Choose one international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organisation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make a mind map!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014855" y="4691480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>
            <a:stCxn id="128" idx="3"/>
            <a:endCxn id="137" idx="0"/>
          </p:cNvCxnSpPr>
          <p:nvPr/>
        </p:nvCxnSpPr>
        <p:spPr>
          <a:xfrm>
            <a:off x="3347554" y="3930103"/>
            <a:ext cx="758801" cy="76137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6" y="4714158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Discussion.</a:t>
            </a:r>
            <a:endParaRPr dirty="0"/>
          </a:p>
        </p:txBody>
      </p:sp>
      <p:cxnSp>
        <p:nvCxnSpPr>
          <p:cNvPr id="145" name="Google Shape;145;p4"/>
          <p:cNvCxnSpPr>
            <a:stCxn id="137" idx="1"/>
            <a:endCxn id="146" idx="0"/>
          </p:cNvCxnSpPr>
          <p:nvPr/>
        </p:nvCxnSpPr>
        <p:spPr>
          <a:xfrm rot="10800000" flipV="1">
            <a:off x="2309821" y="5024554"/>
            <a:ext cx="705034" cy="698793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1334454" y="572334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0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1358390" y="2317712"/>
            <a:ext cx="938253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 skill</a:t>
            </a:r>
          </a:p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Knowledge and concepts of international </a:t>
            </a:r>
            <a:r>
              <a:rPr lang="en-US" sz="32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organisations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  <p:sp>
        <p:nvSpPr>
          <p:cNvPr id="382" name="Google Shape;382;p20"/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Exercises in the workbook </a:t>
            </a:r>
          </a:p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Project preparation</a:t>
            </a:r>
          </a:p>
        </p:txBody>
      </p:sp>
    </p:spTree>
    <p:extLst>
      <p:ext uri="{BB962C8B-B14F-4D97-AF65-F5344CB8AC3E}">
        <p14:creationId xmlns:p14="http://schemas.microsoft.com/office/powerpoint/2010/main" val="40989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98" name="Google Shape;3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157182" y="607305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/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3"/>
          <p:cNvSpPr txBox="1"/>
          <p:nvPr/>
        </p:nvSpPr>
        <p:spPr>
          <a:xfrm>
            <a:off x="1589816" y="2607398"/>
            <a:ext cx="8640600" cy="122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for specific information in a talk about Viet Nam’s foreign relations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use lexical items related to international relations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014855" y="4691480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>
            <a:stCxn id="128" idx="3"/>
            <a:endCxn id="137" idx="0"/>
          </p:cNvCxnSpPr>
          <p:nvPr/>
        </p:nvCxnSpPr>
        <p:spPr>
          <a:xfrm>
            <a:off x="3347554" y="3930103"/>
            <a:ext cx="758801" cy="76137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6" y="4714158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dirty="0"/>
          </a:p>
        </p:txBody>
      </p:sp>
      <p:cxnSp>
        <p:nvCxnSpPr>
          <p:cNvPr id="145" name="Google Shape;145;p4"/>
          <p:cNvCxnSpPr>
            <a:stCxn id="137" idx="1"/>
            <a:endCxn id="146" idx="0"/>
          </p:cNvCxnSpPr>
          <p:nvPr/>
        </p:nvCxnSpPr>
        <p:spPr>
          <a:xfrm rot="10800000" flipV="1">
            <a:off x="2309821" y="5024554"/>
            <a:ext cx="705034" cy="698793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1334454" y="572334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8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1093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40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233294" y="2224832"/>
            <a:ext cx="9313245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Names of 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international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organisations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will appear on the board.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If you think:</a:t>
            </a:r>
          </a:p>
          <a:p>
            <a:pPr lvl="2">
              <a:buClr>
                <a:schemeClr val="dk1"/>
              </a:buClr>
              <a:buSzPts val="3200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Vietnam is a member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STAND UP!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	- Vietnam is </a:t>
            </a:r>
            <a:r>
              <a:rPr lang="en-US" sz="3200" b="1" u="sng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not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a member  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STAY SEATED!</a:t>
            </a: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  <a:cs typeface="Calibri"/>
                <a:sym typeface="Calibri"/>
              </a:rPr>
              <a:t>One wrong answer </a:t>
            </a: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Calibri"/>
                <a:cs typeface="Calibri"/>
                <a:sym typeface="Wingdings" panose="05000000000000000000" pitchFamily="2" charset="2"/>
              </a:rPr>
              <a:t>Eliminated</a:t>
            </a: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!</a:t>
            </a: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The final students win.</a:t>
            </a:r>
            <a:endParaRPr lang="en-US" sz="3200" dirty="0"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United Nations Organization (UN)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9711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World Trade </a:t>
            </a:r>
            <a:r>
              <a:rPr lang="en-US" sz="40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(WTO)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0913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International Monetary Fund (IMF)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941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867</Words>
  <PresentationFormat>Widescreen</PresentationFormat>
  <Paragraphs>179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Bookman Old Style</vt:lpstr>
      <vt:lpstr>Open Sans</vt:lpstr>
      <vt:lpstr>Calibri</vt:lpstr>
      <vt:lpstr>Wingdings</vt:lpstr>
      <vt:lpstr>Office Theme</vt:lpstr>
      <vt:lpstr>PowerPoint Presentation</vt:lpstr>
      <vt:lpstr>Viet Nam’s participation in international organisations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2023-04-11T05:28:34Z</dcterms:modified>
</cp:coreProperties>
</file>