
<file path=[Content_Types].xml><?xml version="1.0" encoding="utf-8"?>
<Types xmlns="http://schemas.openxmlformats.org/package/2006/content-types">
  <Default Extension="png" ContentType="image/png"/>
  <Default Extension="bin" ContentType="application/vnd.ms-office.activeX"/>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ppt/activeX/activeX2.xml" ContentType="application/vnd.ms-office.activeX+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4476" r:id="rId1"/>
  </p:sldMasterIdLst>
  <p:notesMasterIdLst>
    <p:notesMasterId r:id="rId25"/>
  </p:notesMasterIdLst>
  <p:handoutMasterIdLst>
    <p:handoutMasterId r:id="rId26"/>
  </p:handoutMasterIdLst>
  <p:sldIdLst>
    <p:sldId id="256" r:id="rId2"/>
    <p:sldId id="281" r:id="rId3"/>
    <p:sldId id="357" r:id="rId4"/>
    <p:sldId id="359" r:id="rId5"/>
    <p:sldId id="363" r:id="rId6"/>
    <p:sldId id="365" r:id="rId7"/>
    <p:sldId id="366" r:id="rId8"/>
    <p:sldId id="368" r:id="rId9"/>
    <p:sldId id="369" r:id="rId10"/>
    <p:sldId id="370" r:id="rId11"/>
    <p:sldId id="360" r:id="rId12"/>
    <p:sldId id="358" r:id="rId13"/>
    <p:sldId id="372" r:id="rId14"/>
    <p:sldId id="373" r:id="rId15"/>
    <p:sldId id="374" r:id="rId16"/>
    <p:sldId id="375" r:id="rId17"/>
    <p:sldId id="371" r:id="rId18"/>
    <p:sldId id="377" r:id="rId19"/>
    <p:sldId id="378" r:id="rId20"/>
    <p:sldId id="379" r:id="rId21"/>
    <p:sldId id="380" r:id="rId22"/>
    <p:sldId id="362" r:id="rId23"/>
    <p:sldId id="276" r:id="rId24"/>
  </p:sldIdLst>
  <p:sldSz cx="9144000" cy="6858000" type="screen4x3"/>
  <p:notesSz cx="7104063" cy="10234613"/>
  <p:embeddedFontLst>
    <p:embeddedFont>
      <p:font typeface="Calibri"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sz="quarter" idx="1"/>
          </p:nvPr>
        </p:nvSpPr>
        <p:spPr>
          <a:xfrm>
            <a:off x="4023992" y="0"/>
            <a:ext cx="3078427" cy="511731"/>
          </a:xfrm>
          <a:prstGeom prst="rect">
            <a:avLst/>
          </a:prstGeom>
        </p:spPr>
        <p:txBody>
          <a:bodyPr vert="horz" lIns="99075" tIns="49538" rIns="99075" bIns="49538" rtlCol="0"/>
          <a:lstStyle>
            <a:lvl1pPr algn="r">
              <a:defRPr sz="1300"/>
            </a:lvl1pPr>
          </a:lstStyle>
          <a:p>
            <a:fld id="{8D2668F7-66CA-45C5-9E7D-CFAE3C1ED636}" type="datetimeFigureOut">
              <a:rPr lang="en-US" smtClean="0"/>
              <a:t>10/10/2020</a:t>
            </a:fld>
            <a:endParaRPr lang="en-US"/>
          </a:p>
        </p:txBody>
      </p:sp>
      <p:sp>
        <p:nvSpPr>
          <p:cNvPr id="4" name="Footer Placeholder 3"/>
          <p:cNvSpPr>
            <a:spLocks noGrp="1"/>
          </p:cNvSpPr>
          <p:nvPr>
            <p:ph type="ftr" sz="quarter" idx="2"/>
          </p:nvPr>
        </p:nvSpPr>
        <p:spPr>
          <a:xfrm>
            <a:off x="0" y="9721106"/>
            <a:ext cx="3078427" cy="511731"/>
          </a:xfrm>
          <a:prstGeom prst="rect">
            <a:avLst/>
          </a:prstGeom>
        </p:spPr>
        <p:txBody>
          <a:bodyPr vert="horz" lIns="99075" tIns="49538" rIns="99075" bIns="49538" rtlCol="0" anchor="b"/>
          <a:lstStyle>
            <a:lvl1pPr algn="l">
              <a:defRPr sz="1300"/>
            </a:lvl1pPr>
          </a:lstStyle>
          <a:p>
            <a:endParaRPr lang="en-US"/>
          </a:p>
        </p:txBody>
      </p:sp>
      <p:sp>
        <p:nvSpPr>
          <p:cNvPr id="5" name="Slide Number Placeholder 4"/>
          <p:cNvSpPr>
            <a:spLocks noGrp="1"/>
          </p:cNvSpPr>
          <p:nvPr>
            <p:ph type="sldNum" sz="quarter" idx="3"/>
          </p:nvPr>
        </p:nvSpPr>
        <p:spPr>
          <a:xfrm>
            <a:off x="4023992" y="9721106"/>
            <a:ext cx="3078427" cy="511731"/>
          </a:xfrm>
          <a:prstGeom prst="rect">
            <a:avLst/>
          </a:prstGeom>
        </p:spPr>
        <p:txBody>
          <a:bodyPr vert="horz" lIns="99075" tIns="49538" rIns="99075" bIns="49538" rtlCol="0" anchor="b"/>
          <a:lstStyle>
            <a:lvl1pPr algn="r">
              <a:defRPr sz="1300"/>
            </a:lvl1pPr>
          </a:lstStyle>
          <a:p>
            <a:fld id="{42AA0F32-7828-4B50-B900-80F7094AF665}" type="slidenum">
              <a:rPr lang="en-US" smtClean="0"/>
              <a:t>‹#›</a:t>
            </a:fld>
            <a:endParaRPr lang="en-US"/>
          </a:p>
        </p:txBody>
      </p:sp>
    </p:spTree>
    <p:extLst>
      <p:ext uri="{BB962C8B-B14F-4D97-AF65-F5344CB8AC3E}">
        <p14:creationId xmlns:p14="http://schemas.microsoft.com/office/powerpoint/2010/main" val="13327636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D81FE3CA-BD17-4C90-9BF6-6BABA79F689F}" type="datetimeFigureOut">
              <a:rPr lang="en-US" smtClean="0"/>
              <a:t>10/10/2020</a:t>
            </a:fld>
            <a:endParaRPr lang="en-US"/>
          </a:p>
        </p:txBody>
      </p:sp>
      <p:sp>
        <p:nvSpPr>
          <p:cNvPr id="4" name="Slide Image Placeholder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3D85117B-5ABF-4DAD-B190-C75FBBBEF072}" type="slidenum">
              <a:rPr lang="en-US" smtClean="0"/>
              <a:t>‹#›</a:t>
            </a:fld>
            <a:endParaRPr lang="en-US"/>
          </a:p>
        </p:txBody>
      </p:sp>
    </p:spTree>
    <p:extLst>
      <p:ext uri="{BB962C8B-B14F-4D97-AF65-F5344CB8AC3E}">
        <p14:creationId xmlns:p14="http://schemas.microsoft.com/office/powerpoint/2010/main" val="343505522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52322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ontrol" Target="../activeX/activeX2.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743200"/>
          </a:xfrm>
        </p:spPr>
        <p:txBody>
          <a:bodyPr>
            <a:normAutofit/>
          </a:bodyPr>
          <a:lstStyle>
            <a:lvl1pPr algn="ctr">
              <a:defRPr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1164578" y="4267200"/>
            <a:ext cx="5410200" cy="1447800"/>
          </a:xfrm>
        </p:spPr>
        <p:txBody>
          <a:bodyPr>
            <a:normAutofit/>
          </a:bodyPr>
          <a:lstStyle>
            <a:lvl1pPr marL="0" indent="0" algn="l">
              <a:buNone/>
              <a:defRPr sz="2800" b="1">
                <a:solidFill>
                  <a:srgbClr val="00B050"/>
                </a:solidFill>
                <a:effectLst>
                  <a:outerShdw blurRad="38100" dist="38100" dir="2700000" algn="tl">
                    <a:srgbClr val="000000">
                      <a:alpha val="43137"/>
                    </a:srgbClr>
                  </a:outerShdw>
                </a:effectLst>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0346" y="30346"/>
            <a:ext cx="960254" cy="960254"/>
          </a:xfrm>
          <a:prstGeom prst="rect">
            <a:avLst/>
          </a:prstGeom>
        </p:spPr>
      </p:pic>
      <p:sp>
        <p:nvSpPr>
          <p:cNvPr id="8" name="TextBox 7"/>
          <p:cNvSpPr txBox="1"/>
          <p:nvPr userDrawn="1"/>
        </p:nvSpPr>
        <p:spPr>
          <a:xfrm>
            <a:off x="1165927" y="0"/>
            <a:ext cx="6705600" cy="923330"/>
          </a:xfrm>
          <a:prstGeom prst="rect">
            <a:avLst/>
          </a:prstGeom>
          <a:noFill/>
        </p:spPr>
        <p:txBody>
          <a:bodyPr wrap="square" rtlCol="0" anchor="b" anchorCtr="0">
            <a:spAutoFit/>
          </a:bodyPr>
          <a:lstStyle/>
          <a:p>
            <a:pPr algn="ctr"/>
            <a:r>
              <a:rPr lang="en-US" b="0" smtClean="0">
                <a:solidFill>
                  <a:srgbClr val="7030A0"/>
                </a:solidFill>
                <a:latin typeface="Times New Roman" pitchFamily="18" charset="0"/>
                <a:cs typeface="Times New Roman" pitchFamily="18" charset="0"/>
              </a:rPr>
              <a:t>SỞ</a:t>
            </a:r>
            <a:r>
              <a:rPr lang="en-US" b="0" baseline="0" smtClean="0">
                <a:solidFill>
                  <a:srgbClr val="7030A0"/>
                </a:solidFill>
                <a:latin typeface="Times New Roman" pitchFamily="18" charset="0"/>
                <a:cs typeface="Times New Roman" pitchFamily="18" charset="0"/>
              </a:rPr>
              <a:t> GIÁO DỤC VÀ ĐÀO TẠO THÀNH PHỐ HỒ CHÍ MINH</a:t>
            </a:r>
          </a:p>
          <a:p>
            <a:pPr algn="ctr"/>
            <a:r>
              <a:rPr lang="en-US" b="1" baseline="0" smtClean="0">
                <a:solidFill>
                  <a:srgbClr val="7030A0"/>
                </a:solidFill>
                <a:latin typeface="Times New Roman" pitchFamily="18" charset="0"/>
                <a:cs typeface="Times New Roman" pitchFamily="18" charset="0"/>
              </a:rPr>
              <a:t>Trường THPT TRẦN QUANG KHẢI</a:t>
            </a:r>
          </a:p>
          <a:p>
            <a:pPr algn="ctr"/>
            <a:r>
              <a:rPr lang="en-US" b="0" baseline="0" err="1" smtClean="0">
                <a:solidFill>
                  <a:srgbClr val="7030A0"/>
                </a:solidFill>
                <a:latin typeface="Times New Roman" pitchFamily="18" charset="0"/>
                <a:cs typeface="Times New Roman" pitchFamily="18" charset="0"/>
              </a:rPr>
              <a:t>Tổ</a:t>
            </a:r>
            <a:r>
              <a:rPr lang="en-US" b="0" baseline="0" smtClean="0">
                <a:solidFill>
                  <a:srgbClr val="7030A0"/>
                </a:solidFill>
                <a:latin typeface="Times New Roman" pitchFamily="18" charset="0"/>
                <a:cs typeface="Times New Roman" pitchFamily="18" charset="0"/>
              </a:rPr>
              <a:t> </a:t>
            </a:r>
            <a:r>
              <a:rPr lang="en-US" b="0" baseline="0" err="1" smtClean="0">
                <a:solidFill>
                  <a:srgbClr val="7030A0"/>
                </a:solidFill>
                <a:latin typeface="Times New Roman" pitchFamily="18" charset="0"/>
                <a:cs typeface="Times New Roman" pitchFamily="18" charset="0"/>
              </a:rPr>
              <a:t>bộ</a:t>
            </a:r>
            <a:r>
              <a:rPr lang="en-US" b="0" baseline="0" smtClean="0">
                <a:solidFill>
                  <a:srgbClr val="7030A0"/>
                </a:solidFill>
                <a:latin typeface="Times New Roman" pitchFamily="18" charset="0"/>
                <a:cs typeface="Times New Roman" pitchFamily="18" charset="0"/>
              </a:rPr>
              <a:t> </a:t>
            </a:r>
            <a:r>
              <a:rPr lang="en-US" b="0" baseline="0" err="1" smtClean="0">
                <a:solidFill>
                  <a:srgbClr val="7030A0"/>
                </a:solidFill>
                <a:latin typeface="Times New Roman" pitchFamily="18" charset="0"/>
                <a:cs typeface="Times New Roman" pitchFamily="18" charset="0"/>
              </a:rPr>
              <a:t>môn</a:t>
            </a:r>
            <a:r>
              <a:rPr lang="en-US" b="0" baseline="0" smtClean="0">
                <a:solidFill>
                  <a:srgbClr val="7030A0"/>
                </a:solidFill>
                <a:latin typeface="Times New Roman" pitchFamily="18" charset="0"/>
                <a:cs typeface="Times New Roman" pitchFamily="18" charset="0"/>
              </a:rPr>
              <a:t>: </a:t>
            </a:r>
            <a:r>
              <a:rPr lang="en-US" b="1" baseline="0" smtClean="0">
                <a:solidFill>
                  <a:srgbClr val="7030A0"/>
                </a:solidFill>
                <a:latin typeface="Times New Roman" pitchFamily="18" charset="0"/>
                <a:cs typeface="Times New Roman" pitchFamily="18" charset="0"/>
              </a:rPr>
              <a:t>TIN HỌC</a:t>
            </a:r>
            <a:endParaRPr lang="en-US" b="1">
              <a:solidFill>
                <a:srgbClr val="7030A0"/>
              </a:solidFill>
              <a:latin typeface="Times New Roman" pitchFamily="18" charset="0"/>
              <a:cs typeface="Times New Roman" pitchFamily="18" charset="0"/>
            </a:endParaRPr>
          </a:p>
        </p:txBody>
      </p:sp>
      <p:cxnSp>
        <p:nvCxnSpPr>
          <p:cNvPr id="10" name="Straight Connector 9"/>
          <p:cNvCxnSpPr/>
          <p:nvPr userDrawn="1"/>
        </p:nvCxnSpPr>
        <p:spPr>
          <a:xfrm>
            <a:off x="5105400" y="5943600"/>
            <a:ext cx="3733800" cy="0"/>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5286375" y="5943600"/>
            <a:ext cx="3371850" cy="369332"/>
          </a:xfrm>
          <a:prstGeom prst="rect">
            <a:avLst/>
          </a:prstGeom>
          <a:noFill/>
        </p:spPr>
        <p:txBody>
          <a:bodyPr wrap="square" rtlCol="0">
            <a:spAutoFit/>
          </a:bodyPr>
          <a:lstStyle/>
          <a:p>
            <a:pPr algn="ctr"/>
            <a:r>
              <a:rPr lang="en-US" sz="1800" b="0" smtClean="0">
                <a:solidFill>
                  <a:srgbClr val="7030A0"/>
                </a:solidFill>
                <a:effectLst/>
                <a:latin typeface="Times New Roman" pitchFamily="18" charset="0"/>
                <a:cs typeface="Times New Roman" pitchFamily="18" charset="0"/>
              </a:rPr>
              <a:t>Bài</a:t>
            </a:r>
            <a:r>
              <a:rPr lang="en-US" sz="1800" b="0" baseline="0" smtClean="0">
                <a:solidFill>
                  <a:srgbClr val="7030A0"/>
                </a:solidFill>
                <a:effectLst/>
                <a:latin typeface="Times New Roman" pitchFamily="18" charset="0"/>
                <a:cs typeface="Times New Roman" pitchFamily="18" charset="0"/>
              </a:rPr>
              <a:t> dạy điện </a:t>
            </a:r>
            <a:r>
              <a:rPr lang="en-US" sz="1800" b="0" baseline="0" smtClean="0">
                <a:solidFill>
                  <a:srgbClr val="7030A0"/>
                </a:solidFill>
                <a:effectLst/>
                <a:latin typeface="Times New Roman" pitchFamily="18" charset="0"/>
                <a:cs typeface="Times New Roman" pitchFamily="18" charset="0"/>
              </a:rPr>
              <a:t>tử Tin học Lớp 12</a:t>
            </a:r>
            <a:endParaRPr lang="en-US" sz="1800" b="0">
              <a:solidFill>
                <a:srgbClr val="7030A0"/>
              </a:solidFill>
              <a:effectLst/>
              <a:latin typeface="Times New Roman" pitchFamily="18" charset="0"/>
              <a:cs typeface="Times New Roman" pitchFamily="18" charset="0"/>
            </a:endParaRPr>
          </a:p>
        </p:txBody>
      </p:sp>
      <p:sp>
        <p:nvSpPr>
          <p:cNvPr id="12"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3"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4"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controls>
      <mc:AlternateContent xmlns:mc="http://schemas.openxmlformats.org/markup-compatibility/2006">
        <mc:Choice xmlns:v="urn:schemas-microsoft-com:vml" Requires="v">
          <p:control spid="1057" name="ShockwaveFlash1" r:id="rId2" imgW="914286" imgH="914286"/>
        </mc:Choice>
        <mc:Fallback>
          <p:control name="ShockwaveFlash1" r:id="rId2" imgW="914286" imgH="914286">
            <p:pic>
              <p:nvPicPr>
                <p:cNvPr id="0" name="ShockwaveFlash1"/>
                <p:cNvPicPr preferRelativeResize="0">
                  <a:picLocks noChangeArrowheads="1" noChangeShapeType="1"/>
                </p:cNvPicPr>
                <p:nvPr/>
              </p:nvPicPr>
              <p:blipFill>
                <a:blip r:embed="rId5">
                  <a:extLst>
                    <a:ext uri="{28A0092B-C50C-407E-A947-70E740481C1C}">
                      <a14:useLocalDpi xmlns:a14="http://schemas.microsoft.com/office/drawing/2010/main" val="0"/>
                    </a:ext>
                  </a:extLst>
                </a:blip>
                <a:srcRect/>
                <a:stretch>
                  <a:fillRect/>
                </a:stretch>
              </p:blipFill>
              <p:spPr bwMode="auto">
                <a:xfrm>
                  <a:off x="8229600" y="0"/>
                  <a:ext cx="914400" cy="914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32186437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008093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235707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marL="342900" indent="-342900">
              <a:buFont typeface="Times New Roman" pitchFamily="18" charset="0"/>
              <a:buChar char="‒"/>
              <a:defRPr sz="2400"/>
            </a:lvl1pPr>
            <a:lvl2pPr marL="742950" indent="-285750">
              <a:buFont typeface="Times New Roman" pitchFamily="18" charset="0"/>
              <a:buChar char="+"/>
              <a:defRPr sz="2400"/>
            </a:lvl2pPr>
            <a:lvl3pPr marL="1143000" indent="-228600">
              <a:buFont typeface="Courier New" pitchFamily="49" charset="0"/>
              <a:buChar char="o"/>
              <a:defRPr sz="2400"/>
            </a:lvl3pPr>
            <a:lvl4pPr marL="1600200" indent="-228600">
              <a:buFont typeface="Arial" pitchFamily="34" charset="0"/>
              <a:buChar char="•"/>
              <a:defRPr sz="2400"/>
            </a:lvl4pPr>
            <a:lvl5pPr>
              <a:defRPr sz="2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13524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2030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0"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013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990600"/>
            <a:ext cx="4040188" cy="639762"/>
          </a:xfrm>
        </p:spPr>
        <p:txBody>
          <a:bodyPr anchor="b"/>
          <a:lstStyle>
            <a:lvl1pPr marL="0" indent="0" algn="ctr">
              <a:spcBef>
                <a:spcPts val="600"/>
              </a:spcBef>
              <a:spcAft>
                <a:spcPts val="600"/>
              </a:spcAft>
              <a:buNone/>
              <a:defRPr sz="2400" b="1">
                <a:solidFill>
                  <a:srgbClr val="00B05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52600"/>
            <a:ext cx="4040188" cy="4495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90600"/>
            <a:ext cx="4041775" cy="639762"/>
          </a:xfrm>
        </p:spPr>
        <p:txBody>
          <a:bodyPr anchor="b"/>
          <a:lstStyle>
            <a:lvl1pPr marL="0" indent="0" algn="ctr">
              <a:spcBef>
                <a:spcPts val="600"/>
              </a:spcBef>
              <a:spcAft>
                <a:spcPts val="600"/>
              </a:spcAft>
              <a:buNone/>
              <a:defRPr sz="2400" b="1">
                <a:solidFill>
                  <a:srgbClr val="00B05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52600"/>
            <a:ext cx="4041775" cy="4495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1" name="Footer Placeholder 4"/>
          <p:cNvSpPr>
            <a:spLocks noGrp="1"/>
          </p:cNvSpPr>
          <p:nvPr>
            <p:ph type="ftr" sz="quarter" idx="11"/>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2" name="Slide Number Placeholder 5"/>
          <p:cNvSpPr>
            <a:spLocks noGrp="1"/>
          </p:cNvSpPr>
          <p:nvPr>
            <p:ph type="sldNum" sz="quarter" idx="12"/>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2241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8"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145545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6"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7"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0439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0"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186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10"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659695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ontrol" Target="../activeX/activeX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14300"/>
            <a:ext cx="7924800" cy="6858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28600" y="990601"/>
            <a:ext cx="8458200" cy="5334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52400" y="6356350"/>
            <a:ext cx="2133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a:lstStyle>
            <a:lvl1pPr>
              <a:defRPr>
                <a:latin typeface="Times New Roman" pitchFamily="18" charset="0"/>
                <a:cs typeface="Times New Roman" pitchFamily="18" charset="0"/>
              </a:defRPr>
            </a:lvl1pPr>
          </a:lstStyle>
          <a:p>
            <a:endParaRPr lang="en-US"/>
          </a:p>
        </p:txBody>
      </p:sp>
      <p:sp>
        <p:nvSpPr>
          <p:cNvPr id="6" name="Slide Number Placeholder 5"/>
          <p:cNvSpPr>
            <a:spLocks noGrp="1"/>
          </p:cNvSpPr>
          <p:nvPr>
            <p:ph type="sldNum" sz="quarter" idx="4"/>
          </p:nvPr>
        </p:nvSpPr>
        <p:spPr>
          <a:xfrm>
            <a:off x="6858000" y="6356350"/>
            <a:ext cx="2133600" cy="365125"/>
          </a:xfrm>
          <a:prstGeom prst="rect">
            <a:avLst/>
          </a:prstGeom>
        </p:spPr>
        <p:txBody>
          <a:bodyPr/>
          <a:lstStyle>
            <a:lvl1pPr algn="r">
              <a:defRPr>
                <a:latin typeface="Times New Roman" pitchFamily="18" charset="0"/>
                <a:cs typeface="Times New Roman" pitchFamily="18" charset="0"/>
              </a:defRPr>
            </a:lvl1pPr>
          </a:lstStyle>
          <a:p>
            <a:fld id="{B6F15528-21DE-4FAA-801E-634DDDAF4B2B}" type="slidenum">
              <a:rPr lang="en-US" smtClean="0"/>
              <a:pPr/>
              <a:t>‹#›</a:t>
            </a:fld>
            <a:endParaRPr lang="en-US"/>
          </a:p>
        </p:txBody>
      </p:sp>
    </p:spTree>
    <p:controls>
      <mc:AlternateContent xmlns:mc="http://schemas.openxmlformats.org/markup-compatibility/2006">
        <mc:Choice xmlns:v="urn:schemas-microsoft-com:vml" Requires="v">
          <p:control spid="2080" name="ShockwaveFlash1" r:id="rId14" imgW="914286" imgH="914286"/>
        </mc:Choice>
        <mc:Fallback>
          <p:control name="ShockwaveFlash1" r:id="rId14" imgW="914286" imgH="914286">
            <p:pic>
              <p:nvPicPr>
                <p:cNvPr id="0" name="ShockwaveFlash1"/>
                <p:cNvPicPr preferRelativeResize="0">
                  <a:picLocks noChangeArrowheads="1" noChangeShapeType="1"/>
                </p:cNvPicPr>
                <p:nvPr/>
              </p:nvPicPr>
              <p:blipFill>
                <a:blip r:embed="rId15">
                  <a:extLst>
                    <a:ext uri="{28A0092B-C50C-407E-A947-70E740481C1C}">
                      <a14:useLocalDpi xmlns:a14="http://schemas.microsoft.com/office/drawing/2010/main" val="0"/>
                    </a:ext>
                  </a:extLst>
                </a:blip>
                <a:srcRect/>
                <a:stretch>
                  <a:fillRect/>
                </a:stretch>
              </p:blipFill>
              <p:spPr bwMode="auto">
                <a:xfrm>
                  <a:off x="8229600" y="0"/>
                  <a:ext cx="914400" cy="914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623106812"/>
      </p:ext>
    </p:extLst>
  </p:cSld>
  <p:clrMap bg1="lt1" tx1="dk1" bg2="lt2" tx2="dk2" accent1="accent1" accent2="accent2" accent3="accent3" accent4="accent4" accent5="accent5" accent6="accent6" hlink="hlink" folHlink="folHlink"/>
  <p:sldLayoutIdLst>
    <p:sldLayoutId id="2147484477" r:id="rId1"/>
    <p:sldLayoutId id="2147484478" r:id="rId2"/>
    <p:sldLayoutId id="2147484479" r:id="rId3"/>
    <p:sldLayoutId id="2147484480" r:id="rId4"/>
    <p:sldLayoutId id="2147484481" r:id="rId5"/>
    <p:sldLayoutId id="2147484482" r:id="rId6"/>
    <p:sldLayoutId id="2147484483" r:id="rId7"/>
    <p:sldLayoutId id="2147484484" r:id="rId8"/>
    <p:sldLayoutId id="2147484485" r:id="rId9"/>
    <p:sldLayoutId id="2147484486" r:id="rId10"/>
    <p:sldLayoutId id="2147484487" r:id="rId11"/>
  </p:sldLayoutIdLst>
  <p:timing>
    <p:tnLst>
      <p:par>
        <p:cTn id="1" dur="indefinite" restart="never" nodeType="tmRoot"/>
      </p:par>
    </p:tnLst>
  </p:timing>
  <p:hf hdr="0" ftr="0" dt="0"/>
  <p:txStyles>
    <p:titleStyle>
      <a:lvl1pPr algn="just" defTabSz="914400" rtl="0" eaLnBrk="1" latinLnBrk="0" hangingPunct="1">
        <a:spcBef>
          <a:spcPct val="0"/>
        </a:spcBef>
        <a:buNone/>
        <a:defRPr sz="2800" b="1" kern="1200">
          <a:solidFill>
            <a:srgbClr val="FF0000"/>
          </a:solidFill>
          <a:latin typeface="Times New Roman" pitchFamily="18" charset="0"/>
          <a:ea typeface="+mj-ea"/>
          <a:cs typeface="Times New Roman" pitchFamily="18" charset="0"/>
        </a:defRPr>
      </a:lvl1pPr>
    </p:titleStyle>
    <p:bodyStyle>
      <a:lvl1pPr marL="342900" indent="-342900" algn="just" defTabSz="914400" rtl="0" eaLnBrk="1" latinLnBrk="0" hangingPunct="1">
        <a:spcBef>
          <a:spcPct val="20000"/>
        </a:spcBef>
        <a:buFont typeface="Times New Roman" pitchFamily="18" charset="0"/>
        <a:buChar char="‒"/>
        <a:defRPr sz="2400" kern="1200">
          <a:solidFill>
            <a:schemeClr val="tx1"/>
          </a:solidFill>
          <a:latin typeface="Times New Roman" pitchFamily="18" charset="0"/>
          <a:ea typeface="+mn-ea"/>
          <a:cs typeface="Times New Roman" pitchFamily="18" charset="0"/>
        </a:defRPr>
      </a:lvl1pPr>
      <a:lvl2pPr marL="742950" indent="-285750" algn="just" defTabSz="914400" rtl="0" eaLnBrk="1" latinLnBrk="0" hangingPunct="1">
        <a:spcBef>
          <a:spcPct val="20000"/>
        </a:spcBef>
        <a:buFont typeface="Times New Roman" pitchFamily="18" charset="0"/>
        <a:buChar char="+"/>
        <a:defRPr sz="2400" kern="1200">
          <a:solidFill>
            <a:schemeClr val="tx1"/>
          </a:solidFill>
          <a:latin typeface="Times New Roman" pitchFamily="18" charset="0"/>
          <a:ea typeface="+mn-ea"/>
          <a:cs typeface="Times New Roman" pitchFamily="18" charset="0"/>
        </a:defRPr>
      </a:lvl2pPr>
      <a:lvl3pPr marL="1143000" indent="-228600" algn="just" defTabSz="914400" rtl="0" eaLnBrk="1" latinLnBrk="0" hangingPunct="1">
        <a:spcBef>
          <a:spcPct val="20000"/>
        </a:spcBef>
        <a:buFont typeface="Courier New" pitchFamily="49" charset="0"/>
        <a:buChar char="o"/>
        <a:defRPr sz="2400" kern="1200">
          <a:solidFill>
            <a:schemeClr val="tx1"/>
          </a:solidFill>
          <a:latin typeface="Times New Roman" pitchFamily="18" charset="0"/>
          <a:ea typeface="+mn-ea"/>
          <a:cs typeface="Times New Roman" pitchFamily="18" charset="0"/>
        </a:defRPr>
      </a:lvl3pPr>
      <a:lvl4pPr marL="1600200" indent="-228600" algn="just"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just"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br>
              <a:rPr lang="en-US"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US"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HỆ QUẢN TRỊ</a:t>
            </a:r>
            <a:br>
              <a:rPr lang="en-US"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US"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CƠ SỞ DỮ LIỆU</a:t>
            </a:r>
            <a:endParaRPr lang="en-US"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ubtitle 2"/>
          <p:cNvSpPr>
            <a:spLocks noGrp="1"/>
          </p:cNvSpPr>
          <p:nvPr>
            <p:ph type="subTitle" idx="1"/>
          </p:nvPr>
        </p:nvSpPr>
        <p:spPr>
          <a:xfrm>
            <a:off x="1371600" y="4267200"/>
            <a:ext cx="6781800" cy="1752600"/>
          </a:xfrm>
        </p:spPr>
        <p:txBody>
          <a:bodyPr/>
          <a:lstStyle/>
          <a:p>
            <a:pPr algn="l"/>
            <a:r>
              <a:rPr lang="en-US" smtClean="0"/>
              <a:t>GVHD: Vũ Trường</a:t>
            </a:r>
          </a:p>
          <a:p>
            <a:pPr algn="l"/>
            <a:r>
              <a:rPr lang="en-US" smtClean="0"/>
              <a:t>Lớp: 12</a:t>
            </a:r>
            <a:r>
              <a:rPr lang="en-US" baseline="30000" smtClean="0"/>
              <a:t>A</a:t>
            </a:r>
            <a:r>
              <a:rPr lang="en-US" smtClean="0"/>
              <a:t>…… – Tiết: ……</a:t>
            </a:r>
          </a:p>
          <a:p>
            <a:pPr algn="l"/>
            <a:r>
              <a:rPr lang="en-US" smtClean="0"/>
              <a:t>Ngày: ………………</a:t>
            </a:r>
            <a:endParaRPr lang="en-US"/>
          </a:p>
        </p:txBody>
      </p:sp>
    </p:spTree>
    <p:extLst>
      <p:ext uri="{BB962C8B-B14F-4D97-AF65-F5344CB8AC3E}">
        <p14:creationId xmlns:p14="http://schemas.microsoft.com/office/powerpoint/2010/main" val="1808227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10</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Ngôn ngữ điều khiển dữ liệu </a:t>
            </a:r>
            <a:r>
              <a:rPr lang="en-US" sz="2400" i="1" smtClean="0">
                <a:latin typeface="Times New Roman" pitchFamily="18" charset="0"/>
                <a:cs typeface="Times New Roman" pitchFamily="18" charset="0"/>
              </a:rPr>
              <a:t>dùng để làm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b="1" i="1">
                <a:latin typeface="Times New Roman" pitchFamily="18" charset="0"/>
                <a:cs typeface="Times New Roman" pitchFamily="18" charset="0"/>
              </a:rPr>
              <a:t>Ngôn ngữ </a:t>
            </a:r>
            <a:r>
              <a:rPr lang="en-US" sz="2400" b="1" i="1" smtClean="0">
                <a:latin typeface="Times New Roman" pitchFamily="18" charset="0"/>
                <a:cs typeface="Times New Roman" pitchFamily="18" charset="0"/>
              </a:rPr>
              <a:t>điều khiển dữ liệu </a:t>
            </a:r>
            <a:r>
              <a:rPr lang="en-US" sz="2400" smtClean="0">
                <a:latin typeface="Times New Roman" pitchFamily="18" charset="0"/>
                <a:cs typeface="Times New Roman" pitchFamily="18" charset="0"/>
              </a:rPr>
              <a:t>dùng để xác lập quyền truy cập vào cơ sở dữ liệu.</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27744688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1&gt; Các chức năng của hệ quản trị cơ sở dữ liệu</a:t>
            </a:r>
            <a:endParaRPr lang="en-US"/>
          </a:p>
        </p:txBody>
      </p:sp>
      <p:sp>
        <p:nvSpPr>
          <p:cNvPr id="3" name="Content Placeholder 2"/>
          <p:cNvSpPr>
            <a:spLocks noGrp="1"/>
          </p:cNvSpPr>
          <p:nvPr>
            <p:ph idx="1"/>
          </p:nvPr>
        </p:nvSpPr>
        <p:spPr/>
        <p:txBody>
          <a:bodyPr>
            <a:noAutofit/>
          </a:bodyPr>
          <a:lstStyle/>
          <a:p>
            <a:pPr lvl="0"/>
            <a:r>
              <a:rPr lang="en-US" sz="1800" b="1" smtClean="0">
                <a:solidFill>
                  <a:srgbClr val="00B050"/>
                </a:solidFill>
              </a:rPr>
              <a:t>Cung </a:t>
            </a:r>
            <a:r>
              <a:rPr lang="en-US" sz="1800" b="1">
                <a:solidFill>
                  <a:srgbClr val="00B050"/>
                </a:solidFill>
              </a:rPr>
              <a:t>cấp môi trường tạo lập CSDL</a:t>
            </a:r>
          </a:p>
          <a:p>
            <a:pPr lvl="1"/>
            <a:r>
              <a:rPr lang="en-US" sz="1800"/>
              <a:t>Một hệ QTCSDL phải cung cấp một môi trường cho người dùng dễ dàng khai báo kiểu dữ liệu, các cấu trúc dữ liệu thể hiện thông tin và các ràng buộc trên dữ liệu thông qua </a:t>
            </a:r>
            <a:r>
              <a:rPr lang="en-US" sz="1800" i="1"/>
              <a:t>ngôn ngữ định nghĩa dữ liệu</a:t>
            </a:r>
            <a:r>
              <a:rPr lang="en-US" sz="1800"/>
              <a:t>.</a:t>
            </a:r>
          </a:p>
          <a:p>
            <a:pPr lvl="1"/>
            <a:r>
              <a:rPr lang="en-US" sz="1800"/>
              <a:t>Ngôn ngữ định nghĩa dữ liệu thực chất là hệ </a:t>
            </a:r>
            <a:r>
              <a:rPr lang="en-US" sz="1800" smtClean="0"/>
              <a:t>thống các </a:t>
            </a:r>
            <a:r>
              <a:rPr lang="en-US" sz="1800"/>
              <a:t>kí hiệu để mô tả CSDL.</a:t>
            </a:r>
          </a:p>
          <a:p>
            <a:pPr lvl="0"/>
            <a:r>
              <a:rPr lang="en-US" sz="1800" b="1">
                <a:solidFill>
                  <a:srgbClr val="00B050"/>
                </a:solidFill>
              </a:rPr>
              <a:t>Cung cấp môi trường cập nhật và khai thác dữ liệu</a:t>
            </a:r>
            <a:endParaRPr lang="en-US" sz="1800">
              <a:solidFill>
                <a:srgbClr val="00B050"/>
              </a:solidFill>
            </a:endParaRPr>
          </a:p>
          <a:p>
            <a:pPr lvl="1"/>
            <a:r>
              <a:rPr lang="en-US" sz="1800"/>
              <a:t>Ngôn ngữ để người dùng diễn tả yêu cầu cập nhật hay khai thác thông tin được gọi là </a:t>
            </a:r>
            <a:r>
              <a:rPr lang="en-US" sz="1800" i="1"/>
              <a:t>ngôn ngữ thao tác dữ liệu</a:t>
            </a:r>
            <a:r>
              <a:rPr lang="en-US" sz="1800"/>
              <a:t>.</a:t>
            </a:r>
          </a:p>
          <a:p>
            <a:pPr lvl="1"/>
            <a:r>
              <a:rPr lang="en-US" sz="1800"/>
              <a:t>Thao tác dữ liệu gồm:</a:t>
            </a:r>
          </a:p>
          <a:p>
            <a:pPr lvl="2"/>
            <a:r>
              <a:rPr lang="en-US" sz="1800"/>
              <a:t>Cập nhật (nhập, sửa, xóa dữ liệu);</a:t>
            </a:r>
          </a:p>
          <a:p>
            <a:pPr lvl="2"/>
            <a:r>
              <a:rPr lang="en-US" sz="1800"/>
              <a:t>Khai thác (sắp xếp, tìm kiếm, kết xuất báo cáo, …).</a:t>
            </a:r>
          </a:p>
          <a:p>
            <a:r>
              <a:rPr lang="en-US" sz="1800" b="1">
                <a:solidFill>
                  <a:srgbClr val="00B050"/>
                </a:solidFill>
              </a:rPr>
              <a:t>Chú </a:t>
            </a:r>
            <a:r>
              <a:rPr lang="en-US" sz="1800" b="1" smtClean="0">
                <a:solidFill>
                  <a:srgbClr val="00B050"/>
                </a:solidFill>
              </a:rPr>
              <a:t>ý</a:t>
            </a:r>
            <a:r>
              <a:rPr lang="en-US" sz="1800" smtClean="0">
                <a:solidFill>
                  <a:srgbClr val="00B050"/>
                </a:solidFill>
              </a:rPr>
              <a:t>: </a:t>
            </a:r>
            <a:endParaRPr lang="en-US" sz="1800">
              <a:solidFill>
                <a:srgbClr val="00B050"/>
              </a:solidFill>
            </a:endParaRPr>
          </a:p>
          <a:p>
            <a:pPr lvl="1"/>
            <a:r>
              <a:rPr lang="en-US" sz="1800"/>
              <a:t>Trong thực tế, ngôn ngữ dùng để định nghĩa và thao tác dữ liệu là hai thành phần của một ngôn ngữ CSDL duy nhất.</a:t>
            </a:r>
          </a:p>
          <a:p>
            <a:pPr lvl="1"/>
            <a:r>
              <a:rPr lang="en-US" sz="1800"/>
              <a:t>Ngôn ngữ CSDL được sử dụng phổ biến hiện nay là SQL (</a:t>
            </a:r>
            <a:r>
              <a:rPr lang="en-US" sz="1800" i="1"/>
              <a:t>Structured Query Language </a:t>
            </a:r>
            <a:r>
              <a:rPr lang="en-US" sz="1800"/>
              <a:t>– ngôn ngữ hỏi có cấu trúc</a:t>
            </a:r>
            <a:r>
              <a:rPr lang="en-US" sz="1800" smtClean="0"/>
              <a:t>).</a:t>
            </a:r>
            <a:endParaRPr lang="en-US" sz="1800"/>
          </a:p>
        </p:txBody>
      </p:sp>
      <p:sp>
        <p:nvSpPr>
          <p:cNvPr id="4" name="Slide Number Placeholder 3"/>
          <p:cNvSpPr>
            <a:spLocks noGrp="1"/>
          </p:cNvSpPr>
          <p:nvPr>
            <p:ph type="sldNum" sz="quarter" idx="4"/>
          </p:nvPr>
        </p:nvSpPr>
        <p:spPr/>
        <p:txBody>
          <a:bodyPr/>
          <a:lstStyle/>
          <a:p>
            <a:fld id="{B6F15528-21DE-4FAA-801E-634DDDAF4B2B}" type="slidenum">
              <a:rPr lang="en-US" smtClean="0"/>
              <a:pPr/>
              <a:t>11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326" y="6010326"/>
            <a:ext cx="552527" cy="371527"/>
          </a:xfrm>
          <a:prstGeom prst="rect">
            <a:avLst/>
          </a:prstGeom>
        </p:spPr>
      </p:pic>
    </p:spTree>
    <p:extLst>
      <p:ext uri="{BB962C8B-B14F-4D97-AF65-F5344CB8AC3E}">
        <p14:creationId xmlns:p14="http://schemas.microsoft.com/office/powerpoint/2010/main" val="1164336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1&gt; Các chức năng của hệ quản trị cơ sở dữ liệu</a:t>
            </a:r>
            <a:endParaRPr lang="en-US"/>
          </a:p>
        </p:txBody>
      </p:sp>
      <p:sp>
        <p:nvSpPr>
          <p:cNvPr id="3" name="Content Placeholder 2"/>
          <p:cNvSpPr>
            <a:spLocks noGrp="1"/>
          </p:cNvSpPr>
          <p:nvPr>
            <p:ph idx="1"/>
          </p:nvPr>
        </p:nvSpPr>
        <p:spPr>
          <a:xfrm>
            <a:off x="228600" y="990601"/>
            <a:ext cx="8458200" cy="4114799"/>
          </a:xfrm>
        </p:spPr>
        <p:txBody>
          <a:bodyPr>
            <a:normAutofit/>
          </a:bodyPr>
          <a:lstStyle/>
          <a:p>
            <a:pPr lvl="0"/>
            <a:r>
              <a:rPr lang="en-US" b="1" smtClean="0">
                <a:solidFill>
                  <a:srgbClr val="00B050"/>
                </a:solidFill>
              </a:rPr>
              <a:t>Cung </a:t>
            </a:r>
            <a:r>
              <a:rPr lang="en-US" b="1">
                <a:solidFill>
                  <a:srgbClr val="00B050"/>
                </a:solidFill>
              </a:rPr>
              <a:t>cấp công cụ kiểm soát, điều khiển truy cập vào CSDL</a:t>
            </a:r>
            <a:endParaRPr lang="en-US">
              <a:solidFill>
                <a:srgbClr val="00B050"/>
              </a:solidFill>
            </a:endParaRPr>
          </a:p>
          <a:p>
            <a:pPr lvl="1"/>
            <a:r>
              <a:rPr lang="en-US" smtClean="0"/>
              <a:t>Hệ </a:t>
            </a:r>
            <a:r>
              <a:rPr lang="en-US"/>
              <a:t>QTCSDL thực hiện được chức năng này phải có các bộ chương trình thực hiện những nhiệm sau:</a:t>
            </a:r>
          </a:p>
          <a:p>
            <a:pPr lvl="2"/>
            <a:r>
              <a:rPr lang="en-US"/>
              <a:t>Phát hiện và ngăn chặn sự truy cập không được phép;</a:t>
            </a:r>
          </a:p>
          <a:p>
            <a:pPr lvl="2"/>
            <a:r>
              <a:rPr lang="en-US"/>
              <a:t>Duy trì tính nhất quán của dữ liệu;</a:t>
            </a:r>
          </a:p>
          <a:p>
            <a:pPr lvl="2"/>
            <a:r>
              <a:rPr lang="en-US"/>
              <a:t>Tổ chức và điều khiển các truy cập đồng thời;</a:t>
            </a:r>
          </a:p>
          <a:p>
            <a:pPr lvl="2"/>
            <a:r>
              <a:rPr lang="en-US"/>
              <a:t>Khôi phục CSDL khi có sự cố ở phần cứng hay phần mềm;</a:t>
            </a:r>
          </a:p>
          <a:p>
            <a:pPr lvl="2"/>
            <a:r>
              <a:rPr lang="en-US"/>
              <a:t>Quản lí các mô tả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12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326" y="6010326"/>
            <a:ext cx="552527" cy="371527"/>
          </a:xfrm>
          <a:prstGeom prst="rect">
            <a:avLst/>
          </a:prstGeom>
        </p:spPr>
      </p:pic>
    </p:spTree>
    <p:extLst>
      <p:ext uri="{BB962C8B-B14F-4D97-AF65-F5344CB8AC3E}">
        <p14:creationId xmlns:p14="http://schemas.microsoft.com/office/powerpoint/2010/main" val="2537933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2&gt; Vai trò của con người khi làm việc với hệ CSDL</a:t>
            </a:r>
          </a:p>
        </p:txBody>
      </p:sp>
      <p:sp>
        <p:nvSpPr>
          <p:cNvPr id="4" name="Slide Number Placeholder 3"/>
          <p:cNvSpPr>
            <a:spLocks noGrp="1"/>
          </p:cNvSpPr>
          <p:nvPr>
            <p:ph type="sldNum" sz="quarter" idx="4"/>
          </p:nvPr>
        </p:nvSpPr>
        <p:spPr/>
        <p:txBody>
          <a:bodyPr/>
          <a:lstStyle/>
          <a:p>
            <a:fld id="{B6F15528-21DE-4FAA-801E-634DDDAF4B2B}" type="slidenum">
              <a:rPr lang="en-US" smtClean="0"/>
              <a:pPr/>
              <a:t>13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Hãy kể tên các vai trò của con người khi làm việc với hệ CSDL?</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a:latin typeface="Times New Roman" pitchFamily="18" charset="0"/>
                <a:cs typeface="Times New Roman" pitchFamily="18" charset="0"/>
              </a:rPr>
              <a:t>Người quản trị cơ sở dữ </a:t>
            </a:r>
            <a:r>
              <a:rPr lang="en-US" sz="2400" smtClean="0">
                <a:latin typeface="Times New Roman" pitchFamily="18" charset="0"/>
                <a:cs typeface="Times New Roman" pitchFamily="18" charset="0"/>
              </a:rPr>
              <a:t>liệu.</a:t>
            </a:r>
          </a:p>
          <a:p>
            <a:pPr marL="342900" lvl="0" indent="-342900" algn="just">
              <a:buFont typeface="Calibri" pitchFamily="34" charset="0"/>
              <a:buChar char="‒"/>
            </a:pPr>
            <a:r>
              <a:rPr lang="en-US" sz="2400">
                <a:latin typeface="Times New Roman" pitchFamily="18" charset="0"/>
                <a:cs typeface="Times New Roman" pitchFamily="18" charset="0"/>
              </a:rPr>
              <a:t>Người lập trình ứng </a:t>
            </a:r>
            <a:r>
              <a:rPr lang="en-US" sz="2400" smtClean="0">
                <a:latin typeface="Times New Roman" pitchFamily="18" charset="0"/>
                <a:cs typeface="Times New Roman" pitchFamily="18" charset="0"/>
              </a:rPr>
              <a:t>dụng.</a:t>
            </a:r>
          </a:p>
          <a:p>
            <a:pPr marL="342900" lvl="0" indent="-342900" algn="just">
              <a:buFont typeface="Calibri" pitchFamily="34" charset="0"/>
              <a:buChar char="‒"/>
            </a:pPr>
            <a:r>
              <a:rPr lang="en-US" sz="2400">
                <a:latin typeface="Times New Roman" pitchFamily="18" charset="0"/>
                <a:cs typeface="Times New Roman" pitchFamily="18" charset="0"/>
              </a:rPr>
              <a:t>Người </a:t>
            </a:r>
            <a:r>
              <a:rPr lang="en-US" sz="2400" smtClean="0">
                <a:latin typeface="Times New Roman" pitchFamily="18" charset="0"/>
                <a:cs typeface="Times New Roman" pitchFamily="18" charset="0"/>
              </a:rPr>
              <a:t>dùng.</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327364328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2&gt; Vai trò của con người khi làm việc với hệ CSDL</a:t>
            </a:r>
          </a:p>
        </p:txBody>
      </p:sp>
      <p:sp>
        <p:nvSpPr>
          <p:cNvPr id="4" name="Slide Number Placeholder 3"/>
          <p:cNvSpPr>
            <a:spLocks noGrp="1"/>
          </p:cNvSpPr>
          <p:nvPr>
            <p:ph type="sldNum" sz="quarter" idx="4"/>
          </p:nvPr>
        </p:nvSpPr>
        <p:spPr/>
        <p:txBody>
          <a:bodyPr/>
          <a:lstStyle/>
          <a:p>
            <a:fld id="{B6F15528-21DE-4FAA-801E-634DDDAF4B2B}" type="slidenum">
              <a:rPr lang="en-US" smtClean="0"/>
              <a:pPr/>
              <a:t>14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Hãy trình bày hiểu biết của em về </a:t>
            </a:r>
            <a:r>
              <a:rPr lang="en-US" sz="2400" b="1" i="1" smtClean="0">
                <a:latin typeface="Times New Roman" pitchFamily="18" charset="0"/>
                <a:cs typeface="Times New Roman" pitchFamily="18" charset="0"/>
              </a:rPr>
              <a:t>người quản trị cơ sở dữ liệu</a:t>
            </a:r>
            <a:r>
              <a:rPr lang="en-US" sz="2400" i="1" smtClean="0">
                <a:latin typeface="Times New Roman" pitchFamily="18" charset="0"/>
                <a:cs typeface="Times New Roman" pitchFamily="18" charset="0"/>
              </a:rPr>
              <a:t>?</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lvl="0" algn="just"/>
            <a:r>
              <a:rPr lang="en-US" sz="2400" b="1" i="1">
                <a:latin typeface="Times New Roman" pitchFamily="18" charset="0"/>
                <a:cs typeface="Times New Roman" pitchFamily="18" charset="0"/>
              </a:rPr>
              <a:t>Người quản trị cơ sở dữ </a:t>
            </a:r>
            <a:r>
              <a:rPr lang="en-US" sz="2400" b="1" i="1" smtClean="0">
                <a:latin typeface="Times New Roman" pitchFamily="18" charset="0"/>
                <a:cs typeface="Times New Roman" pitchFamily="18" charset="0"/>
              </a:rPr>
              <a:t>liệu </a:t>
            </a:r>
            <a:r>
              <a:rPr lang="en-US" sz="2400">
                <a:latin typeface="Times New Roman" pitchFamily="18" charset="0"/>
                <a:cs typeface="Times New Roman" pitchFamily="18" charset="0"/>
              </a:rPr>
              <a:t>là một người, hay một nhóm người được trao quyền điều hành hệ CSDL.</a:t>
            </a:r>
          </a:p>
        </p:txBody>
      </p:sp>
    </p:spTree>
    <p:extLst>
      <p:ext uri="{BB962C8B-B14F-4D97-AF65-F5344CB8AC3E}">
        <p14:creationId xmlns:p14="http://schemas.microsoft.com/office/powerpoint/2010/main" val="310397654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2&gt; Vai trò của con người khi làm việc với hệ CSDL</a:t>
            </a:r>
          </a:p>
        </p:txBody>
      </p:sp>
      <p:sp>
        <p:nvSpPr>
          <p:cNvPr id="4" name="Slide Number Placeholder 3"/>
          <p:cNvSpPr>
            <a:spLocks noGrp="1"/>
          </p:cNvSpPr>
          <p:nvPr>
            <p:ph type="sldNum" sz="quarter" idx="4"/>
          </p:nvPr>
        </p:nvSpPr>
        <p:spPr/>
        <p:txBody>
          <a:bodyPr/>
          <a:lstStyle/>
          <a:p>
            <a:fld id="{B6F15528-21DE-4FAA-801E-634DDDAF4B2B}" type="slidenum">
              <a:rPr lang="en-US" smtClean="0"/>
              <a:pPr/>
              <a:t>15</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Hãy trình bày hiểu biết của em về </a:t>
            </a:r>
            <a:r>
              <a:rPr lang="en-US" sz="2400" b="1" i="1" smtClean="0">
                <a:latin typeface="Times New Roman" pitchFamily="18" charset="0"/>
                <a:cs typeface="Times New Roman" pitchFamily="18" charset="0"/>
              </a:rPr>
              <a:t>người lập trình ứng dụng</a:t>
            </a:r>
            <a:r>
              <a:rPr lang="en-US" sz="2400" i="1" smtClean="0">
                <a:latin typeface="Times New Roman" pitchFamily="18" charset="0"/>
                <a:cs typeface="Times New Roman" pitchFamily="18" charset="0"/>
              </a:rPr>
              <a:t>?</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lvl="0" algn="just"/>
            <a:r>
              <a:rPr lang="en-US" sz="2400" smtClean="0">
                <a:latin typeface="Times New Roman" pitchFamily="18" charset="0"/>
                <a:cs typeface="Times New Roman" pitchFamily="18" charset="0"/>
              </a:rPr>
              <a:t>Khi </a:t>
            </a:r>
            <a:r>
              <a:rPr lang="en-US" sz="2400">
                <a:latin typeface="Times New Roman" pitchFamily="18" charset="0"/>
                <a:cs typeface="Times New Roman" pitchFamily="18" charset="0"/>
              </a:rPr>
              <a:t>CSDL đã được cài đặt, cần có các chương trình ứng dụng đáp ứng nhu cầu khai thác của các nhóm người dùng. Đây chính là công việc của </a:t>
            </a:r>
            <a:r>
              <a:rPr lang="en-US" sz="2400" b="1" i="1">
                <a:latin typeface="Times New Roman" pitchFamily="18" charset="0"/>
                <a:cs typeface="Times New Roman" pitchFamily="18" charset="0"/>
              </a:rPr>
              <a:t>người lập trình ứng dụng</a:t>
            </a:r>
            <a:r>
              <a:rPr lang="en-US" sz="2400">
                <a:latin typeface="Times New Roman" pitchFamily="18" charset="0"/>
                <a:cs typeface="Times New Roman" pitchFamily="18" charset="0"/>
              </a:rPr>
              <a:t>.</a:t>
            </a:r>
          </a:p>
        </p:txBody>
      </p:sp>
    </p:spTree>
    <p:extLst>
      <p:ext uri="{BB962C8B-B14F-4D97-AF65-F5344CB8AC3E}">
        <p14:creationId xmlns:p14="http://schemas.microsoft.com/office/powerpoint/2010/main" val="292555354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2&gt; Vai trò của con người khi làm việc với hệ CSDL</a:t>
            </a:r>
          </a:p>
        </p:txBody>
      </p:sp>
      <p:sp>
        <p:nvSpPr>
          <p:cNvPr id="4" name="Slide Number Placeholder 3"/>
          <p:cNvSpPr>
            <a:spLocks noGrp="1"/>
          </p:cNvSpPr>
          <p:nvPr>
            <p:ph type="sldNum" sz="quarter" idx="4"/>
          </p:nvPr>
        </p:nvSpPr>
        <p:spPr/>
        <p:txBody>
          <a:bodyPr/>
          <a:lstStyle/>
          <a:p>
            <a:fld id="{B6F15528-21DE-4FAA-801E-634DDDAF4B2B}" type="slidenum">
              <a:rPr lang="en-US" smtClean="0"/>
              <a:pPr/>
              <a:t>16</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Hãy trình bày hiểu biết của em về </a:t>
            </a:r>
            <a:r>
              <a:rPr lang="en-US" sz="2400" b="1" i="1" smtClean="0">
                <a:latin typeface="Times New Roman" pitchFamily="18" charset="0"/>
                <a:cs typeface="Times New Roman" pitchFamily="18" charset="0"/>
              </a:rPr>
              <a:t>người dùng</a:t>
            </a:r>
            <a:r>
              <a:rPr lang="en-US" sz="2400" i="1" smtClean="0">
                <a:latin typeface="Times New Roman" pitchFamily="18" charset="0"/>
                <a:cs typeface="Times New Roman" pitchFamily="18" charset="0"/>
              </a:rPr>
              <a:t>?</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lvl="0" algn="just"/>
            <a:r>
              <a:rPr lang="en-US" sz="2400" b="1" i="1">
                <a:latin typeface="Times New Roman" pitchFamily="18" charset="0"/>
                <a:cs typeface="Times New Roman" pitchFamily="18" charset="0"/>
              </a:rPr>
              <a:t>Người dùng (hay còn gọi là người dùng đầu cuối)</a:t>
            </a:r>
            <a:r>
              <a:rPr lang="en-US" sz="2400" b="1">
                <a:latin typeface="Times New Roman" pitchFamily="18" charset="0"/>
                <a:cs typeface="Times New Roman" pitchFamily="18" charset="0"/>
              </a:rPr>
              <a:t>:</a:t>
            </a:r>
            <a:r>
              <a:rPr lang="en-US" sz="2400">
                <a:latin typeface="Times New Roman" pitchFamily="18" charset="0"/>
                <a:cs typeface="Times New Roman" pitchFamily="18" charset="0"/>
              </a:rPr>
              <a:t> chính là người có nhu cầu khai thác thông tin từ CSDL. Họ tương tác với các hệ thống thông qua việc sử dụng một chương trình ứng dụng đã được viết trước.</a:t>
            </a:r>
          </a:p>
        </p:txBody>
      </p:sp>
    </p:spTree>
    <p:extLst>
      <p:ext uri="{BB962C8B-B14F-4D97-AF65-F5344CB8AC3E}">
        <p14:creationId xmlns:p14="http://schemas.microsoft.com/office/powerpoint/2010/main" val="11484846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2&gt; Vai trò của con người khi làm việc với hệ CSDL</a:t>
            </a:r>
            <a:endParaRPr lang="en-US"/>
          </a:p>
        </p:txBody>
      </p:sp>
      <p:sp>
        <p:nvSpPr>
          <p:cNvPr id="3" name="Content Placeholder 2"/>
          <p:cNvSpPr>
            <a:spLocks noGrp="1"/>
          </p:cNvSpPr>
          <p:nvPr>
            <p:ph idx="1"/>
          </p:nvPr>
        </p:nvSpPr>
        <p:spPr>
          <a:xfrm>
            <a:off x="228600" y="990601"/>
            <a:ext cx="8458200" cy="4038599"/>
          </a:xfrm>
        </p:spPr>
        <p:txBody>
          <a:bodyPr/>
          <a:lstStyle/>
          <a:p>
            <a:pPr lvl="0"/>
            <a:r>
              <a:rPr lang="en-US" b="1" smtClean="0">
                <a:solidFill>
                  <a:srgbClr val="00B050"/>
                </a:solidFill>
              </a:rPr>
              <a:t>Người </a:t>
            </a:r>
            <a:r>
              <a:rPr lang="en-US" b="1">
                <a:solidFill>
                  <a:srgbClr val="00B050"/>
                </a:solidFill>
              </a:rPr>
              <a:t>quản trị cơ sở dữ liệu:</a:t>
            </a:r>
            <a:r>
              <a:rPr lang="en-US" b="1"/>
              <a:t> </a:t>
            </a:r>
            <a:r>
              <a:rPr lang="en-US"/>
              <a:t>là một người, hay một nhóm người được trao quyền điều hành hệ CSDL.</a:t>
            </a:r>
          </a:p>
          <a:p>
            <a:pPr lvl="0"/>
            <a:r>
              <a:rPr lang="en-US" b="1">
                <a:solidFill>
                  <a:srgbClr val="00B050"/>
                </a:solidFill>
              </a:rPr>
              <a:t>Người lập trình ứng dụng:</a:t>
            </a:r>
            <a:r>
              <a:rPr lang="en-US" b="1"/>
              <a:t> </a:t>
            </a:r>
            <a:r>
              <a:rPr lang="en-US"/>
              <a:t>Khi CSDL đã được cài đặt, cần có các chương trình ứng dụng đáp ứng nhu cầu khai thác của các nhóm người dùng. Đây chính là công việc của </a:t>
            </a:r>
            <a:r>
              <a:rPr lang="en-US" i="1"/>
              <a:t>người lập trình ứng dụng</a:t>
            </a:r>
            <a:r>
              <a:rPr lang="en-US"/>
              <a:t>.</a:t>
            </a:r>
          </a:p>
          <a:p>
            <a:r>
              <a:rPr lang="en-US" b="1">
                <a:solidFill>
                  <a:srgbClr val="00B050"/>
                </a:solidFill>
              </a:rPr>
              <a:t>Người dùng (hay còn gọi là người dùng đầu cuối)</a:t>
            </a:r>
            <a:r>
              <a:rPr lang="en-US">
                <a:solidFill>
                  <a:srgbClr val="00B050"/>
                </a:solidFill>
              </a:rPr>
              <a:t>:</a:t>
            </a:r>
            <a:r>
              <a:rPr lang="en-US"/>
              <a:t> chính là người có nhu cầu khai thác thông tin từ CSDL. Họ tương tác với các hệ thống </a:t>
            </a:r>
            <a:r>
              <a:rPr lang="en-US" smtClean="0"/>
              <a:t>thông qua </a:t>
            </a:r>
            <a:r>
              <a:rPr lang="en-US"/>
              <a:t>việc sử dụng một chương trình ứng dụng đã được viết </a:t>
            </a:r>
            <a:r>
              <a:rPr lang="en-US" smtClean="0"/>
              <a:t>trước.</a:t>
            </a:r>
            <a:endParaRPr lang="en-US"/>
          </a:p>
        </p:txBody>
      </p:sp>
      <p:sp>
        <p:nvSpPr>
          <p:cNvPr id="4" name="Slide Number Placeholder 3"/>
          <p:cNvSpPr>
            <a:spLocks noGrp="1"/>
          </p:cNvSpPr>
          <p:nvPr>
            <p:ph type="sldNum" sz="quarter" idx="4"/>
          </p:nvPr>
        </p:nvSpPr>
        <p:spPr/>
        <p:txBody>
          <a:bodyPr/>
          <a:lstStyle/>
          <a:p>
            <a:fld id="{B6F15528-21DE-4FAA-801E-634DDDAF4B2B}" type="slidenum">
              <a:rPr lang="en-US" smtClean="0"/>
              <a:pPr/>
              <a:t>17</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326" y="6010326"/>
            <a:ext cx="552527" cy="371527"/>
          </a:xfrm>
          <a:prstGeom prst="rect">
            <a:avLst/>
          </a:prstGeom>
        </p:spPr>
      </p:pic>
    </p:spTree>
    <p:extLst>
      <p:ext uri="{BB962C8B-B14F-4D97-AF65-F5344CB8AC3E}">
        <p14:creationId xmlns:p14="http://schemas.microsoft.com/office/powerpoint/2010/main" val="28751826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3&gt; Các bước xây dựng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18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a:latin typeface="Times New Roman" pitchFamily="18" charset="0"/>
                <a:cs typeface="Times New Roman" pitchFamily="18" charset="0"/>
              </a:rPr>
              <a:t>Hãy trình bày các bước xây dựng cơ sở dữ liệu?</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371600" y="3738304"/>
            <a:ext cx="6629400" cy="2814896"/>
          </a:xfrm>
          <a:prstGeom prst="wedgeRoundRectCallout">
            <a:avLst>
              <a:gd name="adj1" fmla="val -61221"/>
              <a:gd name="adj2" fmla="val 83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285750" indent="-285750" algn="just">
              <a:buFont typeface="Times New Roman" pitchFamily="18" charset="0"/>
              <a:buChar char="‒"/>
            </a:pPr>
            <a:r>
              <a:rPr lang="en-US" sz="2400">
                <a:solidFill>
                  <a:schemeClr val="tx1"/>
                </a:solidFill>
                <a:latin typeface="Times New Roman" pitchFamily="18" charset="0"/>
                <a:cs typeface="Times New Roman" pitchFamily="18" charset="0"/>
              </a:rPr>
              <a:t>Bước 1: Khảo sát.</a:t>
            </a:r>
          </a:p>
          <a:p>
            <a:pPr marL="285750" indent="-285750" algn="just">
              <a:buFont typeface="Times New Roman" pitchFamily="18" charset="0"/>
              <a:buChar char="‒"/>
            </a:pPr>
            <a:r>
              <a:rPr lang="en-US" sz="2400">
                <a:solidFill>
                  <a:schemeClr val="tx1"/>
                </a:solidFill>
                <a:latin typeface="Times New Roman" pitchFamily="18" charset="0"/>
                <a:cs typeface="Times New Roman" pitchFamily="18" charset="0"/>
              </a:rPr>
              <a:t>Bước 2: Thiết kế.</a:t>
            </a:r>
          </a:p>
          <a:p>
            <a:pPr marL="285750" indent="-285750" algn="just">
              <a:buFont typeface="Times New Roman" pitchFamily="18" charset="0"/>
              <a:buChar char="‒"/>
            </a:pPr>
            <a:r>
              <a:rPr lang="en-US" sz="2400">
                <a:solidFill>
                  <a:schemeClr val="tx1"/>
                </a:solidFill>
                <a:latin typeface="Times New Roman" pitchFamily="18" charset="0"/>
                <a:cs typeface="Times New Roman" pitchFamily="18" charset="0"/>
              </a:rPr>
              <a:t>Bước 3: Kiểm thử. </a:t>
            </a:r>
          </a:p>
        </p:txBody>
      </p:sp>
    </p:spTree>
    <p:extLst>
      <p:ext uri="{BB962C8B-B14F-4D97-AF65-F5344CB8AC3E}">
        <p14:creationId xmlns:p14="http://schemas.microsoft.com/office/powerpoint/2010/main" val="18476204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3&gt; Các bước xây dựng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19</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Khảo sát </a:t>
            </a:r>
            <a:r>
              <a:rPr lang="en-US" sz="2400" i="1" smtClean="0">
                <a:latin typeface="Times New Roman" pitchFamily="18" charset="0"/>
                <a:cs typeface="Times New Roman" pitchFamily="18" charset="0"/>
              </a:rPr>
              <a:t>bao gồm những công việc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371600" y="3738304"/>
            <a:ext cx="6629400" cy="2814896"/>
          </a:xfrm>
          <a:prstGeom prst="wedgeRoundRectCallout">
            <a:avLst>
              <a:gd name="adj1" fmla="val -61221"/>
              <a:gd name="adj2" fmla="val 83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285750" indent="-285750" algn="just">
              <a:buFont typeface="Times New Roman" pitchFamily="18" charset="0"/>
              <a:buChar char="‒"/>
            </a:pPr>
            <a:r>
              <a:rPr lang="en-US" sz="2400" smtClean="0">
                <a:latin typeface="Times New Roman" pitchFamily="18" charset="0"/>
                <a:cs typeface="Times New Roman" pitchFamily="18" charset="0"/>
              </a:rPr>
              <a:t>Tìm </a:t>
            </a:r>
            <a:r>
              <a:rPr lang="en-US" sz="2400">
                <a:latin typeface="Times New Roman" pitchFamily="18" charset="0"/>
                <a:cs typeface="Times New Roman" pitchFamily="18" charset="0"/>
              </a:rPr>
              <a:t>hiểu các yêu cầu của công tác quản </a:t>
            </a:r>
            <a:r>
              <a:rPr lang="en-US" sz="2400" smtClean="0">
                <a:latin typeface="Times New Roman" pitchFamily="18" charset="0"/>
                <a:cs typeface="Times New Roman" pitchFamily="18" charset="0"/>
              </a:rPr>
              <a:t>lí.</a:t>
            </a:r>
          </a:p>
          <a:p>
            <a:pPr marL="285750" indent="-285750" algn="just">
              <a:buFont typeface="Times New Roman" pitchFamily="18" charset="0"/>
              <a:buChar char="‒"/>
            </a:pPr>
            <a:r>
              <a:rPr lang="en-US" sz="2400" smtClean="0">
                <a:latin typeface="Times New Roman" pitchFamily="18" charset="0"/>
                <a:cs typeface="Times New Roman" pitchFamily="18" charset="0"/>
              </a:rPr>
              <a:t>Xác </a:t>
            </a:r>
            <a:r>
              <a:rPr lang="en-US" sz="2400">
                <a:latin typeface="Times New Roman" pitchFamily="18" charset="0"/>
                <a:cs typeface="Times New Roman" pitchFamily="18" charset="0"/>
              </a:rPr>
              <a:t>định các dữ liệu cần lưu trữ, phân tích mối liên hệ giữa </a:t>
            </a:r>
            <a:r>
              <a:rPr lang="en-US" sz="2400" smtClean="0">
                <a:latin typeface="Times New Roman" pitchFamily="18" charset="0"/>
                <a:cs typeface="Times New Roman" pitchFamily="18" charset="0"/>
              </a:rPr>
              <a:t>chúng;</a:t>
            </a:r>
          </a:p>
          <a:p>
            <a:pPr marL="285750" indent="-285750" algn="just">
              <a:buFont typeface="Times New Roman" pitchFamily="18" charset="0"/>
              <a:buChar char="‒"/>
            </a:pPr>
            <a:r>
              <a:rPr lang="en-US" sz="2400" smtClean="0">
                <a:latin typeface="Times New Roman" pitchFamily="18" charset="0"/>
                <a:cs typeface="Times New Roman" pitchFamily="18" charset="0"/>
              </a:rPr>
              <a:t>Phân </a:t>
            </a:r>
            <a:r>
              <a:rPr lang="en-US" sz="2400">
                <a:latin typeface="Times New Roman" pitchFamily="18" charset="0"/>
                <a:cs typeface="Times New Roman" pitchFamily="18" charset="0"/>
              </a:rPr>
              <a:t>tích các chức năng cần có của hệ thống khai thác thông tin, đáp ứng các yêu cầu đặt </a:t>
            </a:r>
            <a:r>
              <a:rPr lang="en-US" sz="2400" smtClean="0">
                <a:latin typeface="Times New Roman" pitchFamily="18" charset="0"/>
                <a:cs typeface="Times New Roman" pitchFamily="18" charset="0"/>
              </a:rPr>
              <a:t>ra.</a:t>
            </a:r>
          </a:p>
          <a:p>
            <a:pPr marL="285750" indent="-285750" algn="just">
              <a:buFont typeface="Times New Roman" pitchFamily="18" charset="0"/>
              <a:buChar char="‒"/>
            </a:pPr>
            <a:r>
              <a:rPr lang="en-US" sz="2400" smtClean="0">
                <a:latin typeface="Times New Roman" pitchFamily="18" charset="0"/>
                <a:cs typeface="Times New Roman" pitchFamily="18" charset="0"/>
              </a:rPr>
              <a:t>Xác </a:t>
            </a:r>
            <a:r>
              <a:rPr lang="en-US" sz="2400">
                <a:latin typeface="Times New Roman" pitchFamily="18" charset="0"/>
                <a:cs typeface="Times New Roman" pitchFamily="18" charset="0"/>
              </a:rPr>
              <a:t>định khả năng phần cứng, phần mềm có thể khai thác, sử dụng.</a:t>
            </a:r>
            <a:endParaRPr lang="en-US" sz="240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530956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14300"/>
            <a:ext cx="7924800" cy="685800"/>
          </a:xfrm>
        </p:spPr>
        <p:txBody>
          <a:bodyPr/>
          <a:lstStyle/>
          <a:p>
            <a:r>
              <a:rPr lang="en-US" smtClean="0"/>
              <a:t>Ví dụ: Các kiểu dữ liệu dùng trong chương trình</a:t>
            </a: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4648200"/>
            <a:ext cx="475456" cy="428759"/>
          </a:xfrm>
          <a:prstGeom prst="rect">
            <a:avLst/>
          </a:prstGeom>
        </p:spPr>
      </p:pic>
      <p:sp>
        <p:nvSpPr>
          <p:cNvPr id="5" name="Slide Number Placeholder 4"/>
          <p:cNvSpPr>
            <a:spLocks noGrp="1"/>
          </p:cNvSpPr>
          <p:nvPr>
            <p:ph type="sldNum" sz="quarter" idx="4"/>
          </p:nvPr>
        </p:nvSpPr>
        <p:spPr/>
        <p:txBody>
          <a:bodyPr/>
          <a:lstStyle/>
          <a:p>
            <a:fld id="{B6F15528-21DE-4FAA-801E-634DDDAF4B2B}" type="slidenum">
              <a:rPr lang="en-US" smtClean="0"/>
              <a:pPr/>
              <a:t>2</a:t>
            </a:fld>
            <a:endParaRPr lang="en-US"/>
          </a:p>
        </p:txBody>
      </p:sp>
      <p:sp>
        <p:nvSpPr>
          <p:cNvPr id="9" name="Cloud Callout 8"/>
          <p:cNvSpPr/>
          <p:nvPr/>
        </p:nvSpPr>
        <p:spPr>
          <a:xfrm>
            <a:off x="1257300" y="2667000"/>
            <a:ext cx="6629400" cy="2286000"/>
          </a:xfrm>
          <a:prstGeom prst="cloudCallout">
            <a:avLst>
              <a:gd name="adj1" fmla="val -58700"/>
              <a:gd name="adj2" fmla="val 42774"/>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Để khai báo biến i, j là kiểu số nguyên, k là số thực để dùng trong chương trình, em làm như thế nào?</a:t>
            </a:r>
            <a:endParaRPr lang="en-US" sz="2400" i="1">
              <a:latin typeface="Times New Roman" pitchFamily="18" charset="0"/>
              <a:cs typeface="Times New Roman"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4172" y="2590800"/>
            <a:ext cx="595396" cy="566817"/>
          </a:xfrm>
          <a:prstGeom prst="rect">
            <a:avLst/>
          </a:prstGeom>
        </p:spPr>
      </p:pic>
      <p:sp>
        <p:nvSpPr>
          <p:cNvPr id="7" name="Rectangular Callout 6"/>
          <p:cNvSpPr/>
          <p:nvPr/>
        </p:nvSpPr>
        <p:spPr>
          <a:xfrm>
            <a:off x="551656" y="990600"/>
            <a:ext cx="7296944" cy="1219200"/>
          </a:xfrm>
          <a:prstGeom prst="wedgeRectCallout">
            <a:avLst>
              <a:gd name="adj1" fmla="val 56529"/>
              <a:gd name="adj2" fmla="val 84772"/>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a:latin typeface="Times New Roman" pitchFamily="18" charset="0"/>
                <a:cs typeface="Times New Roman" pitchFamily="18" charset="0"/>
              </a:rPr>
              <a:t>Ở lớp 11, chúng ta đã được học về ngôn ngữ lập </a:t>
            </a:r>
            <a:r>
              <a:rPr lang="en-US" sz="2400" smtClean="0">
                <a:latin typeface="Times New Roman" pitchFamily="18" charset="0"/>
                <a:cs typeface="Times New Roman" pitchFamily="18" charset="0"/>
              </a:rPr>
              <a:t>trình và minh họa bằng </a:t>
            </a:r>
            <a:r>
              <a:rPr lang="en-US" sz="2400">
                <a:latin typeface="Times New Roman" pitchFamily="18" charset="0"/>
                <a:cs typeface="Times New Roman" pitchFamily="18" charset="0"/>
              </a:rPr>
              <a:t>ngôn ngữ lập trình </a:t>
            </a:r>
            <a:r>
              <a:rPr lang="en-US" sz="2400" smtClean="0">
                <a:latin typeface="Times New Roman" pitchFamily="18" charset="0"/>
                <a:cs typeface="Times New Roman" pitchFamily="18" charset="0"/>
              </a:rPr>
              <a:t>Free </a:t>
            </a:r>
            <a:r>
              <a:rPr lang="en-US" sz="2400">
                <a:latin typeface="Times New Roman" pitchFamily="18" charset="0"/>
                <a:cs typeface="Times New Roman" pitchFamily="18" charset="0"/>
              </a:rPr>
              <a:t>Pascal.</a:t>
            </a:r>
            <a:endParaRPr lang="en-US" sz="240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38" y="6162705"/>
            <a:ext cx="438211" cy="438211"/>
          </a:xfrm>
          <a:prstGeom prst="rect">
            <a:avLst/>
          </a:prstGeom>
        </p:spPr>
      </p:pic>
      <p:sp>
        <p:nvSpPr>
          <p:cNvPr id="11" name="Rounded Rectangular Callout 10"/>
          <p:cNvSpPr/>
          <p:nvPr/>
        </p:nvSpPr>
        <p:spPr>
          <a:xfrm>
            <a:off x="2328561" y="5172104"/>
            <a:ext cx="4486878" cy="1304895"/>
          </a:xfrm>
          <a:prstGeom prst="wedgeRoundRectCallout">
            <a:avLst>
              <a:gd name="adj1" fmla="val -87596"/>
              <a:gd name="adj2" fmla="val 355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smtClean="0">
                <a:latin typeface="Times New Roman" pitchFamily="18" charset="0"/>
                <a:cs typeface="Times New Roman" pitchFamily="18" charset="0"/>
              </a:rPr>
              <a:t>Var</a:t>
            </a:r>
          </a:p>
          <a:p>
            <a:pPr algn="just"/>
            <a:r>
              <a:rPr lang="en-US" sz="2400">
                <a:latin typeface="Times New Roman" pitchFamily="18" charset="0"/>
                <a:cs typeface="Times New Roman" pitchFamily="18" charset="0"/>
              </a:rPr>
              <a:t> </a:t>
            </a:r>
            <a:r>
              <a:rPr lang="en-US" sz="2400" smtClean="0">
                <a:latin typeface="Times New Roman" pitchFamily="18" charset="0"/>
                <a:cs typeface="Times New Roman" pitchFamily="18" charset="0"/>
              </a:rPr>
              <a:t>    i, j : integer ;</a:t>
            </a:r>
          </a:p>
          <a:p>
            <a:pPr algn="just"/>
            <a:r>
              <a:rPr lang="en-US" sz="2400" smtClean="0">
                <a:latin typeface="Times New Roman" pitchFamily="18" charset="0"/>
                <a:cs typeface="Times New Roman" pitchFamily="18" charset="0"/>
              </a:rPr>
              <a:t>     k   : real ;</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22700277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nextCondLst>
                <p:cond evt="onClick" delay="0">
                  <p:tgtEl>
                    <p:spTgt spid="8"/>
                  </p:tgtEl>
                </p:cond>
              </p:nextCondLst>
            </p:seq>
          </p:childTnLst>
        </p:cTn>
      </p:par>
    </p:tnLst>
    <p:bldLst>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3&gt; Các bước xây dựng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20</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Thiết kế </a:t>
            </a:r>
            <a:r>
              <a:rPr lang="en-US" sz="2400" i="1" smtClean="0">
                <a:latin typeface="Times New Roman" pitchFamily="18" charset="0"/>
                <a:cs typeface="Times New Roman" pitchFamily="18" charset="0"/>
              </a:rPr>
              <a:t>bao gồm những công việc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371600" y="3738304"/>
            <a:ext cx="6629400" cy="2814896"/>
          </a:xfrm>
          <a:prstGeom prst="wedgeRoundRectCallout">
            <a:avLst>
              <a:gd name="adj1" fmla="val -61221"/>
              <a:gd name="adj2" fmla="val 83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285750" indent="-285750" algn="just">
              <a:buFont typeface="Times New Roman" pitchFamily="18" charset="0"/>
              <a:buChar char="‒"/>
            </a:pPr>
            <a:r>
              <a:rPr lang="en-US" sz="2400" smtClean="0">
                <a:latin typeface="Times New Roman" pitchFamily="18" charset="0"/>
                <a:cs typeface="Times New Roman" pitchFamily="18" charset="0"/>
              </a:rPr>
              <a:t>Thiết </a:t>
            </a:r>
            <a:r>
              <a:rPr lang="en-US" sz="2400">
                <a:latin typeface="Times New Roman" pitchFamily="18" charset="0"/>
                <a:cs typeface="Times New Roman" pitchFamily="18" charset="0"/>
              </a:rPr>
              <a:t>kế </a:t>
            </a:r>
            <a:r>
              <a:rPr lang="en-US" sz="2400" smtClean="0">
                <a:latin typeface="Times New Roman" pitchFamily="18" charset="0"/>
                <a:cs typeface="Times New Roman" pitchFamily="18" charset="0"/>
              </a:rPr>
              <a:t>CSDL;</a:t>
            </a:r>
          </a:p>
          <a:p>
            <a:pPr marL="285750" indent="-285750" algn="just">
              <a:buFont typeface="Times New Roman" pitchFamily="18" charset="0"/>
              <a:buChar char="‒"/>
            </a:pPr>
            <a:r>
              <a:rPr lang="en-US" sz="2400" smtClean="0">
                <a:latin typeface="Times New Roman" pitchFamily="18" charset="0"/>
                <a:cs typeface="Times New Roman" pitchFamily="18" charset="0"/>
              </a:rPr>
              <a:t>Lựa </a:t>
            </a:r>
            <a:r>
              <a:rPr lang="en-US" sz="2400">
                <a:latin typeface="Times New Roman" pitchFamily="18" charset="0"/>
                <a:cs typeface="Times New Roman" pitchFamily="18" charset="0"/>
              </a:rPr>
              <a:t>chọn hệ </a:t>
            </a:r>
            <a:r>
              <a:rPr lang="en-US" sz="2400" smtClean="0">
                <a:latin typeface="Times New Roman" pitchFamily="18" charset="0"/>
                <a:cs typeface="Times New Roman" pitchFamily="18" charset="0"/>
              </a:rPr>
              <a:t>quản trị CSDL </a:t>
            </a:r>
            <a:r>
              <a:rPr lang="en-US" sz="2400">
                <a:latin typeface="Times New Roman" pitchFamily="18" charset="0"/>
                <a:cs typeface="Times New Roman" pitchFamily="18" charset="0"/>
              </a:rPr>
              <a:t>để triển </a:t>
            </a:r>
            <a:r>
              <a:rPr lang="en-US" sz="2400" smtClean="0">
                <a:latin typeface="Times New Roman" pitchFamily="18" charset="0"/>
                <a:cs typeface="Times New Roman" pitchFamily="18" charset="0"/>
              </a:rPr>
              <a:t>khai;</a:t>
            </a:r>
          </a:p>
          <a:p>
            <a:pPr marL="285750" indent="-285750" algn="just">
              <a:buFont typeface="Times New Roman" pitchFamily="18" charset="0"/>
              <a:buChar char="‒"/>
            </a:pPr>
            <a:r>
              <a:rPr lang="en-US" sz="2400" smtClean="0">
                <a:latin typeface="Times New Roman" pitchFamily="18" charset="0"/>
                <a:cs typeface="Times New Roman" pitchFamily="18" charset="0"/>
              </a:rPr>
              <a:t>Xây </a:t>
            </a:r>
            <a:r>
              <a:rPr lang="en-US" sz="2400">
                <a:latin typeface="Times New Roman" pitchFamily="18" charset="0"/>
                <a:cs typeface="Times New Roman" pitchFamily="18" charset="0"/>
              </a:rPr>
              <a:t>dựng hệ thống chương trình ứng </a:t>
            </a:r>
            <a:r>
              <a:rPr lang="en-US" sz="2400" smtClean="0">
                <a:latin typeface="Times New Roman" pitchFamily="18" charset="0"/>
                <a:cs typeface="Times New Roman" pitchFamily="18" charset="0"/>
              </a:rPr>
              <a:t>dụng.</a:t>
            </a:r>
            <a:endParaRPr lang="en-US" sz="240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513577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3&gt; Các bước xây dựng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21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Kiểm thử </a:t>
            </a:r>
            <a:r>
              <a:rPr lang="en-US" sz="2400" i="1" smtClean="0">
                <a:latin typeface="Times New Roman" pitchFamily="18" charset="0"/>
                <a:cs typeface="Times New Roman" pitchFamily="18" charset="0"/>
              </a:rPr>
              <a:t>bao gồm những công việc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371600" y="3738304"/>
            <a:ext cx="6629400" cy="2814896"/>
          </a:xfrm>
          <a:prstGeom prst="wedgeRoundRectCallout">
            <a:avLst>
              <a:gd name="adj1" fmla="val -61221"/>
              <a:gd name="adj2" fmla="val 83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285750" indent="-285750" algn="just">
              <a:buFont typeface="Times New Roman" pitchFamily="18" charset="0"/>
              <a:buChar char="‒"/>
            </a:pPr>
            <a:r>
              <a:rPr lang="en-US" sz="2400" smtClean="0">
                <a:latin typeface="Times New Roman" pitchFamily="18" charset="0"/>
                <a:cs typeface="Times New Roman" pitchFamily="18" charset="0"/>
              </a:rPr>
              <a:t>Nhập </a:t>
            </a:r>
            <a:r>
              <a:rPr lang="en-US" sz="2400">
                <a:latin typeface="Times New Roman" pitchFamily="18" charset="0"/>
                <a:cs typeface="Times New Roman" pitchFamily="18" charset="0"/>
              </a:rPr>
              <a:t>dữ liệu cho </a:t>
            </a:r>
            <a:r>
              <a:rPr lang="en-US" sz="2400" smtClean="0">
                <a:latin typeface="Times New Roman" pitchFamily="18" charset="0"/>
                <a:cs typeface="Times New Roman" pitchFamily="18" charset="0"/>
              </a:rPr>
              <a:t>CSDL.</a:t>
            </a:r>
          </a:p>
          <a:p>
            <a:pPr marL="285750" indent="-285750" algn="just">
              <a:buFont typeface="Times New Roman" pitchFamily="18" charset="0"/>
              <a:buChar char="‒"/>
            </a:pPr>
            <a:r>
              <a:rPr lang="en-US" sz="2400" smtClean="0">
                <a:latin typeface="Times New Roman" pitchFamily="18" charset="0"/>
                <a:cs typeface="Times New Roman" pitchFamily="18" charset="0"/>
              </a:rPr>
              <a:t>Tiến </a:t>
            </a:r>
            <a:r>
              <a:rPr lang="en-US" sz="2400">
                <a:latin typeface="Times New Roman" pitchFamily="18" charset="0"/>
                <a:cs typeface="Times New Roman" pitchFamily="18" charset="0"/>
              </a:rPr>
              <a:t>hành chạy thử các chương trình ứng dụng.</a:t>
            </a:r>
            <a:endParaRPr lang="en-US" sz="240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3513577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3&gt; Các bước xây dựng cơ sở dữ liệu</a:t>
            </a:r>
            <a:endParaRPr lang="en-US"/>
          </a:p>
        </p:txBody>
      </p:sp>
      <p:sp>
        <p:nvSpPr>
          <p:cNvPr id="3" name="Content Placeholder 2"/>
          <p:cNvSpPr>
            <a:spLocks noGrp="1"/>
          </p:cNvSpPr>
          <p:nvPr>
            <p:ph idx="1"/>
          </p:nvPr>
        </p:nvSpPr>
        <p:spPr/>
        <p:txBody>
          <a:bodyPr>
            <a:normAutofit fontScale="92500" lnSpcReduction="10000"/>
          </a:bodyPr>
          <a:lstStyle/>
          <a:p>
            <a:r>
              <a:rPr lang="en-US" b="1" smtClean="0">
                <a:solidFill>
                  <a:srgbClr val="00B050"/>
                </a:solidFill>
              </a:rPr>
              <a:t>Bước 1: </a:t>
            </a:r>
            <a:r>
              <a:rPr lang="en-US" b="1">
                <a:solidFill>
                  <a:srgbClr val="00B050"/>
                </a:solidFill>
              </a:rPr>
              <a:t>Khảo sát</a:t>
            </a:r>
            <a:endParaRPr lang="en-US">
              <a:solidFill>
                <a:srgbClr val="00B050"/>
              </a:solidFill>
            </a:endParaRPr>
          </a:p>
          <a:p>
            <a:pPr lvl="1"/>
            <a:r>
              <a:rPr lang="en-US"/>
              <a:t>Tìm hiểu các yêu cầu của công tác quản lí.</a:t>
            </a:r>
          </a:p>
          <a:p>
            <a:pPr lvl="1"/>
            <a:r>
              <a:rPr lang="en-US"/>
              <a:t>Xác định các dữ liệu cần lưu trữ, phân tích mối liên hệ giữa chúng;</a:t>
            </a:r>
          </a:p>
          <a:p>
            <a:pPr lvl="1"/>
            <a:r>
              <a:rPr lang="en-US"/>
              <a:t>Phân tích các chức năng cần có của hệ thống khai thác thông tin, đáp ứng các yêu cầu đặt ra.</a:t>
            </a:r>
          </a:p>
          <a:p>
            <a:pPr lvl="1"/>
            <a:r>
              <a:rPr lang="en-US"/>
              <a:t>Xác định khả năng phần cứng, phần mềm có thể khai thác, sử dụng.</a:t>
            </a:r>
          </a:p>
          <a:p>
            <a:r>
              <a:rPr lang="en-US" b="1">
                <a:solidFill>
                  <a:srgbClr val="00B050"/>
                </a:solidFill>
              </a:rPr>
              <a:t>Bước </a:t>
            </a:r>
            <a:r>
              <a:rPr lang="en-US" b="1" smtClean="0">
                <a:solidFill>
                  <a:srgbClr val="00B050"/>
                </a:solidFill>
              </a:rPr>
              <a:t>2: </a:t>
            </a:r>
            <a:r>
              <a:rPr lang="en-US" b="1">
                <a:solidFill>
                  <a:srgbClr val="00B050"/>
                </a:solidFill>
              </a:rPr>
              <a:t>Thiết kế </a:t>
            </a:r>
            <a:endParaRPr lang="en-US">
              <a:solidFill>
                <a:srgbClr val="00B050"/>
              </a:solidFill>
            </a:endParaRPr>
          </a:p>
          <a:p>
            <a:pPr lvl="1"/>
            <a:r>
              <a:rPr lang="en-US"/>
              <a:t>Thiết kế CSDL;</a:t>
            </a:r>
          </a:p>
          <a:p>
            <a:pPr lvl="1"/>
            <a:r>
              <a:rPr lang="en-US"/>
              <a:t>Lựa chọn hệ QTCSDL để triển khai;</a:t>
            </a:r>
          </a:p>
          <a:p>
            <a:pPr lvl="1"/>
            <a:r>
              <a:rPr lang="en-US"/>
              <a:t>Xây dựng hệ thống chương trình ứng dụng</a:t>
            </a:r>
          </a:p>
          <a:p>
            <a:r>
              <a:rPr lang="en-US" b="1">
                <a:solidFill>
                  <a:srgbClr val="00B050"/>
                </a:solidFill>
              </a:rPr>
              <a:t>Bước </a:t>
            </a:r>
            <a:r>
              <a:rPr lang="en-US" b="1" smtClean="0">
                <a:solidFill>
                  <a:srgbClr val="00B050"/>
                </a:solidFill>
              </a:rPr>
              <a:t>3: </a:t>
            </a:r>
            <a:r>
              <a:rPr lang="en-US" b="1">
                <a:solidFill>
                  <a:srgbClr val="00B050"/>
                </a:solidFill>
              </a:rPr>
              <a:t>Kiểm thử </a:t>
            </a:r>
            <a:endParaRPr lang="en-US">
              <a:solidFill>
                <a:srgbClr val="00B050"/>
              </a:solidFill>
            </a:endParaRPr>
          </a:p>
          <a:p>
            <a:pPr lvl="1"/>
            <a:r>
              <a:rPr lang="en-US"/>
              <a:t>Nhập dữ liệu cho CSDL;</a:t>
            </a:r>
          </a:p>
          <a:p>
            <a:pPr lvl="1"/>
            <a:r>
              <a:rPr lang="en-US"/>
              <a:t>Tiến hành chạy thử các chương trình ứng dụng.</a:t>
            </a:r>
          </a:p>
        </p:txBody>
      </p:sp>
      <p:sp>
        <p:nvSpPr>
          <p:cNvPr id="4" name="Slide Number Placeholder 3"/>
          <p:cNvSpPr>
            <a:spLocks noGrp="1"/>
          </p:cNvSpPr>
          <p:nvPr>
            <p:ph type="sldNum" sz="quarter" idx="4"/>
          </p:nvPr>
        </p:nvSpPr>
        <p:spPr/>
        <p:txBody>
          <a:bodyPr/>
          <a:lstStyle/>
          <a:p>
            <a:fld id="{B6F15528-21DE-4FAA-801E-634DDDAF4B2B}" type="slidenum">
              <a:rPr lang="en-US" smtClean="0"/>
              <a:pPr/>
              <a:t>22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326" y="6010326"/>
            <a:ext cx="552527" cy="371527"/>
          </a:xfrm>
          <a:prstGeom prst="rect">
            <a:avLst/>
          </a:prstGeom>
          <a:ln w="38100">
            <a:solidFill>
              <a:srgbClr val="FF0000"/>
            </a:solidFill>
          </a:ln>
        </p:spPr>
      </p:pic>
    </p:spTree>
    <p:extLst>
      <p:ext uri="{BB962C8B-B14F-4D97-AF65-F5344CB8AC3E}">
        <p14:creationId xmlns:p14="http://schemas.microsoft.com/office/powerpoint/2010/main" val="25183303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B6F15528-21DE-4FAA-801E-634DDDAF4B2B}" type="slidenum">
              <a:rPr lang="en-US" smtClean="0"/>
              <a:pPr/>
              <a:t>23</a:t>
            </a:fld>
            <a:endParaRPr lang="en-US"/>
          </a:p>
        </p:txBody>
      </p:sp>
      <p:sp>
        <p:nvSpPr>
          <p:cNvPr id="5" name="AutoShape 13"/>
          <p:cNvSpPr>
            <a:spLocks noChangeArrowheads="1"/>
          </p:cNvSpPr>
          <p:nvPr/>
        </p:nvSpPr>
        <p:spPr bwMode="auto">
          <a:xfrm>
            <a:off x="731044" y="2362200"/>
            <a:ext cx="7681912" cy="3886200"/>
          </a:xfrm>
          <a:prstGeom prst="star32">
            <a:avLst>
              <a:gd name="adj" fmla="val 36816"/>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algn="ctr" eaLnBrk="0" hangingPunct="0"/>
            <a:r>
              <a:rPr lang="en-US" sz="3600" b="1" smtClean="0">
                <a:latin typeface="Times New Roman" pitchFamily="18" charset="0"/>
                <a:cs typeface="Times New Roman" pitchFamily="18" charset="0"/>
              </a:rPr>
              <a:t>Cám ơn</a:t>
            </a:r>
          </a:p>
          <a:p>
            <a:pPr algn="ctr" eaLnBrk="0" hangingPunct="0"/>
            <a:r>
              <a:rPr lang="en-US" sz="3600" b="1" smtClean="0">
                <a:latin typeface="Times New Roman" pitchFamily="18" charset="0"/>
                <a:cs typeface="Times New Roman" pitchFamily="18" charset="0"/>
              </a:rPr>
              <a:t>quý thầy/cô đã tham dự</a:t>
            </a:r>
          </a:p>
          <a:p>
            <a:pPr algn="ctr" eaLnBrk="0" hangingPunct="0"/>
            <a:r>
              <a:rPr lang="en-US" sz="3600" b="1" smtClean="0">
                <a:latin typeface="Times New Roman" pitchFamily="18" charset="0"/>
                <a:cs typeface="Times New Roman" pitchFamily="18" charset="0"/>
              </a:rPr>
              <a:t>Thân ái</a:t>
            </a:r>
          </a:p>
          <a:p>
            <a:pPr algn="ctr" eaLnBrk="0" hangingPunct="0"/>
            <a:r>
              <a:rPr lang="en-US" sz="3600" b="1" smtClean="0">
                <a:latin typeface="Times New Roman" pitchFamily="18" charset="0"/>
                <a:cs typeface="Times New Roman" pitchFamily="18" charset="0"/>
              </a:rPr>
              <a:t>chào các em</a:t>
            </a:r>
            <a:endParaRPr lang="en-US" sz="3600" b="1">
              <a:latin typeface="Times New Roman" pitchFamily="18" charset="0"/>
              <a:cs typeface="Times New Roman" pitchFamily="18" charset="0"/>
            </a:endParaRPr>
          </a:p>
        </p:txBody>
      </p:sp>
      <p:sp>
        <p:nvSpPr>
          <p:cNvPr id="8" name="WordArt 14"/>
          <p:cNvSpPr>
            <a:spLocks noChangeArrowheads="1" noChangeShapeType="1" noTextEdit="1"/>
          </p:cNvSpPr>
          <p:nvPr/>
        </p:nvSpPr>
        <p:spPr bwMode="auto">
          <a:xfrm>
            <a:off x="962025" y="533400"/>
            <a:ext cx="7219950" cy="1743075"/>
          </a:xfrm>
          <a:prstGeom prst="rect">
            <a:avLst/>
          </a:prstGeom>
        </p:spPr>
        <p:txBody>
          <a:bodyPr wrap="none" fromWordArt="1">
            <a:prstTxWarp prst="textDeflate">
              <a:avLst>
                <a:gd name="adj" fmla="val 23183"/>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600" b="1" kern="10"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Tiết học </a:t>
            </a:r>
            <a:r>
              <a:rPr lang="vi-VN" sz="3600" b="1" kern="10"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đã </a:t>
            </a:r>
            <a:r>
              <a:rPr lang="vi-VN" sz="3600" b="1" kern="10"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kết thúc</a:t>
            </a:r>
            <a:endParaRPr lang="en-US" sz="3600" b="1" kern="10"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92553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1000"/>
                                        <p:tgtEl>
                                          <p:spTgt spid="8"/>
                                        </p:tgtEl>
                                      </p:cBhvr>
                                    </p:animEffect>
                                  </p:childTnLst>
                                </p:cTn>
                              </p:par>
                            </p:childTnLst>
                          </p:cTn>
                        </p:par>
                        <p:par>
                          <p:cTn id="8" fill="hold">
                            <p:stCondLst>
                              <p:cond delay="1000"/>
                            </p:stCondLst>
                            <p:childTnLst>
                              <p:par>
                                <p:cTn id="9" presetID="53"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14300"/>
            <a:ext cx="7924800" cy="685800"/>
          </a:xfrm>
        </p:spPr>
        <p:txBody>
          <a:bodyPr/>
          <a:lstStyle/>
          <a:p>
            <a:r>
              <a:rPr lang="en-US"/>
              <a:t>Ví dụ: Các kiểu dữ liệu dùng trong chương trình</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4648200"/>
            <a:ext cx="475456" cy="428759"/>
          </a:xfrm>
          <a:prstGeom prst="rect">
            <a:avLst/>
          </a:prstGeom>
        </p:spPr>
      </p:pic>
      <p:sp>
        <p:nvSpPr>
          <p:cNvPr id="5" name="Slide Number Placeholder 4"/>
          <p:cNvSpPr>
            <a:spLocks noGrp="1"/>
          </p:cNvSpPr>
          <p:nvPr>
            <p:ph type="sldNum" sz="quarter" idx="4"/>
          </p:nvPr>
        </p:nvSpPr>
        <p:spPr/>
        <p:txBody>
          <a:bodyPr/>
          <a:lstStyle/>
          <a:p>
            <a:fld id="{B6F15528-21DE-4FAA-801E-634DDDAF4B2B}" type="slidenum">
              <a:rPr lang="en-US" smtClean="0"/>
              <a:pPr/>
              <a:t>3</a:t>
            </a:fld>
            <a:endParaRPr lang="en-US"/>
          </a:p>
        </p:txBody>
      </p:sp>
      <p:sp>
        <p:nvSpPr>
          <p:cNvPr id="9" name="Cloud Callout 8"/>
          <p:cNvSpPr/>
          <p:nvPr/>
        </p:nvSpPr>
        <p:spPr>
          <a:xfrm>
            <a:off x="1257300" y="2667000"/>
            <a:ext cx="6629400" cy="2286000"/>
          </a:xfrm>
          <a:prstGeom prst="cloudCallout">
            <a:avLst>
              <a:gd name="adj1" fmla="val -58700"/>
              <a:gd name="adj2" fmla="val 42774"/>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Để nhập được Họ tên vào chương trình, thì biến </a:t>
            </a:r>
            <a:r>
              <a:rPr lang="en-US" sz="2400" b="1" i="1" smtClean="0">
                <a:latin typeface="Times New Roman" pitchFamily="18" charset="0"/>
                <a:cs typeface="Times New Roman" pitchFamily="18" charset="0"/>
              </a:rPr>
              <a:t>hoten</a:t>
            </a:r>
            <a:r>
              <a:rPr lang="en-US" sz="2400" i="1" smtClean="0">
                <a:latin typeface="Times New Roman" pitchFamily="18" charset="0"/>
                <a:cs typeface="Times New Roman" pitchFamily="18" charset="0"/>
              </a:rPr>
              <a:t> được khai báo như thế nào?</a:t>
            </a:r>
            <a:endParaRPr lang="en-US" sz="2400" i="1">
              <a:latin typeface="Times New Roman" pitchFamily="18" charset="0"/>
              <a:cs typeface="Times New Roman"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4214" y="2667000"/>
            <a:ext cx="515354" cy="490617"/>
          </a:xfrm>
          <a:prstGeom prst="rect">
            <a:avLst/>
          </a:prstGeom>
        </p:spPr>
      </p:pic>
      <p:sp>
        <p:nvSpPr>
          <p:cNvPr id="7" name="Rectangular Callout 6"/>
          <p:cNvSpPr/>
          <p:nvPr/>
        </p:nvSpPr>
        <p:spPr>
          <a:xfrm>
            <a:off x="551656" y="990600"/>
            <a:ext cx="7296944" cy="1219200"/>
          </a:xfrm>
          <a:prstGeom prst="wedgeRectCallout">
            <a:avLst>
              <a:gd name="adj1" fmla="val 57639"/>
              <a:gd name="adj2" fmla="val 96164"/>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a:latin typeface="Times New Roman" pitchFamily="18" charset="0"/>
                <a:cs typeface="Times New Roman" pitchFamily="18" charset="0"/>
              </a:rPr>
              <a:t>Ở lớp 11, chúng ta đã được học về ngôn ngữ lập </a:t>
            </a:r>
            <a:r>
              <a:rPr lang="en-US" sz="2400" smtClean="0">
                <a:latin typeface="Times New Roman" pitchFamily="18" charset="0"/>
                <a:cs typeface="Times New Roman" pitchFamily="18" charset="0"/>
              </a:rPr>
              <a:t>trình và minh họa bằng </a:t>
            </a:r>
            <a:r>
              <a:rPr lang="en-US" sz="2400">
                <a:latin typeface="Times New Roman" pitchFamily="18" charset="0"/>
                <a:cs typeface="Times New Roman" pitchFamily="18" charset="0"/>
              </a:rPr>
              <a:t>ngôn ngữ lập trình </a:t>
            </a:r>
            <a:r>
              <a:rPr lang="en-US" sz="2400" smtClean="0">
                <a:latin typeface="Times New Roman" pitchFamily="18" charset="0"/>
                <a:cs typeface="Times New Roman" pitchFamily="18" charset="0"/>
              </a:rPr>
              <a:t>Free </a:t>
            </a:r>
            <a:r>
              <a:rPr lang="en-US" sz="2400">
                <a:latin typeface="Times New Roman" pitchFamily="18" charset="0"/>
                <a:cs typeface="Times New Roman" pitchFamily="18" charset="0"/>
              </a:rPr>
              <a:t>Pascal.</a:t>
            </a:r>
            <a:endParaRPr lang="en-US" sz="240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38" y="6162705"/>
            <a:ext cx="438211" cy="438211"/>
          </a:xfrm>
          <a:prstGeom prst="rect">
            <a:avLst/>
          </a:prstGeom>
        </p:spPr>
      </p:pic>
      <p:sp>
        <p:nvSpPr>
          <p:cNvPr id="11" name="Rounded Rectangular Callout 10"/>
          <p:cNvSpPr/>
          <p:nvPr/>
        </p:nvSpPr>
        <p:spPr>
          <a:xfrm>
            <a:off x="2328561" y="5172104"/>
            <a:ext cx="4486878" cy="1304895"/>
          </a:xfrm>
          <a:prstGeom prst="wedgeRoundRectCallout">
            <a:avLst>
              <a:gd name="adj1" fmla="val -87596"/>
              <a:gd name="adj2" fmla="val 3558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smtClean="0">
                <a:latin typeface="Times New Roman" pitchFamily="18" charset="0"/>
                <a:cs typeface="Times New Roman" pitchFamily="18" charset="0"/>
              </a:rPr>
              <a:t>Var</a:t>
            </a:r>
          </a:p>
          <a:p>
            <a:pPr algn="just"/>
            <a:r>
              <a:rPr lang="en-US" sz="2400">
                <a:latin typeface="Times New Roman" pitchFamily="18" charset="0"/>
                <a:cs typeface="Times New Roman" pitchFamily="18" charset="0"/>
              </a:rPr>
              <a:t> </a:t>
            </a:r>
            <a:r>
              <a:rPr lang="en-US" sz="2400" smtClean="0">
                <a:latin typeface="Times New Roman" pitchFamily="18" charset="0"/>
                <a:cs typeface="Times New Roman" pitchFamily="18" charset="0"/>
              </a:rPr>
              <a:t>    hoten : string;</a:t>
            </a:r>
          </a:p>
        </p:txBody>
      </p:sp>
    </p:spTree>
    <p:extLst>
      <p:ext uri="{BB962C8B-B14F-4D97-AF65-F5344CB8AC3E}">
        <p14:creationId xmlns:p14="http://schemas.microsoft.com/office/powerpoint/2010/main" val="227471558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nextCondLst>
                <p:cond evt="onClick" delay="0">
                  <p:tgtEl>
                    <p:spTgt spid="8"/>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14300"/>
            <a:ext cx="7924800" cy="685800"/>
          </a:xfrm>
        </p:spPr>
        <p:txBody>
          <a:bodyPr/>
          <a:lstStyle/>
          <a:p>
            <a:r>
              <a:rPr lang="en-US"/>
              <a:t>Ví dụ: Các kiểu dữ liệu dùng trong chương trình</a:t>
            </a:r>
          </a:p>
        </p:txBody>
      </p:sp>
      <p:sp>
        <p:nvSpPr>
          <p:cNvPr id="5" name="Slide Number Placeholder 4"/>
          <p:cNvSpPr>
            <a:spLocks noGrp="1"/>
          </p:cNvSpPr>
          <p:nvPr>
            <p:ph type="sldNum" sz="quarter" idx="4"/>
          </p:nvPr>
        </p:nvSpPr>
        <p:spPr/>
        <p:txBody>
          <a:bodyPr/>
          <a:lstStyle/>
          <a:p>
            <a:fld id="{B6F15528-21DE-4FAA-801E-634DDDAF4B2B}" type="slidenum">
              <a:rPr lang="en-US" smtClean="0"/>
              <a:pPr/>
              <a:t>4</a:t>
            </a:fld>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8200" y="3897121"/>
            <a:ext cx="515354" cy="490617"/>
          </a:xfrm>
          <a:prstGeom prst="rect">
            <a:avLst/>
          </a:prstGeom>
        </p:spPr>
      </p:pic>
      <p:sp>
        <p:nvSpPr>
          <p:cNvPr id="7" name="Rectangular Callout 6"/>
          <p:cNvSpPr/>
          <p:nvPr/>
        </p:nvSpPr>
        <p:spPr>
          <a:xfrm>
            <a:off x="551656" y="990600"/>
            <a:ext cx="7296944" cy="2133600"/>
          </a:xfrm>
          <a:prstGeom prst="wedgeRectCallout">
            <a:avLst>
              <a:gd name="adj1" fmla="val 56370"/>
              <a:gd name="adj2" fmla="val 94537"/>
            </a:avLst>
          </a:prstGeom>
        </p:spPr>
        <p:style>
          <a:lnRef idx="2">
            <a:schemeClr val="accent3"/>
          </a:lnRef>
          <a:fillRef idx="1">
            <a:schemeClr val="lt1"/>
          </a:fillRef>
          <a:effectRef idx="0">
            <a:schemeClr val="accent3"/>
          </a:effectRef>
          <a:fontRef idx="minor">
            <a:schemeClr val="dk1"/>
          </a:fontRef>
        </p:style>
        <p:txBody>
          <a:bodyPr rtlCol="0" anchor="ctr"/>
          <a:lstStyle/>
          <a:p>
            <a:pPr marL="342900" indent="-342900" algn="just">
              <a:buFont typeface="Wingdings" pitchFamily="2" charset="2"/>
              <a:buChar char="Ø"/>
            </a:pPr>
            <a:r>
              <a:rPr lang="en-US" sz="2400">
                <a:latin typeface="Times New Roman" pitchFamily="18" charset="0"/>
                <a:cs typeface="Times New Roman" pitchFamily="18" charset="0"/>
              </a:rPr>
              <a:t>Thực chất đây cũng là khai báo kiểu dữ liệu.</a:t>
            </a:r>
          </a:p>
          <a:p>
            <a:pPr marL="342900" indent="-342900" algn="just">
              <a:buFont typeface="Wingdings" pitchFamily="2" charset="2"/>
              <a:buChar char="Ø"/>
            </a:pPr>
            <a:r>
              <a:rPr lang="en-US" sz="2400">
                <a:latin typeface="Times New Roman" pitchFamily="18" charset="0"/>
                <a:cs typeface="Times New Roman" pitchFamily="18" charset="0"/>
              </a:rPr>
              <a:t>Hệ quản trị </a:t>
            </a:r>
            <a:r>
              <a:rPr lang="en-US" sz="2400" smtClean="0">
                <a:latin typeface="Times New Roman" pitchFamily="18" charset="0"/>
                <a:cs typeface="Times New Roman" pitchFamily="18" charset="0"/>
              </a:rPr>
              <a:t>cơ sở dữ liệu </a:t>
            </a:r>
            <a:r>
              <a:rPr lang="en-US" sz="2400">
                <a:latin typeface="Times New Roman" pitchFamily="18" charset="0"/>
                <a:cs typeface="Times New Roman" pitchFamily="18" charset="0"/>
              </a:rPr>
              <a:t>cũng cho phép sử dụng </a:t>
            </a:r>
            <a:r>
              <a:rPr lang="en-US" sz="2400" i="1">
                <a:latin typeface="Times New Roman" pitchFamily="18" charset="0"/>
                <a:cs typeface="Times New Roman" pitchFamily="18" charset="0"/>
              </a:rPr>
              <a:t>ngôn ngữ định nghĩa dữ liệu</a:t>
            </a:r>
            <a:r>
              <a:rPr lang="en-US" sz="2400">
                <a:latin typeface="Times New Roman" pitchFamily="18" charset="0"/>
                <a:cs typeface="Times New Roman" pitchFamily="18" charset="0"/>
              </a:rPr>
              <a:t> để khai báo kiểu dữ liệu.</a:t>
            </a:r>
          </a:p>
        </p:txBody>
      </p:sp>
    </p:spTree>
    <p:extLst>
      <p:ext uri="{BB962C8B-B14F-4D97-AF65-F5344CB8AC3E}">
        <p14:creationId xmlns:p14="http://schemas.microsoft.com/office/powerpoint/2010/main" val="2647904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5</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i="1" smtClean="0">
                <a:latin typeface="Times New Roman" pitchFamily="18" charset="0"/>
                <a:cs typeface="Times New Roman" pitchFamily="18" charset="0"/>
              </a:rPr>
              <a:t>Hãy trình </a:t>
            </a:r>
            <a:r>
              <a:rPr lang="en-US" sz="2400" i="1">
                <a:latin typeface="Times New Roman" pitchFamily="18" charset="0"/>
                <a:cs typeface="Times New Roman" pitchFamily="18" charset="0"/>
              </a:rPr>
              <a:t>bày các chức năng của hệ quản </a:t>
            </a:r>
            <a:r>
              <a:rPr lang="en-US" sz="2400" i="1" smtClean="0">
                <a:latin typeface="Times New Roman" pitchFamily="18" charset="0"/>
                <a:cs typeface="Times New Roman" pitchFamily="18" charset="0"/>
              </a:rPr>
              <a:t>trị cơ sở dữ liệu?</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Times New Roman" pitchFamily="18" charset="0"/>
              <a:buChar char="‒"/>
            </a:pPr>
            <a:r>
              <a:rPr lang="en-US" sz="2400">
                <a:latin typeface="Times New Roman" pitchFamily="18" charset="0"/>
                <a:cs typeface="Times New Roman" pitchFamily="18" charset="0"/>
              </a:rPr>
              <a:t>Cung cấp môi trường tạo lập </a:t>
            </a:r>
            <a:r>
              <a:rPr lang="en-US" sz="2400" smtClean="0">
                <a:latin typeface="Times New Roman" pitchFamily="18" charset="0"/>
                <a:cs typeface="Times New Roman" pitchFamily="18" charset="0"/>
              </a:rPr>
              <a:t>CSDL.</a:t>
            </a:r>
          </a:p>
          <a:p>
            <a:pPr marL="342900" indent="-342900" algn="just">
              <a:buFont typeface="Times New Roman" pitchFamily="18" charset="0"/>
              <a:buChar char="‒"/>
            </a:pPr>
            <a:r>
              <a:rPr lang="en-US" sz="2400">
                <a:latin typeface="Times New Roman" pitchFamily="18" charset="0"/>
                <a:cs typeface="Times New Roman" pitchFamily="18" charset="0"/>
              </a:rPr>
              <a:t>Cung cấp môi trường cập nhật và khai thác dữ </a:t>
            </a:r>
            <a:r>
              <a:rPr lang="en-US" sz="2400" smtClean="0">
                <a:latin typeface="Times New Roman" pitchFamily="18" charset="0"/>
                <a:cs typeface="Times New Roman" pitchFamily="18" charset="0"/>
              </a:rPr>
              <a:t>liệu.</a:t>
            </a:r>
            <a:endParaRPr lang="en-US" sz="2400">
              <a:latin typeface="Times New Roman" pitchFamily="18" charset="0"/>
              <a:cs typeface="Times New Roman" pitchFamily="18" charset="0"/>
            </a:endParaRPr>
          </a:p>
          <a:p>
            <a:pPr marL="342900" indent="-342900" algn="just">
              <a:buFont typeface="Times New Roman" pitchFamily="18" charset="0"/>
              <a:buChar char="‒"/>
            </a:pPr>
            <a:r>
              <a:rPr lang="en-US" sz="2400">
                <a:latin typeface="Times New Roman" pitchFamily="18" charset="0"/>
                <a:cs typeface="Times New Roman" pitchFamily="18" charset="0"/>
              </a:rPr>
              <a:t>Cung cấp công cụ kiểm soát, điều khiển truy cập vào </a:t>
            </a:r>
            <a:r>
              <a:rPr lang="en-US" sz="2400" smtClean="0">
                <a:latin typeface="Times New Roman" pitchFamily="18" charset="0"/>
                <a:cs typeface="Times New Roman" pitchFamily="18" charset="0"/>
              </a:rPr>
              <a:t>CSDL.</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213919043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6</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Ngôn ngữ định nghĩa dữ liệu </a:t>
            </a:r>
            <a:r>
              <a:rPr lang="en-US" sz="2400" i="1" smtClean="0">
                <a:latin typeface="Times New Roman" pitchFamily="18" charset="0"/>
                <a:cs typeface="Times New Roman" pitchFamily="18" charset="0"/>
              </a:rPr>
              <a:t>dùng để làm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b="1" i="1">
                <a:latin typeface="Times New Roman" pitchFamily="18" charset="0"/>
                <a:cs typeface="Times New Roman" pitchFamily="18" charset="0"/>
              </a:rPr>
              <a:t>Ngôn ngữ định nghĩa dữ liệu </a:t>
            </a:r>
            <a:r>
              <a:rPr lang="en-US" sz="2400">
                <a:latin typeface="Times New Roman" pitchFamily="18" charset="0"/>
                <a:cs typeface="Times New Roman" pitchFamily="18" charset="0"/>
              </a:rPr>
              <a:t>dùng </a:t>
            </a:r>
            <a:r>
              <a:rPr lang="en-US" sz="2400" smtClean="0">
                <a:latin typeface="Times New Roman" pitchFamily="18" charset="0"/>
                <a:cs typeface="Times New Roman" pitchFamily="18" charset="0"/>
              </a:rPr>
              <a:t>để:</a:t>
            </a:r>
          </a:p>
          <a:p>
            <a:pPr marL="800100" lvl="1" indent="-342900" algn="just">
              <a:buFont typeface="Calibri" pitchFamily="34" charset="0"/>
              <a:buChar char="+"/>
            </a:pPr>
            <a:r>
              <a:rPr lang="en-US" sz="2400" smtClean="0">
                <a:latin typeface="Times New Roman" pitchFamily="18" charset="0"/>
                <a:cs typeface="Times New Roman" pitchFamily="18" charset="0"/>
              </a:rPr>
              <a:t>Khai báo kiểu dữ liệu.</a:t>
            </a:r>
          </a:p>
          <a:p>
            <a:pPr marL="800100" lvl="1" indent="-342900" algn="just">
              <a:buFont typeface="Calibri" pitchFamily="34" charset="0"/>
              <a:buChar char="+"/>
            </a:pPr>
            <a:r>
              <a:rPr lang="en-US" sz="2400" smtClean="0">
                <a:latin typeface="Times New Roman" pitchFamily="18" charset="0"/>
                <a:cs typeface="Times New Roman" pitchFamily="18" charset="0"/>
              </a:rPr>
              <a:t>Khai báo cấu trúc dữ liệu.</a:t>
            </a:r>
          </a:p>
          <a:p>
            <a:pPr marL="800100" lvl="1" indent="-342900" algn="just">
              <a:buFont typeface="Calibri" pitchFamily="34" charset="0"/>
              <a:buChar char="+"/>
            </a:pPr>
            <a:r>
              <a:rPr lang="en-US" sz="2400" smtClean="0">
                <a:latin typeface="Times New Roman" pitchFamily="18" charset="0"/>
                <a:cs typeface="Times New Roman" pitchFamily="18" charset="0"/>
              </a:rPr>
              <a:t>Khai báo các ràng buộc trên dữ liệu.</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10197994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7</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a:latin typeface="Times New Roman" pitchFamily="18" charset="0"/>
                <a:cs typeface="Times New Roman" pitchFamily="18" charset="0"/>
              </a:rPr>
              <a:t>Ngôn ngữ </a:t>
            </a:r>
            <a:r>
              <a:rPr lang="en-US" sz="2400" b="1" i="1" smtClean="0">
                <a:latin typeface="Times New Roman" pitchFamily="18" charset="0"/>
                <a:cs typeface="Times New Roman" pitchFamily="18" charset="0"/>
              </a:rPr>
              <a:t>thao tác dữ </a:t>
            </a:r>
            <a:r>
              <a:rPr lang="en-US" sz="2400" b="1" i="1">
                <a:latin typeface="Times New Roman" pitchFamily="18" charset="0"/>
                <a:cs typeface="Times New Roman" pitchFamily="18" charset="0"/>
              </a:rPr>
              <a:t>liệu </a:t>
            </a:r>
            <a:r>
              <a:rPr lang="en-US" sz="2400" i="1">
                <a:latin typeface="Times New Roman" pitchFamily="18" charset="0"/>
                <a:cs typeface="Times New Roman" pitchFamily="18" charset="0"/>
              </a:rPr>
              <a:t>dùng để làm gì?</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b="1" i="1" smtClean="0">
                <a:latin typeface="Times New Roman" pitchFamily="18" charset="0"/>
                <a:cs typeface="Times New Roman" pitchFamily="18" charset="0"/>
              </a:rPr>
              <a:t>Ngôn ngữ thao </a:t>
            </a:r>
            <a:r>
              <a:rPr lang="en-US" sz="2400" b="1" i="1">
                <a:latin typeface="Times New Roman" pitchFamily="18" charset="0"/>
                <a:cs typeface="Times New Roman" pitchFamily="18" charset="0"/>
              </a:rPr>
              <a:t>tác </a:t>
            </a:r>
            <a:r>
              <a:rPr lang="en-US" sz="2400" b="1" i="1" smtClean="0">
                <a:latin typeface="Times New Roman" pitchFamily="18" charset="0"/>
                <a:cs typeface="Times New Roman" pitchFamily="18" charset="0"/>
              </a:rPr>
              <a:t>dữ liệu</a:t>
            </a:r>
            <a:r>
              <a:rPr lang="en-US" sz="2400" i="1" smtClean="0">
                <a:latin typeface="Times New Roman" pitchFamily="18" charset="0"/>
                <a:cs typeface="Times New Roman" pitchFamily="18" charset="0"/>
              </a:rPr>
              <a:t> </a:t>
            </a:r>
            <a:r>
              <a:rPr lang="en-US" sz="2400" smtClean="0">
                <a:latin typeface="Times New Roman" pitchFamily="18" charset="0"/>
                <a:cs typeface="Times New Roman" pitchFamily="18" charset="0"/>
              </a:rPr>
              <a:t>dùng để diễn tả yêu cầu </a:t>
            </a:r>
            <a:r>
              <a:rPr lang="en-US" sz="2400" i="1" smtClean="0">
                <a:latin typeface="Times New Roman" pitchFamily="18" charset="0"/>
                <a:cs typeface="Times New Roman" pitchFamily="18" charset="0"/>
              </a:rPr>
              <a:t>cập nhật </a:t>
            </a:r>
            <a:r>
              <a:rPr lang="en-US" sz="2400" smtClean="0">
                <a:latin typeface="Times New Roman" pitchFamily="18" charset="0"/>
                <a:cs typeface="Times New Roman" pitchFamily="18" charset="0"/>
              </a:rPr>
              <a:t>hay </a:t>
            </a:r>
            <a:r>
              <a:rPr lang="en-US" sz="2400" i="1" smtClean="0">
                <a:latin typeface="Times New Roman" pitchFamily="18" charset="0"/>
                <a:cs typeface="Times New Roman" pitchFamily="18" charset="0"/>
              </a:rPr>
              <a:t>khai thác </a:t>
            </a:r>
            <a:r>
              <a:rPr lang="en-US" sz="2400" smtClean="0">
                <a:latin typeface="Times New Roman" pitchFamily="18" charset="0"/>
                <a:cs typeface="Times New Roman" pitchFamily="18" charset="0"/>
              </a:rPr>
              <a:t>thông tin.</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238437530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Cập nhật dữ </a:t>
            </a:r>
            <a:r>
              <a:rPr lang="en-US" sz="2400" b="1" i="1">
                <a:latin typeface="Times New Roman" pitchFamily="18" charset="0"/>
                <a:cs typeface="Times New Roman" pitchFamily="18" charset="0"/>
              </a:rPr>
              <a:t>liệu </a:t>
            </a:r>
            <a:r>
              <a:rPr lang="en-US" sz="2400" i="1" smtClean="0">
                <a:latin typeface="Times New Roman" pitchFamily="18" charset="0"/>
                <a:cs typeface="Times New Roman" pitchFamily="18" charset="0"/>
              </a:rPr>
              <a:t>bao gồm những công việc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smtClean="0">
                <a:latin typeface="Times New Roman" pitchFamily="18" charset="0"/>
                <a:cs typeface="Times New Roman" pitchFamily="18" charset="0"/>
              </a:rPr>
              <a:t>Nhập dữ liệu.</a:t>
            </a:r>
          </a:p>
          <a:p>
            <a:pPr marL="342900" lvl="0" indent="-342900" algn="just">
              <a:buFont typeface="Calibri" pitchFamily="34" charset="0"/>
              <a:buChar char="‒"/>
            </a:pPr>
            <a:r>
              <a:rPr lang="en-US" sz="2400" smtClean="0">
                <a:latin typeface="Times New Roman" pitchFamily="18" charset="0"/>
                <a:cs typeface="Times New Roman" pitchFamily="18" charset="0"/>
              </a:rPr>
              <a:t>Sửa dữ liệu, </a:t>
            </a:r>
          </a:p>
          <a:p>
            <a:pPr marL="342900" lvl="0" indent="-342900" algn="just">
              <a:buFont typeface="Calibri" pitchFamily="34" charset="0"/>
              <a:buChar char="‒"/>
            </a:pPr>
            <a:r>
              <a:rPr lang="en-US" sz="2400" smtClean="0">
                <a:latin typeface="Times New Roman" pitchFamily="18" charset="0"/>
                <a:cs typeface="Times New Roman" pitchFamily="18" charset="0"/>
              </a:rPr>
              <a:t>Xóa dữ liệu;</a:t>
            </a:r>
          </a:p>
        </p:txBody>
      </p:sp>
    </p:spTree>
    <p:extLst>
      <p:ext uri="{BB962C8B-B14F-4D97-AF65-F5344CB8AC3E}">
        <p14:creationId xmlns:p14="http://schemas.microsoft.com/office/powerpoint/2010/main" val="31913566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1&gt; Các chức năng của hệ quản trị cơ sở dữ liệu</a:t>
            </a:r>
          </a:p>
        </p:txBody>
      </p:sp>
      <p:sp>
        <p:nvSpPr>
          <p:cNvPr id="4" name="Slide Number Placeholder 3"/>
          <p:cNvSpPr>
            <a:spLocks noGrp="1"/>
          </p:cNvSpPr>
          <p:nvPr>
            <p:ph type="sldNum" sz="quarter" idx="4"/>
          </p:nvPr>
        </p:nvSpPr>
        <p:spPr/>
        <p:txBody>
          <a:bodyPr/>
          <a:lstStyle/>
          <a:p>
            <a:fld id="{B6F15528-21DE-4FAA-801E-634DDDAF4B2B}" type="slidenum">
              <a:rPr lang="en-US" smtClean="0"/>
              <a:pPr/>
              <a:t>9</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276600"/>
            <a:ext cx="475456" cy="428759"/>
          </a:xfrm>
          <a:prstGeom prst="rect">
            <a:avLst/>
          </a:prstGeom>
        </p:spPr>
      </p:pic>
      <p:sp>
        <p:nvSpPr>
          <p:cNvPr id="6" name="Cloud Callout 5"/>
          <p:cNvSpPr/>
          <p:nvPr/>
        </p:nvSpPr>
        <p:spPr>
          <a:xfrm>
            <a:off x="1371600" y="990600"/>
            <a:ext cx="6629400" cy="2286000"/>
          </a:xfrm>
          <a:prstGeom prst="cloudCallout">
            <a:avLst>
              <a:gd name="adj1" fmla="val -60271"/>
              <a:gd name="adj2" fmla="val 51888"/>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400" b="1" i="1" smtClean="0">
                <a:latin typeface="Times New Roman" pitchFamily="18" charset="0"/>
                <a:cs typeface="Times New Roman" pitchFamily="18" charset="0"/>
              </a:rPr>
              <a:t>Khai thác dữ </a:t>
            </a:r>
            <a:r>
              <a:rPr lang="en-US" sz="2400" b="1" i="1">
                <a:latin typeface="Times New Roman" pitchFamily="18" charset="0"/>
                <a:cs typeface="Times New Roman" pitchFamily="18" charset="0"/>
              </a:rPr>
              <a:t>liệu </a:t>
            </a:r>
            <a:r>
              <a:rPr lang="en-US" sz="2400" i="1" smtClean="0">
                <a:latin typeface="Times New Roman" pitchFamily="18" charset="0"/>
                <a:cs typeface="Times New Roman" pitchFamily="18" charset="0"/>
              </a:rPr>
              <a:t>bao gồm những công việc gì?</a:t>
            </a:r>
            <a:endParaRPr lang="en-US" sz="2400" i="1">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5116901"/>
            <a:ext cx="494604" cy="761958"/>
          </a:xfrm>
          <a:prstGeom prst="rect">
            <a:avLst/>
          </a:prstGeom>
        </p:spPr>
      </p:pic>
      <p:sp>
        <p:nvSpPr>
          <p:cNvPr id="8" name="Rounded Rectangular Callout 7"/>
          <p:cNvSpPr/>
          <p:nvPr/>
        </p:nvSpPr>
        <p:spPr>
          <a:xfrm>
            <a:off x="1524000" y="3738304"/>
            <a:ext cx="6477000" cy="2281496"/>
          </a:xfrm>
          <a:prstGeom prst="wedgeRoundRectCallout">
            <a:avLst>
              <a:gd name="adj1" fmla="val -63490"/>
              <a:gd name="adj2" fmla="val 25657"/>
              <a:gd name="adj3"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marL="342900" lvl="0" indent="-342900" algn="just">
              <a:buFont typeface="Calibri" pitchFamily="34" charset="0"/>
              <a:buChar char="‒"/>
            </a:pPr>
            <a:r>
              <a:rPr lang="en-US" sz="2400" smtClean="0">
                <a:latin typeface="Times New Roman" pitchFamily="18" charset="0"/>
                <a:cs typeface="Times New Roman" pitchFamily="18" charset="0"/>
              </a:rPr>
              <a:t>Sắp xếp.</a:t>
            </a:r>
          </a:p>
          <a:p>
            <a:pPr marL="342900" lvl="0" indent="-342900" algn="just">
              <a:buFont typeface="Calibri" pitchFamily="34" charset="0"/>
              <a:buChar char="‒"/>
            </a:pPr>
            <a:r>
              <a:rPr lang="en-US" sz="2400" smtClean="0">
                <a:latin typeface="Times New Roman" pitchFamily="18" charset="0"/>
                <a:cs typeface="Times New Roman" pitchFamily="18" charset="0"/>
              </a:rPr>
              <a:t>Tìm kiếm</a:t>
            </a:r>
          </a:p>
          <a:p>
            <a:pPr marL="342900" lvl="0" indent="-342900" algn="just">
              <a:buFont typeface="Calibri" pitchFamily="34" charset="0"/>
              <a:buChar char="‒"/>
            </a:pPr>
            <a:r>
              <a:rPr lang="en-US" sz="2400" smtClean="0">
                <a:latin typeface="Times New Roman" pitchFamily="18" charset="0"/>
                <a:cs typeface="Times New Roman" pitchFamily="18" charset="0"/>
              </a:rPr>
              <a:t>Kết xuất </a:t>
            </a:r>
            <a:r>
              <a:rPr lang="en-US" sz="2400">
                <a:latin typeface="Times New Roman" pitchFamily="18" charset="0"/>
                <a:cs typeface="Times New Roman" pitchFamily="18" charset="0"/>
              </a:rPr>
              <a:t>báo </a:t>
            </a:r>
            <a:r>
              <a:rPr lang="en-US" sz="2400" smtClean="0">
                <a:latin typeface="Times New Roman" pitchFamily="18" charset="0"/>
                <a:cs typeface="Times New Roman" pitchFamily="18" charset="0"/>
              </a:rPr>
              <a:t>cáo.</a:t>
            </a:r>
          </a:p>
          <a:p>
            <a:pPr marL="342900" lvl="0" indent="-342900" algn="just">
              <a:buFont typeface="Calibri" pitchFamily="34" charset="0"/>
              <a:buChar char="‒"/>
            </a:pPr>
            <a:r>
              <a:rPr lang="en-US" sz="2400" smtClean="0">
                <a:latin typeface="Times New Roman" pitchFamily="18" charset="0"/>
                <a:cs typeface="Times New Roman" pitchFamily="18" charset="0"/>
              </a:rPr>
              <a:t>……</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341586140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nextCondLst>
                <p:cond evt="onClick" delay="0">
                  <p:tgtEl>
                    <p:spTgt spid="7"/>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2024</TotalTime>
  <Words>1518</Words>
  <Application>Microsoft Office PowerPoint</Application>
  <PresentationFormat>On-screen Show (4:3)</PresentationFormat>
  <Paragraphs>144</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Courier New</vt:lpstr>
      <vt:lpstr>Times New Roman</vt:lpstr>
      <vt:lpstr>Wingdings</vt:lpstr>
      <vt:lpstr>Office Theme</vt:lpstr>
      <vt:lpstr>§2 HỆ QUẢN TRỊ CƠ SỞ DỮ LIỆU</vt:lpstr>
      <vt:lpstr>Ví dụ: Các kiểu dữ liệu dùng trong chương trình</vt:lpstr>
      <vt:lpstr>Ví dụ: Các kiểu dữ liệu dùng trong chương trình</vt:lpstr>
      <vt:lpstr>Ví dụ: Các kiểu dữ liệu dùng trong chương trình</vt:lpstr>
      <vt:lpstr>1&gt; Các chức năng của hệ quản trị cơ sở dữ liệu</vt:lpstr>
      <vt:lpstr>1&gt; Các chức năng của hệ quản trị cơ sở dữ liệu</vt:lpstr>
      <vt:lpstr>1&gt; Các chức năng của hệ quản trị cơ sở dữ liệu</vt:lpstr>
      <vt:lpstr>1&gt; Các chức năng của hệ quản trị cơ sở dữ liệu</vt:lpstr>
      <vt:lpstr>1&gt; Các chức năng của hệ quản trị cơ sở dữ liệu</vt:lpstr>
      <vt:lpstr>1&gt; Các chức năng của hệ quản trị cơ sở dữ liệu</vt:lpstr>
      <vt:lpstr>1&gt; Các chức năng của hệ quản trị cơ sở dữ liệu</vt:lpstr>
      <vt:lpstr>1&gt; Các chức năng của hệ quản trị cơ sở dữ liệu</vt:lpstr>
      <vt:lpstr>2&gt; Vai trò của con người khi làm việc với hệ CSDL</vt:lpstr>
      <vt:lpstr>2&gt; Vai trò của con người khi làm việc với hệ CSDL</vt:lpstr>
      <vt:lpstr>2&gt; Vai trò của con người khi làm việc với hệ CSDL</vt:lpstr>
      <vt:lpstr>2&gt; Vai trò của con người khi làm việc với hệ CSDL</vt:lpstr>
      <vt:lpstr>2&gt; Vai trò của con người khi làm việc với hệ CSDL</vt:lpstr>
      <vt:lpstr>3&gt; Các bước xây dựng cơ sở dữ liệu</vt:lpstr>
      <vt:lpstr>3&gt; Các bước xây dựng cơ sở dữ liệu</vt:lpstr>
      <vt:lpstr>3&gt; Các bước xây dựng cơ sở dữ liệu</vt:lpstr>
      <vt:lpstr>3&gt; Các bước xây dựng cơ sở dữ liệu</vt:lpstr>
      <vt:lpstr>3&gt; Các bước xây dựng cơ sở dữ liệu</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Vũ Trường</dc:creator>
  <cp:lastModifiedBy>Vu_Truong</cp:lastModifiedBy>
  <cp:revision>237</cp:revision>
  <cp:lastPrinted>2020-10-05T01:40:52Z</cp:lastPrinted>
  <dcterms:created xsi:type="dcterms:W3CDTF">2006-08-16T00:00:00Z</dcterms:created>
  <dcterms:modified xsi:type="dcterms:W3CDTF">2020-10-10T09:56:41Z</dcterms:modified>
</cp:coreProperties>
</file>