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9" r:id="rId3"/>
    <p:sldId id="265" r:id="rId4"/>
    <p:sldId id="268" r:id="rId5"/>
    <p:sldId id="270" r:id="rId6"/>
    <p:sldId id="272" r:id="rId7"/>
    <p:sldId id="273" r:id="rId8"/>
    <p:sldId id="275" r:id="rId9"/>
    <p:sldId id="276" r:id="rId10"/>
    <p:sldId id="277" r:id="rId11"/>
    <p:sldId id="278" r:id="rId12"/>
    <p:sldId id="279" r:id="rId13"/>
    <p:sldId id="281" r:id="rId14"/>
    <p:sldId id="283" r:id="rId15"/>
    <p:sldId id="284" r:id="rId16"/>
    <p:sldId id="285" r:id="rId17"/>
    <p:sldId id="286" r:id="rId18"/>
    <p:sldId id="287" r:id="rId19"/>
    <p:sldId id="288" r:id="rId20"/>
    <p:sldId id="289"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ong Hung" initials="DH" lastIdx="1" clrIdx="0">
    <p:extLst>
      <p:ext uri="{19B8F6BF-5375-455C-9EA6-DF929625EA0E}">
        <p15:presenceInfo xmlns:p15="http://schemas.microsoft.com/office/powerpoint/2012/main" userId="159ce12b073912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0033CC"/>
    <a:srgbClr val="3333FF"/>
    <a:srgbClr val="FCFFEB"/>
    <a:srgbClr val="CCECFF"/>
    <a:srgbClr val="DFFED2"/>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2" autoAdjust="0"/>
    <p:restoredTop sz="94681" autoAdjust="0"/>
  </p:normalViewPr>
  <p:slideViewPr>
    <p:cSldViewPr snapToGrid="0">
      <p:cViewPr varScale="1">
        <p:scale>
          <a:sx n="100" d="100"/>
          <a:sy n="100" d="100"/>
        </p:scale>
        <p:origin x="150"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AB05-D0AD-4661-A563-ED0A973E87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F8AAF-B3D6-43E0-8BE6-ACC045CA8D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ED0CB0-ACD0-4F2D-999E-A38C11D615D1}"/>
              </a:ext>
            </a:extLst>
          </p:cNvPr>
          <p:cNvSpPr>
            <a:spLocks noGrp="1"/>
          </p:cNvSpPr>
          <p:nvPr>
            <p:ph type="dt" sz="half" idx="10"/>
          </p:nvPr>
        </p:nvSpPr>
        <p:spPr/>
        <p:txBody>
          <a:bodyPr/>
          <a:lstStyle/>
          <a:p>
            <a:fld id="{B70ECD91-F9DD-4E35-8C18-96CD1F729712}" type="datetimeFigureOut">
              <a:rPr lang="en-US" smtClean="0"/>
              <a:t>6/28/2023</a:t>
            </a:fld>
            <a:endParaRPr lang="en-US"/>
          </a:p>
        </p:txBody>
      </p:sp>
      <p:sp>
        <p:nvSpPr>
          <p:cNvPr id="5" name="Footer Placeholder 4">
            <a:extLst>
              <a:ext uri="{FF2B5EF4-FFF2-40B4-BE49-F238E27FC236}">
                <a16:creationId xmlns:a16="http://schemas.microsoft.com/office/drawing/2014/main" id="{BC35AAC0-AB66-45C6-8716-DDDEB5A1E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5496D-219E-4DC5-B6CB-0D09372B80BB}"/>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CB525EB-EDE9-454B-97E8-BA4EA8A5BDAF}"/>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8" name="Picture 7">
            <a:extLst>
              <a:ext uri="{FF2B5EF4-FFF2-40B4-BE49-F238E27FC236}">
                <a16:creationId xmlns:a16="http://schemas.microsoft.com/office/drawing/2014/main" id="{0BD34CDC-813E-42F1-AF2B-E4C69DF07BAF}"/>
              </a:ext>
            </a:extLst>
          </p:cNvPr>
          <p:cNvPicPr>
            <a:picLocks noChangeAspect="1"/>
          </p:cNvPicPr>
          <p:nvPr userDrawn="1"/>
        </p:nvPicPr>
        <p:blipFill>
          <a:blip r:embed="rId4">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1176655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3267-A90C-45D6-BA22-0CF3557868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A3D663-20CA-49F7-9088-6A48A3D5AB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DDACA-6EE9-4082-908E-56F4087D9393}"/>
              </a:ext>
            </a:extLst>
          </p:cNvPr>
          <p:cNvSpPr>
            <a:spLocks noGrp="1"/>
          </p:cNvSpPr>
          <p:nvPr>
            <p:ph type="dt" sz="half" idx="10"/>
          </p:nvPr>
        </p:nvSpPr>
        <p:spPr/>
        <p:txBody>
          <a:bodyPr/>
          <a:lstStyle/>
          <a:p>
            <a:fld id="{B70ECD91-F9DD-4E35-8C18-96CD1F729712}" type="datetimeFigureOut">
              <a:rPr lang="en-US" smtClean="0"/>
              <a:t>6/28/2023</a:t>
            </a:fld>
            <a:endParaRPr lang="en-US"/>
          </a:p>
        </p:txBody>
      </p:sp>
      <p:sp>
        <p:nvSpPr>
          <p:cNvPr id="5" name="Footer Placeholder 4">
            <a:extLst>
              <a:ext uri="{FF2B5EF4-FFF2-40B4-BE49-F238E27FC236}">
                <a16:creationId xmlns:a16="http://schemas.microsoft.com/office/drawing/2014/main" id="{1C134AFB-8600-422C-8FE6-3D694E843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994D0-9BDB-4F1F-A1AB-6640755470C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55908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F261DE-9197-4D26-B4B9-FF0D391344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83B291-7E96-497B-BF77-354A929E57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0F37F-EFAB-474E-833C-F3A45D4CFC2F}"/>
              </a:ext>
            </a:extLst>
          </p:cNvPr>
          <p:cNvSpPr>
            <a:spLocks noGrp="1"/>
          </p:cNvSpPr>
          <p:nvPr>
            <p:ph type="dt" sz="half" idx="10"/>
          </p:nvPr>
        </p:nvSpPr>
        <p:spPr/>
        <p:txBody>
          <a:bodyPr/>
          <a:lstStyle/>
          <a:p>
            <a:fld id="{B70ECD91-F9DD-4E35-8C18-96CD1F729712}" type="datetimeFigureOut">
              <a:rPr lang="en-US" smtClean="0"/>
              <a:t>6/28/2023</a:t>
            </a:fld>
            <a:endParaRPr lang="en-US"/>
          </a:p>
        </p:txBody>
      </p:sp>
      <p:sp>
        <p:nvSpPr>
          <p:cNvPr id="5" name="Footer Placeholder 4">
            <a:extLst>
              <a:ext uri="{FF2B5EF4-FFF2-40B4-BE49-F238E27FC236}">
                <a16:creationId xmlns:a16="http://schemas.microsoft.com/office/drawing/2014/main" id="{7B71406C-BE5D-4AF2-A987-F31D5F67F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F6D1E-FD61-44A6-9E7F-192733997FC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394949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6/28/2023</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17DDAB8-4858-4218-A8DC-8FD3E20B70B0}"/>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9" name="Picture 8">
            <a:extLst>
              <a:ext uri="{FF2B5EF4-FFF2-40B4-BE49-F238E27FC236}">
                <a16:creationId xmlns:a16="http://schemas.microsoft.com/office/drawing/2014/main" id="{67A1FA8D-21B3-44D8-B273-98A7438BEA8B}"/>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r="21129"/>
          <a:stretch>
            <a:fillRect/>
          </a:stretch>
        </p:blipFill>
        <p:spPr>
          <a:xfrm rot="5400000" flipV="1">
            <a:off x="-2751421" y="3330291"/>
            <a:ext cx="5697036" cy="720206"/>
          </a:xfrm>
          <a:custGeom>
            <a:avLst/>
            <a:gdLst>
              <a:gd name="connsiteX0" fmla="*/ 0 w 3316895"/>
              <a:gd name="connsiteY0" fmla="*/ 0 h 1710480"/>
              <a:gd name="connsiteX1" fmla="*/ 0 w 3316895"/>
              <a:gd name="connsiteY1" fmla="*/ 1710480 h 1710480"/>
              <a:gd name="connsiteX2" fmla="*/ 3316895 w 3316895"/>
              <a:gd name="connsiteY2" fmla="*/ 1710480 h 1710480"/>
              <a:gd name="connsiteX3" fmla="*/ 3316895 w 3316895"/>
              <a:gd name="connsiteY3" fmla="*/ 0 h 1710480"/>
            </a:gdLst>
            <a:ahLst/>
            <a:cxnLst>
              <a:cxn ang="0">
                <a:pos x="connsiteX0" y="connsiteY0"/>
              </a:cxn>
              <a:cxn ang="0">
                <a:pos x="connsiteX1" y="connsiteY1"/>
              </a:cxn>
              <a:cxn ang="0">
                <a:pos x="connsiteX2" y="connsiteY2"/>
              </a:cxn>
              <a:cxn ang="0">
                <a:pos x="connsiteX3" y="connsiteY3"/>
              </a:cxn>
            </a:cxnLst>
            <a:rect l="l" t="t" r="r" b="b"/>
            <a:pathLst>
              <a:path w="3316895" h="1710480">
                <a:moveTo>
                  <a:pt x="0" y="0"/>
                </a:moveTo>
                <a:lnTo>
                  <a:pt x="0" y="1710480"/>
                </a:lnTo>
                <a:lnTo>
                  <a:pt x="3316895" y="1710480"/>
                </a:lnTo>
                <a:lnTo>
                  <a:pt x="3316895" y="0"/>
                </a:lnTo>
                <a:close/>
              </a:path>
            </a:pathLst>
          </a:custGeom>
        </p:spPr>
      </p:pic>
      <p:pic>
        <p:nvPicPr>
          <p:cNvPr id="10" name="Picture 9">
            <a:extLst>
              <a:ext uri="{FF2B5EF4-FFF2-40B4-BE49-F238E27FC236}">
                <a16:creationId xmlns:a16="http://schemas.microsoft.com/office/drawing/2014/main" id="{2502BBA3-2BFD-43FF-B8A0-E55627E9FA9A}"/>
              </a:ext>
            </a:extLst>
          </p:cNvPr>
          <p:cNvPicPr>
            <a:picLocks noChangeAspect="1"/>
          </p:cNvPicPr>
          <p:nvPr userDrawn="1"/>
        </p:nvPicPr>
        <p:blipFill>
          <a:blip r:embed="rId6">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70963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75C5-0B2B-42C5-8A7D-B896CBF96D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F36B3-5183-422A-AD77-A0BDC58CCE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6/28/2023</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268405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8B002-73E3-4A59-97CF-80D6E2B63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981138-737A-4841-991D-4A6DC18E60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25B2B0-16C2-4497-A60F-28ED6CA0504E}"/>
              </a:ext>
            </a:extLst>
          </p:cNvPr>
          <p:cNvSpPr>
            <a:spLocks noGrp="1"/>
          </p:cNvSpPr>
          <p:nvPr>
            <p:ph type="dt" sz="half" idx="10"/>
          </p:nvPr>
        </p:nvSpPr>
        <p:spPr/>
        <p:txBody>
          <a:bodyPr/>
          <a:lstStyle/>
          <a:p>
            <a:fld id="{B70ECD91-F9DD-4E35-8C18-96CD1F729712}" type="datetimeFigureOut">
              <a:rPr lang="en-US" smtClean="0"/>
              <a:t>6/28/2023</a:t>
            </a:fld>
            <a:endParaRPr lang="en-US"/>
          </a:p>
        </p:txBody>
      </p:sp>
      <p:sp>
        <p:nvSpPr>
          <p:cNvPr id="5" name="Footer Placeholder 4">
            <a:extLst>
              <a:ext uri="{FF2B5EF4-FFF2-40B4-BE49-F238E27FC236}">
                <a16:creationId xmlns:a16="http://schemas.microsoft.com/office/drawing/2014/main" id="{349DC5C9-9957-4FDF-BF89-2833D58B7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B18C5-C816-4A36-B672-12859720B788}"/>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03951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16FE-AFBF-4941-97DE-A1D2C92193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43DDBE-57EF-48AF-AD79-133927320C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D39D72-66A3-4407-8621-82423B2348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11A51D-CA18-4B33-8FE1-25BC167DBA65}"/>
              </a:ext>
            </a:extLst>
          </p:cNvPr>
          <p:cNvSpPr>
            <a:spLocks noGrp="1"/>
          </p:cNvSpPr>
          <p:nvPr>
            <p:ph type="dt" sz="half" idx="10"/>
          </p:nvPr>
        </p:nvSpPr>
        <p:spPr/>
        <p:txBody>
          <a:bodyPr/>
          <a:lstStyle/>
          <a:p>
            <a:fld id="{B70ECD91-F9DD-4E35-8C18-96CD1F729712}" type="datetimeFigureOut">
              <a:rPr lang="en-US" smtClean="0"/>
              <a:t>6/28/2023</a:t>
            </a:fld>
            <a:endParaRPr lang="en-US"/>
          </a:p>
        </p:txBody>
      </p:sp>
      <p:sp>
        <p:nvSpPr>
          <p:cNvPr id="6" name="Footer Placeholder 5">
            <a:extLst>
              <a:ext uri="{FF2B5EF4-FFF2-40B4-BE49-F238E27FC236}">
                <a16:creationId xmlns:a16="http://schemas.microsoft.com/office/drawing/2014/main" id="{E3BD2AA3-3E11-44B8-8421-726D3EB6A0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3108C-8C3E-47F3-B675-38C54FF9AE4D}"/>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07680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834F3-A85C-45D5-8A6A-6F06AD2F94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C0BB03-7E04-4A15-9F04-3E57667AEE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DC36E7-DB1F-4044-9DF4-57AC3C158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02FB26-7839-4EF2-9099-450DDC9680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49131-45CB-4AAD-B16F-CF3E54DC60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32D7F6-EE1D-4AD4-9744-9AEDBDB01E6D}"/>
              </a:ext>
            </a:extLst>
          </p:cNvPr>
          <p:cNvSpPr>
            <a:spLocks noGrp="1"/>
          </p:cNvSpPr>
          <p:nvPr>
            <p:ph type="dt" sz="half" idx="10"/>
          </p:nvPr>
        </p:nvSpPr>
        <p:spPr/>
        <p:txBody>
          <a:bodyPr/>
          <a:lstStyle/>
          <a:p>
            <a:fld id="{B70ECD91-F9DD-4E35-8C18-96CD1F729712}" type="datetimeFigureOut">
              <a:rPr lang="en-US" smtClean="0"/>
              <a:t>6/28/2023</a:t>
            </a:fld>
            <a:endParaRPr lang="en-US"/>
          </a:p>
        </p:txBody>
      </p:sp>
      <p:sp>
        <p:nvSpPr>
          <p:cNvPr id="8" name="Footer Placeholder 7">
            <a:extLst>
              <a:ext uri="{FF2B5EF4-FFF2-40B4-BE49-F238E27FC236}">
                <a16:creationId xmlns:a16="http://schemas.microsoft.com/office/drawing/2014/main" id="{180DB634-987D-4F59-8D47-1C4B935A1E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18064A-455F-4C62-8123-2DDC2D165A62}"/>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165830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62BC-2C50-485B-97B0-378993786E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AA93BF-A87D-4B1C-ABB9-A67F6BED403A}"/>
              </a:ext>
            </a:extLst>
          </p:cNvPr>
          <p:cNvSpPr>
            <a:spLocks noGrp="1"/>
          </p:cNvSpPr>
          <p:nvPr>
            <p:ph type="dt" sz="half" idx="10"/>
          </p:nvPr>
        </p:nvSpPr>
        <p:spPr/>
        <p:txBody>
          <a:bodyPr/>
          <a:lstStyle/>
          <a:p>
            <a:fld id="{B70ECD91-F9DD-4E35-8C18-96CD1F729712}" type="datetimeFigureOut">
              <a:rPr lang="en-US" smtClean="0"/>
              <a:t>6/28/2023</a:t>
            </a:fld>
            <a:endParaRPr lang="en-US"/>
          </a:p>
        </p:txBody>
      </p:sp>
      <p:sp>
        <p:nvSpPr>
          <p:cNvPr id="4" name="Footer Placeholder 3">
            <a:extLst>
              <a:ext uri="{FF2B5EF4-FFF2-40B4-BE49-F238E27FC236}">
                <a16:creationId xmlns:a16="http://schemas.microsoft.com/office/drawing/2014/main" id="{67FE16EC-2185-4091-8D15-DBCF6C3CA0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CDF470-98F0-4603-A341-9C53C55A3A9E}"/>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341261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EAA94-1BDC-42DD-B24B-C4FA5C707DB9}"/>
              </a:ext>
            </a:extLst>
          </p:cNvPr>
          <p:cNvSpPr>
            <a:spLocks noGrp="1"/>
          </p:cNvSpPr>
          <p:nvPr>
            <p:ph type="dt" sz="half" idx="10"/>
          </p:nvPr>
        </p:nvSpPr>
        <p:spPr/>
        <p:txBody>
          <a:bodyPr/>
          <a:lstStyle/>
          <a:p>
            <a:fld id="{B70ECD91-F9DD-4E35-8C18-96CD1F729712}" type="datetimeFigureOut">
              <a:rPr lang="en-US" smtClean="0"/>
              <a:t>6/28/2023</a:t>
            </a:fld>
            <a:endParaRPr lang="en-US"/>
          </a:p>
        </p:txBody>
      </p:sp>
      <p:sp>
        <p:nvSpPr>
          <p:cNvPr id="3" name="Footer Placeholder 2">
            <a:extLst>
              <a:ext uri="{FF2B5EF4-FFF2-40B4-BE49-F238E27FC236}">
                <a16:creationId xmlns:a16="http://schemas.microsoft.com/office/drawing/2014/main" id="{1113B2FC-2C28-419E-8F7B-005F39D582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8D0AE7-0247-4B68-B6B7-C9CA5C7A101A}"/>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59767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1FA3F-BF8D-4D4C-ADB2-5579AACD6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3F2AFD-C213-4B15-9A0E-745342CE2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D9834B-3759-4C6C-AEED-6B13CA338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64F9FD-D2C6-4CA2-8083-7E832774D564}"/>
              </a:ext>
            </a:extLst>
          </p:cNvPr>
          <p:cNvSpPr>
            <a:spLocks noGrp="1"/>
          </p:cNvSpPr>
          <p:nvPr>
            <p:ph type="dt" sz="half" idx="10"/>
          </p:nvPr>
        </p:nvSpPr>
        <p:spPr/>
        <p:txBody>
          <a:bodyPr/>
          <a:lstStyle/>
          <a:p>
            <a:fld id="{B70ECD91-F9DD-4E35-8C18-96CD1F729712}" type="datetimeFigureOut">
              <a:rPr lang="en-US" smtClean="0"/>
              <a:t>6/28/2023</a:t>
            </a:fld>
            <a:endParaRPr lang="en-US"/>
          </a:p>
        </p:txBody>
      </p:sp>
      <p:sp>
        <p:nvSpPr>
          <p:cNvPr id="6" name="Footer Placeholder 5">
            <a:extLst>
              <a:ext uri="{FF2B5EF4-FFF2-40B4-BE49-F238E27FC236}">
                <a16:creationId xmlns:a16="http://schemas.microsoft.com/office/drawing/2014/main" id="{53BC3B6B-A0E1-41D3-97AF-D8653D2C3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4B3D31-D4E1-4232-AA98-8EAE7789EB26}"/>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94254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DC08-0059-434E-A005-8567C32A55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759BE8-FACC-4FFF-8F02-32E6E6F704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6B837E-755E-4B80-9050-49344F333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33D91-2280-4452-B770-9F1222173A20}"/>
              </a:ext>
            </a:extLst>
          </p:cNvPr>
          <p:cNvSpPr>
            <a:spLocks noGrp="1"/>
          </p:cNvSpPr>
          <p:nvPr>
            <p:ph type="dt" sz="half" idx="10"/>
          </p:nvPr>
        </p:nvSpPr>
        <p:spPr/>
        <p:txBody>
          <a:bodyPr/>
          <a:lstStyle/>
          <a:p>
            <a:fld id="{B70ECD91-F9DD-4E35-8C18-96CD1F729712}" type="datetimeFigureOut">
              <a:rPr lang="en-US" smtClean="0"/>
              <a:t>6/28/2023</a:t>
            </a:fld>
            <a:endParaRPr lang="en-US"/>
          </a:p>
        </p:txBody>
      </p:sp>
      <p:sp>
        <p:nvSpPr>
          <p:cNvPr id="6" name="Footer Placeholder 5">
            <a:extLst>
              <a:ext uri="{FF2B5EF4-FFF2-40B4-BE49-F238E27FC236}">
                <a16:creationId xmlns:a16="http://schemas.microsoft.com/office/drawing/2014/main" id="{B719EA15-6A4F-45B2-AC34-7EB39A0417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7541D7-3872-4DFC-AC84-07869D29A6AE}"/>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344106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4">
                <a:lumMod val="0"/>
                <a:lumOff val="100000"/>
              </a:schemeClr>
            </a:gs>
            <a:gs pos="100000">
              <a:srgbClr val="FCFFEB"/>
            </a:gs>
            <a:gs pos="0">
              <a:srgbClr val="FFFFFF"/>
            </a:gs>
            <a:gs pos="60000">
              <a:schemeClr val="bg1"/>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AE268-8DC3-45A7-AC9B-F0654C96B7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223FA5-FF0A-4701-89C0-67D667D95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8BED3-A4CA-478B-8CB8-08D7BF863D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ECD91-F9DD-4E35-8C18-96CD1F729712}" type="datetimeFigureOut">
              <a:rPr lang="en-US" smtClean="0"/>
              <a:t>6/28/2023</a:t>
            </a:fld>
            <a:endParaRPr lang="en-US"/>
          </a:p>
        </p:txBody>
      </p:sp>
      <p:sp>
        <p:nvSpPr>
          <p:cNvPr id="5" name="Footer Placeholder 4">
            <a:extLst>
              <a:ext uri="{FF2B5EF4-FFF2-40B4-BE49-F238E27FC236}">
                <a16:creationId xmlns:a16="http://schemas.microsoft.com/office/drawing/2014/main" id="{E4BDB85B-639E-44C8-B825-D3A7C36C4F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8EB2C0-62B7-4AE6-B9B9-AB1E080B8C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719CC-8A80-4C58-9A09-9E734CA1AA2D}" type="slidenum">
              <a:rPr lang="en-US" smtClean="0"/>
              <a:t>‹#›</a:t>
            </a:fld>
            <a:endParaRPr lang="en-US"/>
          </a:p>
        </p:txBody>
      </p:sp>
      <p:pic>
        <p:nvPicPr>
          <p:cNvPr id="8" name="Picture 7">
            <a:extLst>
              <a:ext uri="{FF2B5EF4-FFF2-40B4-BE49-F238E27FC236}">
                <a16:creationId xmlns:a16="http://schemas.microsoft.com/office/drawing/2014/main" id="{8FB91FBD-4AD4-42F2-918E-E98DC24A8C70}"/>
              </a:ext>
            </a:extLst>
          </p:cNvPr>
          <p:cNvPicPr>
            <a:picLocks noChangeAspect="1"/>
          </p:cNvPicPr>
          <p:nvPr userDrawn="1"/>
        </p:nvPicPr>
        <p:blipFill>
          <a:blip r:embed="rId14"/>
          <a:stretch>
            <a:fillRect/>
          </a:stretch>
        </p:blipFill>
        <p:spPr>
          <a:xfrm>
            <a:off x="0" y="136525"/>
            <a:ext cx="1162049" cy="519724"/>
          </a:xfrm>
          <a:prstGeom prst="rect">
            <a:avLst/>
          </a:prstGeom>
        </p:spPr>
      </p:pic>
    </p:spTree>
    <p:extLst>
      <p:ext uri="{BB962C8B-B14F-4D97-AF65-F5344CB8AC3E}">
        <p14:creationId xmlns:p14="http://schemas.microsoft.com/office/powerpoint/2010/main" val="1458946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3.%20BAI%20TAP%20REN%20LUYEN%20THEO%20SGK.pptx" TargetMode="External"/><Relationship Id="rId2" Type="http://schemas.openxmlformats.org/officeDocument/2006/relationships/hyperlink" Target="2.%20PHAN%20DANG%20TOAN%20CO%20BAN%20THEO%20SGK.pptx" TargetMode="Externa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hyperlink" Target="4.%20BAI%20TAP%20MO%20RONG,%20UNG%20DUNG%20THUC%20TE.pptx"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png"/><Relationship Id="rId1" Type="http://schemas.openxmlformats.org/officeDocument/2006/relationships/slideLayout" Target="../slideLayouts/slideLayout12.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A4431C0-79D0-40C5-A1F9-87034A2E1981}"/>
              </a:ext>
            </a:extLst>
          </p:cNvPr>
          <p:cNvSpPr/>
          <p:nvPr/>
        </p:nvSpPr>
        <p:spPr>
          <a:xfrm>
            <a:off x="3587384" y="2099218"/>
            <a:ext cx="7114971" cy="3644352"/>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Arrow: Pentagon 117">
            <a:extLst>
              <a:ext uri="{FF2B5EF4-FFF2-40B4-BE49-F238E27FC236}">
                <a16:creationId xmlns:a16="http://schemas.microsoft.com/office/drawing/2014/main" id="{81EFB34A-F7D8-4558-96A0-5773D8E60731}"/>
              </a:ext>
            </a:extLst>
          </p:cNvPr>
          <p:cNvSpPr/>
          <p:nvPr/>
        </p:nvSpPr>
        <p:spPr>
          <a:xfrm rot="10800000">
            <a:off x="4024788" y="3188781"/>
            <a:ext cx="6282500"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Arrow: Pentagon 119">
            <a:extLst>
              <a:ext uri="{FF2B5EF4-FFF2-40B4-BE49-F238E27FC236}">
                <a16:creationId xmlns:a16="http://schemas.microsoft.com/office/drawing/2014/main" id="{77CF683C-5980-4602-AB7A-D9CDFC753A08}"/>
              </a:ext>
            </a:extLst>
          </p:cNvPr>
          <p:cNvSpPr/>
          <p:nvPr/>
        </p:nvSpPr>
        <p:spPr>
          <a:xfrm rot="10800000">
            <a:off x="4103568" y="3911758"/>
            <a:ext cx="6198724"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Arrow: Pentagon 120">
            <a:extLst>
              <a:ext uri="{FF2B5EF4-FFF2-40B4-BE49-F238E27FC236}">
                <a16:creationId xmlns:a16="http://schemas.microsoft.com/office/drawing/2014/main" id="{7C5E35EE-C97A-4758-9A39-CF61681144C2}"/>
              </a:ext>
            </a:extLst>
          </p:cNvPr>
          <p:cNvSpPr/>
          <p:nvPr/>
        </p:nvSpPr>
        <p:spPr>
          <a:xfrm rot="10800000">
            <a:off x="4031232" y="4579995"/>
            <a:ext cx="6282500"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row: Pentagon 116">
            <a:extLst>
              <a:ext uri="{FF2B5EF4-FFF2-40B4-BE49-F238E27FC236}">
                <a16:creationId xmlns:a16="http://schemas.microsoft.com/office/drawing/2014/main" id="{3EF0ED97-B7C5-4710-9D14-B26B576DC6D9}"/>
              </a:ext>
            </a:extLst>
          </p:cNvPr>
          <p:cNvSpPr/>
          <p:nvPr/>
        </p:nvSpPr>
        <p:spPr>
          <a:xfrm rot="10800000">
            <a:off x="4019792" y="2520243"/>
            <a:ext cx="6282500" cy="566186"/>
          </a:xfrm>
          <a:prstGeom prst="homePlate">
            <a:avLst>
              <a:gd name="adj" fmla="val 3587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AE3BA33-FCB9-48F8-92F2-102878D1547E}"/>
              </a:ext>
            </a:extLst>
          </p:cNvPr>
          <p:cNvGrpSpPr/>
          <p:nvPr/>
        </p:nvGrpSpPr>
        <p:grpSpPr>
          <a:xfrm>
            <a:off x="1322638" y="175791"/>
            <a:ext cx="10052616" cy="1007276"/>
            <a:chOff x="633430" y="193012"/>
            <a:chExt cx="10052616" cy="1072853"/>
          </a:xfrm>
        </p:grpSpPr>
        <p:sp>
          <p:nvSpPr>
            <p:cNvPr id="90" name="TextBox 89">
              <a:extLst>
                <a:ext uri="{FF2B5EF4-FFF2-40B4-BE49-F238E27FC236}">
                  <a16:creationId xmlns:a16="http://schemas.microsoft.com/office/drawing/2014/main" id="{2B53AA17-8B42-48DD-B71C-D6AC7B905F63}"/>
                </a:ext>
              </a:extLst>
            </p:cNvPr>
            <p:cNvSpPr txBox="1"/>
            <p:nvPr/>
          </p:nvSpPr>
          <p:spPr>
            <a:xfrm>
              <a:off x="3044169" y="283377"/>
              <a:ext cx="6473678" cy="885099"/>
            </a:xfrm>
            <a:prstGeom prst="rect">
              <a:avLst/>
            </a:prstGeom>
            <a:noFill/>
          </p:spPr>
          <p:txBody>
            <a:bodyPr wrap="square">
              <a:spAutoFit/>
            </a:bodyPr>
            <a:lstStyle/>
            <a:p>
              <a:pPr algn="ct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Bài</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1: GIÁ TRỊ LƯỢNG GIÁC CỦA GÓC LƯỢNG GIÁC</a:t>
              </a:r>
            </a:p>
          </p:txBody>
        </p:sp>
        <p:grpSp>
          <p:nvGrpSpPr>
            <p:cNvPr id="21" name="Group 20">
              <a:extLst>
                <a:ext uri="{FF2B5EF4-FFF2-40B4-BE49-F238E27FC236}">
                  <a16:creationId xmlns:a16="http://schemas.microsoft.com/office/drawing/2014/main" id="{65C2EBB6-D98F-471E-B0D7-FB1B3E144830}"/>
                </a:ext>
              </a:extLst>
            </p:cNvPr>
            <p:cNvGrpSpPr/>
            <p:nvPr/>
          </p:nvGrpSpPr>
          <p:grpSpPr>
            <a:xfrm>
              <a:off x="633430" y="193012"/>
              <a:ext cx="10052616" cy="1072853"/>
              <a:chOff x="633430" y="193012"/>
              <a:chExt cx="10052616" cy="1072853"/>
            </a:xfrm>
          </p:grpSpPr>
          <p:grpSp>
            <p:nvGrpSpPr>
              <p:cNvPr id="69" name="Group 68">
                <a:extLst>
                  <a:ext uri="{FF2B5EF4-FFF2-40B4-BE49-F238E27FC236}">
                    <a16:creationId xmlns:a16="http://schemas.microsoft.com/office/drawing/2014/main" id="{48EE28C9-9886-4BC6-A96A-0DB2879DA850}"/>
                  </a:ext>
                </a:extLst>
              </p:cNvPr>
              <p:cNvGrpSpPr/>
              <p:nvPr/>
            </p:nvGrpSpPr>
            <p:grpSpPr>
              <a:xfrm>
                <a:off x="667123" y="193012"/>
                <a:ext cx="10018923" cy="1072853"/>
                <a:chOff x="2366495" y="4969977"/>
                <a:chExt cx="8562194" cy="1120362"/>
              </a:xfrm>
            </p:grpSpPr>
            <p:sp>
              <p:nvSpPr>
                <p:cNvPr id="77" name="Freeform: Shape 76">
                  <a:extLst>
                    <a:ext uri="{FF2B5EF4-FFF2-40B4-BE49-F238E27FC236}">
                      <a16:creationId xmlns:a16="http://schemas.microsoft.com/office/drawing/2014/main" id="{FBFE03CB-71EF-4379-B2F5-587AEBB41B10}"/>
                    </a:ext>
                  </a:extLst>
                </p:cNvPr>
                <p:cNvSpPr/>
                <p:nvPr/>
              </p:nvSpPr>
              <p:spPr>
                <a:xfrm>
                  <a:off x="2366495" y="4969977"/>
                  <a:ext cx="8562194" cy="1120362"/>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578D2D83-7523-4BE6-92DF-3596A73B8C8A}"/>
                    </a:ext>
                  </a:extLst>
                </p:cNvPr>
                <p:cNvSpPr/>
                <p:nvPr/>
              </p:nvSpPr>
              <p:spPr>
                <a:xfrm>
                  <a:off x="2562998" y="4969977"/>
                  <a:ext cx="8365690" cy="1081886"/>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FE89F58F-A226-4193-8060-C792D5458C1B}"/>
                    </a:ext>
                  </a:extLst>
                </p:cNvPr>
                <p:cNvSpPr/>
                <p:nvPr/>
              </p:nvSpPr>
              <p:spPr>
                <a:xfrm>
                  <a:off x="2687050" y="4969977"/>
                  <a:ext cx="8241638" cy="1023161"/>
                </a:xfrm>
                <a:custGeom>
                  <a:avLst/>
                  <a:gdLst>
                    <a:gd name="connsiteX0" fmla="*/ 0 w 9231691"/>
                    <a:gd name="connsiteY0" fmla="*/ 0 h 1081886"/>
                    <a:gd name="connsiteX1" fmla="*/ 1672212 w 9231691"/>
                    <a:gd name="connsiteY1" fmla="*/ 0 h 1081886"/>
                    <a:gd name="connsiteX2" fmla="*/ 2248019 w 9231691"/>
                    <a:gd name="connsiteY2" fmla="*/ 995707 h 1081886"/>
                    <a:gd name="connsiteX3" fmla="*/ 9231691 w 9231691"/>
                    <a:gd name="connsiteY3" fmla="*/ 995707 h 1081886"/>
                    <a:gd name="connsiteX4" fmla="*/ 9231691 w 9231691"/>
                    <a:gd name="connsiteY4" fmla="*/ 1081886 h 1081886"/>
                    <a:gd name="connsiteX5" fmla="*/ 0 w 9231691"/>
                    <a:gd name="connsiteY5" fmla="*/ 1081886 h 1081886"/>
                    <a:gd name="connsiteX6" fmla="*/ 36573 w 9231691"/>
                    <a:gd name="connsiteY6" fmla="*/ 829371 h 1081886"/>
                    <a:gd name="connsiteX7" fmla="*/ 50139 w 9231691"/>
                    <a:gd name="connsiteY7" fmla="*/ 540943 h 1081886"/>
                    <a:gd name="connsiteX8" fmla="*/ 36573 w 9231691"/>
                    <a:gd name="connsiteY8" fmla="*/ 252515 h 108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1691" h="1081886">
                      <a:moveTo>
                        <a:pt x="0" y="0"/>
                      </a:moveTo>
                      <a:lnTo>
                        <a:pt x="1672212" y="0"/>
                      </a:lnTo>
                      <a:lnTo>
                        <a:pt x="2248019" y="995707"/>
                      </a:lnTo>
                      <a:lnTo>
                        <a:pt x="9231691" y="995707"/>
                      </a:lnTo>
                      <a:lnTo>
                        <a:pt x="9231691" y="1081886"/>
                      </a:lnTo>
                      <a:lnTo>
                        <a:pt x="0" y="1081886"/>
                      </a:lnTo>
                      <a:lnTo>
                        <a:pt x="36573" y="829371"/>
                      </a:lnTo>
                      <a:cubicBezTo>
                        <a:pt x="45468" y="736206"/>
                        <a:pt x="50139" y="639744"/>
                        <a:pt x="50139" y="540943"/>
                      </a:cubicBezTo>
                      <a:cubicBezTo>
                        <a:pt x="50139" y="442143"/>
                        <a:pt x="45468" y="345680"/>
                        <a:pt x="36573" y="252515"/>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0" name="Parallelogram 69">
                <a:extLst>
                  <a:ext uri="{FF2B5EF4-FFF2-40B4-BE49-F238E27FC236}">
                    <a16:creationId xmlns:a16="http://schemas.microsoft.com/office/drawing/2014/main" id="{674711C6-91AA-458E-A0EA-0743C984350A}"/>
                  </a:ext>
                </a:extLst>
              </p:cNvPr>
              <p:cNvSpPr/>
              <p:nvPr/>
            </p:nvSpPr>
            <p:spPr>
              <a:xfrm rot="186211" flipH="1">
                <a:off x="2365359" y="210750"/>
                <a:ext cx="789345" cy="887854"/>
              </a:xfrm>
              <a:prstGeom prst="parallelogram">
                <a:avLst>
                  <a:gd name="adj" fmla="val 8209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arallelogram 74">
                <a:extLst>
                  <a:ext uri="{FF2B5EF4-FFF2-40B4-BE49-F238E27FC236}">
                    <a16:creationId xmlns:a16="http://schemas.microsoft.com/office/drawing/2014/main" id="{FD171554-3AD5-4435-8A3C-F7685103EBF1}"/>
                  </a:ext>
                </a:extLst>
              </p:cNvPr>
              <p:cNvSpPr/>
              <p:nvPr/>
            </p:nvSpPr>
            <p:spPr>
              <a:xfrm rot="186211" flipH="1">
                <a:off x="2542818" y="210750"/>
                <a:ext cx="789345" cy="887854"/>
              </a:xfrm>
              <a:prstGeom prst="parallelogram">
                <a:avLst>
                  <a:gd name="adj" fmla="val 82092"/>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C0BD1B5B-8857-462B-B229-FA9F69DEB989}"/>
                  </a:ext>
                </a:extLst>
              </p:cNvPr>
              <p:cNvSpPr txBox="1"/>
              <p:nvPr/>
            </p:nvSpPr>
            <p:spPr>
              <a:xfrm>
                <a:off x="633430" y="259892"/>
                <a:ext cx="2448929" cy="461665"/>
              </a:xfrm>
              <a:prstGeom prst="rect">
                <a:avLst/>
              </a:prstGeom>
              <a:noFill/>
            </p:spPr>
            <p:txBody>
              <a:bodyPr wrap="square">
                <a:spAutoFit/>
              </a:bodyPr>
              <a:lstStyle/>
              <a:p>
                <a:pPr algn="ct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ĐẠI SỐ</a:t>
                </a:r>
              </a:p>
            </p:txBody>
          </p:sp>
          <p:sp>
            <p:nvSpPr>
              <p:cNvPr id="91" name="TextBox 90">
                <a:extLst>
                  <a:ext uri="{FF2B5EF4-FFF2-40B4-BE49-F238E27FC236}">
                    <a16:creationId xmlns:a16="http://schemas.microsoft.com/office/drawing/2014/main" id="{E220F5A5-8EA8-439D-ABDC-CF5CFB9E47A3}"/>
                  </a:ext>
                </a:extLst>
              </p:cNvPr>
              <p:cNvSpPr txBox="1"/>
              <p:nvPr/>
            </p:nvSpPr>
            <p:spPr>
              <a:xfrm>
                <a:off x="757175" y="670277"/>
                <a:ext cx="2448929" cy="461665"/>
              </a:xfrm>
              <a:prstGeom prst="rect">
                <a:avLst/>
              </a:prstGeom>
              <a:noFill/>
            </p:spPr>
            <p:txBody>
              <a:bodyPr wrap="square">
                <a:spAutoFit/>
              </a:bodyPr>
              <a:lstStyle/>
              <a:p>
                <a:pPr algn="ct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Chương </a:t>
                </a:r>
                <a:r>
                  <a:rPr lang="en-US" sz="2400" b="1">
                    <a:solidFill>
                      <a:srgbClr val="3333FF"/>
                    </a:solidFill>
                    <a:latin typeface="Cambria Math" panose="02040503050406030204" pitchFamily="18" charset="0"/>
                    <a:ea typeface="Cambria Math" panose="02040503050406030204" pitchFamily="18" charset="0"/>
                    <a:cs typeface="Calibri" panose="020F0502020204030204" pitchFamily="34" charset="0"/>
                    <a:sym typeface="Baumans"/>
                  </a:rPr>
                  <a:t>❶</a:t>
                </a:r>
                <a:endPar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grpSp>
      <p:sp>
        <p:nvSpPr>
          <p:cNvPr id="24" name="Rectangle: Rounded Corners 23">
            <a:extLst>
              <a:ext uri="{FF2B5EF4-FFF2-40B4-BE49-F238E27FC236}">
                <a16:creationId xmlns:a16="http://schemas.microsoft.com/office/drawing/2014/main" id="{67A175AC-6165-4E1C-9BCD-83B94091765B}"/>
              </a:ext>
            </a:extLst>
          </p:cNvPr>
          <p:cNvSpPr/>
          <p:nvPr/>
        </p:nvSpPr>
        <p:spPr>
          <a:xfrm>
            <a:off x="312820" y="1421956"/>
            <a:ext cx="11694695" cy="4671014"/>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CC1ED171-377C-451A-8F18-59A74B0D883A}"/>
              </a:ext>
            </a:extLst>
          </p:cNvPr>
          <p:cNvGrpSpPr/>
          <p:nvPr/>
        </p:nvGrpSpPr>
        <p:grpSpPr>
          <a:xfrm>
            <a:off x="1714828" y="2099218"/>
            <a:ext cx="1872556" cy="3644388"/>
            <a:chOff x="230133" y="2669965"/>
            <a:chExt cx="1872556" cy="3644388"/>
          </a:xfrm>
        </p:grpSpPr>
        <p:grpSp>
          <p:nvGrpSpPr>
            <p:cNvPr id="94" name="Group 93">
              <a:extLst>
                <a:ext uri="{FF2B5EF4-FFF2-40B4-BE49-F238E27FC236}">
                  <a16:creationId xmlns:a16="http://schemas.microsoft.com/office/drawing/2014/main" id="{ED9F50BA-E121-4BC7-8418-BA509C09D50A}"/>
                </a:ext>
              </a:extLst>
            </p:cNvPr>
            <p:cNvGrpSpPr/>
            <p:nvPr/>
          </p:nvGrpSpPr>
          <p:grpSpPr>
            <a:xfrm>
              <a:off x="230133" y="2669965"/>
              <a:ext cx="1872556" cy="3644388"/>
              <a:chOff x="863534" y="3255253"/>
              <a:chExt cx="3579568" cy="2873475"/>
            </a:xfrm>
          </p:grpSpPr>
          <p:sp>
            <p:nvSpPr>
              <p:cNvPr id="96" name="Flowchart: Display 95">
                <a:extLst>
                  <a:ext uri="{FF2B5EF4-FFF2-40B4-BE49-F238E27FC236}">
                    <a16:creationId xmlns:a16="http://schemas.microsoft.com/office/drawing/2014/main" id="{60901D6A-DC24-4872-9632-354557F0C72D}"/>
                  </a:ext>
                </a:extLst>
              </p:cNvPr>
              <p:cNvSpPr/>
              <p:nvPr/>
            </p:nvSpPr>
            <p:spPr>
              <a:xfrm flipH="1">
                <a:off x="863534" y="3255253"/>
                <a:ext cx="2917416" cy="2873447"/>
              </a:xfrm>
              <a:prstGeom prst="flowChartDisplay">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Display 96">
                <a:extLst>
                  <a:ext uri="{FF2B5EF4-FFF2-40B4-BE49-F238E27FC236}">
                    <a16:creationId xmlns:a16="http://schemas.microsoft.com/office/drawing/2014/main" id="{0058A2D9-EE82-45E9-A989-86BB3C8E1263}"/>
                  </a:ext>
                </a:extLst>
              </p:cNvPr>
              <p:cNvSpPr/>
              <p:nvPr/>
            </p:nvSpPr>
            <p:spPr>
              <a:xfrm flipH="1">
                <a:off x="1238456" y="3255254"/>
                <a:ext cx="2917416" cy="2873447"/>
              </a:xfrm>
              <a:prstGeom prst="flowChartDisplay">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isplay 97">
                <a:extLst>
                  <a:ext uri="{FF2B5EF4-FFF2-40B4-BE49-F238E27FC236}">
                    <a16:creationId xmlns:a16="http://schemas.microsoft.com/office/drawing/2014/main" id="{F0E0EA4C-91BB-415A-8B1F-EF5C3EE1D200}"/>
                  </a:ext>
                </a:extLst>
              </p:cNvPr>
              <p:cNvSpPr/>
              <p:nvPr/>
            </p:nvSpPr>
            <p:spPr>
              <a:xfrm flipH="1">
                <a:off x="1525686" y="3255281"/>
                <a:ext cx="2917416" cy="2873447"/>
              </a:xfrm>
              <a:prstGeom prst="flowChartDisplay">
                <a:avLst/>
              </a:prstGeom>
              <a:gradFill flip="none" rotWithShape="1">
                <a:gsLst>
                  <a:gs pos="0">
                    <a:schemeClr val="accent5">
                      <a:lumMod val="20000"/>
                      <a:lumOff val="80000"/>
                    </a:schemeClr>
                  </a:gs>
                  <a:gs pos="85000">
                    <a:schemeClr val="accent4">
                      <a:lumMod val="20000"/>
                      <a:lumOff val="80000"/>
                    </a:schemeClr>
                  </a:gs>
                  <a:gs pos="96000">
                    <a:schemeClr val="accent5">
                      <a:lumMod val="20000"/>
                      <a:lumOff val="80000"/>
                      <a:shade val="67500"/>
                      <a:satMod val="115000"/>
                    </a:schemeClr>
                  </a:gs>
                  <a:gs pos="100000">
                    <a:srgbClr val="3333F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Arrow: Chevron 94">
              <a:extLst>
                <a:ext uri="{FF2B5EF4-FFF2-40B4-BE49-F238E27FC236}">
                  <a16:creationId xmlns:a16="http://schemas.microsoft.com/office/drawing/2014/main" id="{6A2C54E6-6E90-4D3A-B106-85329297FFE8}"/>
                </a:ext>
              </a:extLst>
            </p:cNvPr>
            <p:cNvSpPr/>
            <p:nvPr/>
          </p:nvSpPr>
          <p:spPr>
            <a:xfrm>
              <a:off x="1745212" y="2669965"/>
              <a:ext cx="357477" cy="3631132"/>
            </a:xfrm>
            <a:prstGeom prst="chevr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9" name="TextBox 98">
            <a:extLst>
              <a:ext uri="{FF2B5EF4-FFF2-40B4-BE49-F238E27FC236}">
                <a16:creationId xmlns:a16="http://schemas.microsoft.com/office/drawing/2014/main" id="{CF5FC146-A152-4530-AE16-B7DF46C0E557}"/>
              </a:ext>
            </a:extLst>
          </p:cNvPr>
          <p:cNvSpPr txBox="1"/>
          <p:nvPr/>
        </p:nvSpPr>
        <p:spPr>
          <a:xfrm>
            <a:off x="1836398" y="2842790"/>
            <a:ext cx="1890215" cy="2308324"/>
          </a:xfrm>
          <a:prstGeom prst="rect">
            <a:avLst/>
          </a:prstGeom>
          <a:noFill/>
        </p:spPr>
        <p:txBody>
          <a:bodyPr wrap="square">
            <a:spAutoFit/>
          </a:bodyPr>
          <a:lstStyle/>
          <a:p>
            <a:pPr algn="ctr"/>
            <a:r>
              <a:rPr lang="en-US" sz="3600" b="1">
                <a:solidFill>
                  <a:srgbClr val="0000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NỘI DUNG BÀI HỌC</a:t>
            </a:r>
            <a:endParaRPr lang="en-US" sz="3600">
              <a:solidFill>
                <a:srgbClr val="0000FF"/>
              </a:solidFill>
            </a:endParaRPr>
          </a:p>
        </p:txBody>
      </p:sp>
      <p:sp>
        <p:nvSpPr>
          <p:cNvPr id="100" name="TextBox 99">
            <a:extLst>
              <a:ext uri="{FF2B5EF4-FFF2-40B4-BE49-F238E27FC236}">
                <a16:creationId xmlns:a16="http://schemas.microsoft.com/office/drawing/2014/main" id="{2DD05149-B76F-4C8D-BB32-FA731699AB67}"/>
              </a:ext>
            </a:extLst>
          </p:cNvPr>
          <p:cNvSpPr txBox="1"/>
          <p:nvPr/>
        </p:nvSpPr>
        <p:spPr>
          <a:xfrm>
            <a:off x="4128886" y="2577686"/>
            <a:ext cx="3462540" cy="461665"/>
          </a:xfrm>
          <a:prstGeom prst="rect">
            <a:avLst/>
          </a:prstGeom>
          <a:noFill/>
        </p:spPr>
        <p:txBody>
          <a:bodyPr wrap="square">
            <a:spAutoFit/>
          </a:bodyPr>
          <a:lstStyle/>
          <a:p>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1. Tóm tắt lý thuyết</a:t>
            </a:r>
          </a:p>
        </p:txBody>
      </p:sp>
      <p:sp>
        <p:nvSpPr>
          <p:cNvPr id="101" name="TextBox 100">
            <a:hlinkClick r:id="rId2" action="ppaction://hlinkpres?slideindex=1&amp;slidetitle="/>
            <a:extLst>
              <a:ext uri="{FF2B5EF4-FFF2-40B4-BE49-F238E27FC236}">
                <a16:creationId xmlns:a16="http://schemas.microsoft.com/office/drawing/2014/main" id="{5436DB23-27CB-445D-A8AA-6B7333C69FF9}"/>
              </a:ext>
            </a:extLst>
          </p:cNvPr>
          <p:cNvSpPr txBox="1"/>
          <p:nvPr/>
        </p:nvSpPr>
        <p:spPr>
          <a:xfrm>
            <a:off x="4092392" y="3251891"/>
            <a:ext cx="4146733" cy="461665"/>
          </a:xfrm>
          <a:prstGeom prst="rect">
            <a:avLst/>
          </a:prstGeom>
          <a:noFill/>
        </p:spPr>
        <p:txBody>
          <a:bodyPr wrap="square">
            <a:spAutoFit/>
          </a:bodyPr>
          <a:lstStyle/>
          <a:p>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2.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dạng</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toán</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cơ</a:t>
            </a:r>
            <a:r>
              <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dirty="0" err="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bản</a:t>
            </a:r>
            <a:endParaRPr lang="en-US" sz="2400" b="1" dirty="0">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sp>
        <p:nvSpPr>
          <p:cNvPr id="102" name="TextBox 101">
            <a:hlinkClick r:id="rId3" action="ppaction://hlinkpres?slideindex=1&amp;slidetitle="/>
            <a:extLst>
              <a:ext uri="{FF2B5EF4-FFF2-40B4-BE49-F238E27FC236}">
                <a16:creationId xmlns:a16="http://schemas.microsoft.com/office/drawing/2014/main" id="{9D766C08-A58A-4E98-AA95-509CE8DB0003}"/>
              </a:ext>
            </a:extLst>
          </p:cNvPr>
          <p:cNvSpPr txBox="1"/>
          <p:nvPr/>
        </p:nvSpPr>
        <p:spPr>
          <a:xfrm>
            <a:off x="4086666" y="3915943"/>
            <a:ext cx="4062206" cy="461665"/>
          </a:xfrm>
          <a:prstGeom prst="rect">
            <a:avLst/>
          </a:prstGeom>
          <a:noFill/>
        </p:spPr>
        <p:txBody>
          <a:bodyPr wrap="square">
            <a:spAutoFit/>
          </a:bodyPr>
          <a:lstStyle/>
          <a:p>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3. HĐ rèn luyện kỹ năng</a:t>
            </a:r>
          </a:p>
        </p:txBody>
      </p:sp>
      <p:sp>
        <p:nvSpPr>
          <p:cNvPr id="103" name="TextBox 102">
            <a:hlinkClick r:id="rId4" action="ppaction://hlinkpres?slideindex=1&amp;slidetitle="/>
            <a:extLst>
              <a:ext uri="{FF2B5EF4-FFF2-40B4-BE49-F238E27FC236}">
                <a16:creationId xmlns:a16="http://schemas.microsoft.com/office/drawing/2014/main" id="{40B1E1A7-9B24-46DB-B9FE-858B430C9D4F}"/>
              </a:ext>
            </a:extLst>
          </p:cNvPr>
          <p:cNvSpPr txBox="1"/>
          <p:nvPr/>
        </p:nvSpPr>
        <p:spPr>
          <a:xfrm>
            <a:off x="4043130" y="4619709"/>
            <a:ext cx="3548295" cy="461665"/>
          </a:xfrm>
          <a:prstGeom prst="rect">
            <a:avLst/>
          </a:prstGeom>
          <a:noFill/>
        </p:spPr>
        <p:txBody>
          <a:bodyPr wrap="square">
            <a:spAutoFit/>
          </a:bodyPr>
          <a:lstStyle/>
          <a:p>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4. HĐ tìm tòi mở rộng</a:t>
            </a:r>
          </a:p>
        </p:txBody>
      </p:sp>
      <p:cxnSp>
        <p:nvCxnSpPr>
          <p:cNvPr id="104" name="Straight Arrow Connector 103">
            <a:extLst>
              <a:ext uri="{FF2B5EF4-FFF2-40B4-BE49-F238E27FC236}">
                <a16:creationId xmlns:a16="http://schemas.microsoft.com/office/drawing/2014/main" id="{30CE0057-462C-4E55-8251-B059115A4B17}"/>
              </a:ext>
            </a:extLst>
          </p:cNvPr>
          <p:cNvCxnSpPr>
            <a:cxnSpLocks/>
          </p:cNvCxnSpPr>
          <p:nvPr/>
        </p:nvCxnSpPr>
        <p:spPr>
          <a:xfrm flipV="1">
            <a:off x="3693115" y="2841909"/>
            <a:ext cx="287760" cy="913059"/>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60727819-430B-4937-BC89-D6BDF8340F75}"/>
              </a:ext>
            </a:extLst>
          </p:cNvPr>
          <p:cNvCxnSpPr>
            <a:cxnSpLocks/>
          </p:cNvCxnSpPr>
          <p:nvPr/>
        </p:nvCxnSpPr>
        <p:spPr>
          <a:xfrm flipV="1">
            <a:off x="3685213" y="3495356"/>
            <a:ext cx="324536" cy="269786"/>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2179470A-E9BC-4A53-9851-F3926B71AF2D}"/>
              </a:ext>
            </a:extLst>
          </p:cNvPr>
          <p:cNvCxnSpPr>
            <a:cxnSpLocks/>
            <a:endCxn id="102" idx="1"/>
          </p:cNvCxnSpPr>
          <p:nvPr/>
        </p:nvCxnSpPr>
        <p:spPr>
          <a:xfrm>
            <a:off x="3684196" y="3766406"/>
            <a:ext cx="402470" cy="380370"/>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287D2765-93D8-4D72-88C4-81DA620EC2E8}"/>
              </a:ext>
            </a:extLst>
          </p:cNvPr>
          <p:cNvCxnSpPr>
            <a:cxnSpLocks/>
            <a:endCxn id="103" idx="1"/>
          </p:cNvCxnSpPr>
          <p:nvPr/>
        </p:nvCxnSpPr>
        <p:spPr>
          <a:xfrm>
            <a:off x="3688019" y="3760407"/>
            <a:ext cx="355111" cy="1090135"/>
          </a:xfrm>
          <a:prstGeom prst="straightConnector1">
            <a:avLst/>
          </a:prstGeom>
          <a:ln w="38100">
            <a:headEnd type="oval"/>
            <a:tailEnd type="triangle"/>
          </a:ln>
        </p:spPr>
        <p:style>
          <a:lnRef idx="1">
            <a:schemeClr val="accent1"/>
          </a:lnRef>
          <a:fillRef idx="0">
            <a:schemeClr val="accent1"/>
          </a:fillRef>
          <a:effectRef idx="0">
            <a:schemeClr val="accent1"/>
          </a:effectRef>
          <a:fontRef idx="minor">
            <a:schemeClr val="tx1"/>
          </a:fontRef>
        </p:style>
      </p:cxnSp>
      <p:pic>
        <p:nvPicPr>
          <p:cNvPr id="34" name="Picture 4" descr="TLTH -Bộ SGK Lớp 2 - Kết nối tri thức với cuộc sống - Công ...">
            <a:extLst>
              <a:ext uri="{FF2B5EF4-FFF2-40B4-BE49-F238E27FC236}">
                <a16:creationId xmlns:a16="http://schemas.microsoft.com/office/drawing/2014/main" id="{C9E33A6E-53A1-46B0-A9E0-384325E0BFCB}"/>
              </a:ext>
            </a:extLst>
          </p:cNvPr>
          <p:cNvPicPr>
            <a:picLocks noChangeAspect="1" noChangeArrowheads="1"/>
          </p:cNvPicPr>
          <p:nvPr/>
        </p:nvPicPr>
        <p:blipFill>
          <a:blip r:embed="rId5">
            <a:duotone>
              <a:prstClr val="black"/>
              <a:schemeClr val="accent6">
                <a:tint val="45000"/>
                <a:satMod val="400000"/>
              </a:schemeClr>
            </a:duotone>
            <a:extLst>
              <a:ext uri="{BEBA8EAE-BF5A-486C-A8C5-ECC9F3942E4B}">
                <a14:imgProps xmlns:a14="http://schemas.microsoft.com/office/drawing/2010/main">
                  <a14:imgLayer r:embed="rId6">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954610" y="-75230"/>
            <a:ext cx="1301156" cy="130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814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dirty="0">
                <a:solidFill>
                  <a:srgbClr val="000099"/>
                </a:solidFill>
                <a:effectLst/>
                <a:ea typeface="Calibri" panose="020F0502020204030204" pitchFamily="34" charset="0"/>
                <a:cs typeface="Times New Roman" panose="02020603050405020304" pitchFamily="18" charset="0"/>
              </a:rPr>
              <a:t>2. </a:t>
            </a:r>
            <a:r>
              <a:rPr lang="en-US" sz="3200" b="1" dirty="0" err="1">
                <a:solidFill>
                  <a:srgbClr val="000099"/>
                </a:solidFill>
                <a:effectLst/>
                <a:ea typeface="Calibri" panose="020F0502020204030204" pitchFamily="34" charset="0"/>
                <a:cs typeface="Times New Roman" panose="02020603050405020304" pitchFamily="18" charset="0"/>
              </a:rPr>
              <a:t>Đơn</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vị</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đo</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góc</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và</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độ</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dài</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cung</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tròn</a:t>
            </a:r>
            <a:endParaRPr lang="en-US" sz="3200"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b</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Độ</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dài</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cung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tròn</a:t>
                </a:r>
                <a:r>
                  <a:rPr lang="en-US" b="1" dirty="0">
                    <a:solidFill>
                      <a:srgbClr val="0000FF"/>
                    </a:solidFill>
                    <a:latin typeface="Aarial"/>
                    <a:ea typeface="Calibri" panose="020F0502020204030204" pitchFamily="34" charset="0"/>
                  </a:rPr>
                  <a:t>. </a:t>
                </a:r>
                <a:endParaRPr lang="en-US" b="1" dirty="0">
                  <a:solidFill>
                    <a:srgbClr val="0000FF"/>
                  </a:solidFill>
                  <a:latin typeface="Aarial"/>
                </a:endParaRPr>
              </a:p>
              <a:p>
                <a:r>
                  <a:rPr lang="en-US" dirty="0">
                    <a:latin typeface="Aarial"/>
                  </a:rPr>
                  <a:t>Một </a:t>
                </a:r>
                <a:r>
                  <a:rPr lang="en-US" dirty="0" err="1">
                    <a:latin typeface="Aarial"/>
                  </a:rPr>
                  <a:t>cung</a:t>
                </a:r>
                <a:r>
                  <a:rPr lang="en-US" dirty="0">
                    <a:latin typeface="Aarial"/>
                  </a:rPr>
                  <a:t> </a:t>
                </a:r>
                <a:r>
                  <a:rPr lang="en-US" dirty="0" err="1">
                    <a:latin typeface="Aarial"/>
                  </a:rPr>
                  <a:t>của</a:t>
                </a:r>
                <a:r>
                  <a:rPr lang="en-US" dirty="0">
                    <a:latin typeface="Aarial"/>
                  </a:rPr>
                  <a:t> </a:t>
                </a:r>
                <a:r>
                  <a:rPr lang="en-US" dirty="0" err="1">
                    <a:latin typeface="Aarial"/>
                  </a:rPr>
                  <a:t>đường</a:t>
                </a:r>
                <a:r>
                  <a:rPr lang="en-US" dirty="0">
                    <a:latin typeface="Aarial"/>
                  </a:rPr>
                  <a:t> </a:t>
                </a:r>
                <a:r>
                  <a:rPr lang="en-US" dirty="0" err="1">
                    <a:latin typeface="Aarial"/>
                  </a:rPr>
                  <a:t>tròn</a:t>
                </a:r>
                <a:r>
                  <a:rPr lang="en-US" dirty="0">
                    <a:latin typeface="Aarial"/>
                  </a:rPr>
                  <a:t> </a:t>
                </a:r>
                <a:r>
                  <a:rPr lang="en-US" dirty="0" err="1">
                    <a:latin typeface="Aarial"/>
                  </a:rPr>
                  <a:t>bán</a:t>
                </a:r>
                <a:r>
                  <a:rPr lang="en-US" dirty="0">
                    <a:latin typeface="Aarial"/>
                  </a:rPr>
                  <a:t> </a:t>
                </a:r>
                <a:r>
                  <a:rPr lang="en-US" dirty="0" err="1">
                    <a:latin typeface="Aarial"/>
                  </a:rPr>
                  <a:t>kính</a:t>
                </a:r>
                <a:r>
                  <a:rPr lang="en-US" dirty="0">
                    <a:latin typeface="Aarial"/>
                  </a:rPr>
                  <a:t> </a:t>
                </a:r>
                <a14:m>
                  <m:oMath xmlns:m="http://schemas.openxmlformats.org/officeDocument/2006/math">
                    <m:r>
                      <m:rPr>
                        <m:sty m:val="p"/>
                      </m:rPr>
                      <a:rPr lang="en-US">
                        <a:latin typeface="Cambria Math" panose="02040503050406030204" pitchFamily="18" charset="0"/>
                      </a:rPr>
                      <m:t>R</m:t>
                    </m:r>
                  </m:oMath>
                </a14:m>
                <a:r>
                  <a:rPr lang="en-US" dirty="0">
                    <a:latin typeface="Aarial"/>
                  </a:rPr>
                  <a:t> </a:t>
                </a:r>
                <a:r>
                  <a:rPr lang="en-US" dirty="0" err="1">
                    <a:latin typeface="Aarial"/>
                  </a:rPr>
                  <a:t>và</a:t>
                </a:r>
                <a:r>
                  <a:rPr lang="en-US" dirty="0">
                    <a:latin typeface="Aarial"/>
                  </a:rPr>
                  <a:t> </a:t>
                </a:r>
                <a:r>
                  <a:rPr lang="en-US" dirty="0" err="1">
                    <a:latin typeface="Aarial"/>
                  </a:rPr>
                  <a:t>có</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14:m>
                  <m:oMath xmlns:m="http://schemas.openxmlformats.org/officeDocument/2006/math">
                    <m:r>
                      <m:rPr>
                        <m:sty m:val="p"/>
                      </m:rPr>
                      <a:rPr lang="en-US">
                        <a:latin typeface="Cambria Math" panose="02040503050406030204" pitchFamily="18" charset="0"/>
                      </a:rPr>
                      <m:t>α</m:t>
                    </m:r>
                  </m:oMath>
                </a14:m>
                <a:r>
                  <a:rPr lang="en-US" dirty="0">
                    <a:latin typeface="Aarial"/>
                  </a:rPr>
                  <a:t> rad </a:t>
                </a:r>
                <a:r>
                  <a:rPr lang="en-US" dirty="0" err="1">
                    <a:latin typeface="Aarial"/>
                  </a:rPr>
                  <a:t>thì</a:t>
                </a:r>
                <a:r>
                  <a:rPr lang="en-US" dirty="0">
                    <a:latin typeface="Aarial"/>
                  </a:rPr>
                  <a:t> </a:t>
                </a:r>
                <a:r>
                  <a:rPr lang="en-US" dirty="0" err="1">
                    <a:latin typeface="Aarial"/>
                  </a:rPr>
                  <a:t>có</a:t>
                </a:r>
                <a:r>
                  <a:rPr lang="en-US" dirty="0">
                    <a:latin typeface="Aarial"/>
                  </a:rPr>
                  <a:t> </a:t>
                </a:r>
                <a:r>
                  <a:rPr lang="en-US" dirty="0" err="1">
                    <a:latin typeface="Aarial"/>
                  </a:rPr>
                  <a:t>độ</a:t>
                </a:r>
                <a:r>
                  <a:rPr lang="en-US" dirty="0">
                    <a:latin typeface="Aarial"/>
                  </a:rPr>
                  <a:t> </a:t>
                </a:r>
                <a:r>
                  <a:rPr lang="en-US" dirty="0" err="1">
                    <a:latin typeface="Aarial"/>
                  </a:rPr>
                  <a:t>dài</a:t>
                </a:r>
                <a:r>
                  <a:rPr lang="en-US" dirty="0">
                    <a:latin typeface="Aarial"/>
                  </a:rPr>
                  <a:t> </a:t>
                </a:r>
                <a14:m>
                  <m:oMath xmlns:m="http://schemas.openxmlformats.org/officeDocument/2006/math">
                    <m:r>
                      <m:rPr>
                        <m:sty m:val="p"/>
                      </m:rPr>
                      <a:rPr lang="en-US">
                        <a:latin typeface="Cambria Math" panose="02040503050406030204" pitchFamily="18" charset="0"/>
                      </a:rPr>
                      <m:t>l</m:t>
                    </m:r>
                    <m:r>
                      <a:rPr lang="en-US">
                        <a:latin typeface="Cambria Math" panose="02040503050406030204" pitchFamily="18" charset="0"/>
                      </a:rPr>
                      <m:t>=</m:t>
                    </m:r>
                    <m:r>
                      <m:rPr>
                        <m:sty m:val="p"/>
                      </m:rPr>
                      <a:rPr lang="en-US">
                        <a:latin typeface="Cambria Math" panose="02040503050406030204" pitchFamily="18" charset="0"/>
                      </a:rPr>
                      <m:t>Rα</m:t>
                    </m:r>
                  </m:oMath>
                </a14:m>
                <a:r>
                  <a:rPr lang="en-US" dirty="0">
                    <a:latin typeface="Aarial"/>
                  </a:rPr>
                  <a:t>.</a:t>
                </a: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962420"/>
              </a:xfrm>
              <a:prstGeom prst="rect">
                <a:avLst/>
              </a:prstGeom>
              <a:blipFill>
                <a:blip r:embed="rId2"/>
                <a:stretch>
                  <a:fillRect l="-1220" t="-983"/>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549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3.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của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Đường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tròn</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lượng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giác</a:t>
                </a:r>
                <a:endParaRPr lang="en-US" b="1" dirty="0">
                  <a:solidFill>
                    <a:srgbClr val="0000FF"/>
                  </a:solidFill>
                  <a:latin typeface="Aarial"/>
                </a:endParaRPr>
              </a:p>
              <a:p>
                <a:pPr algn="just"/>
                <a:r>
                  <a:rPr lang="en-US" dirty="0">
                    <a:latin typeface="Aarial"/>
                  </a:rPr>
                  <a:t>Đường </a:t>
                </a:r>
                <a:r>
                  <a:rPr lang="en-US" dirty="0" err="1">
                    <a:latin typeface="Aarial"/>
                  </a:rPr>
                  <a:t>tròn</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là</a:t>
                </a:r>
                <a:r>
                  <a:rPr lang="en-US" dirty="0">
                    <a:latin typeface="Aarial"/>
                  </a:rPr>
                  <a:t> </a:t>
                </a:r>
                <a:r>
                  <a:rPr lang="en-US" dirty="0" err="1">
                    <a:latin typeface="Aarial"/>
                  </a:rPr>
                  <a:t>đường</a:t>
                </a:r>
                <a:r>
                  <a:rPr lang="en-US" dirty="0">
                    <a:latin typeface="Aarial"/>
                  </a:rPr>
                  <a:t> </a:t>
                </a:r>
                <a:r>
                  <a:rPr lang="en-US" dirty="0" err="1">
                    <a:latin typeface="Aarial"/>
                  </a:rPr>
                  <a:t>tròn</a:t>
                </a:r>
                <a:r>
                  <a:rPr lang="en-US" dirty="0">
                    <a:latin typeface="Aarial"/>
                  </a:rPr>
                  <a:t> </a:t>
                </a:r>
                <a:r>
                  <a:rPr lang="en-US" dirty="0" err="1">
                    <a:latin typeface="Aarial"/>
                  </a:rPr>
                  <a:t>có</a:t>
                </a:r>
                <a:r>
                  <a:rPr lang="en-US" dirty="0">
                    <a:latin typeface="Aarial"/>
                  </a:rPr>
                  <a:t> </a:t>
                </a:r>
                <a:r>
                  <a:rPr lang="en-US" dirty="0" err="1">
                    <a:latin typeface="Aarial"/>
                  </a:rPr>
                  <a:t>tâm</a:t>
                </a:r>
                <a:r>
                  <a:rPr lang="en-US" dirty="0">
                    <a:latin typeface="Aarial"/>
                  </a:rPr>
                  <a:t> </a:t>
                </a:r>
                <a:r>
                  <a:rPr lang="en-US" dirty="0" err="1">
                    <a:latin typeface="Aarial"/>
                  </a:rPr>
                  <a:t>tại</a:t>
                </a:r>
                <a:r>
                  <a:rPr lang="en-US" dirty="0">
                    <a:latin typeface="Aarial"/>
                  </a:rPr>
                  <a:t> </a:t>
                </a:r>
                <a:r>
                  <a:rPr lang="en-US" dirty="0" err="1">
                    <a:latin typeface="Aarial"/>
                  </a:rPr>
                  <a:t>gốc</a:t>
                </a:r>
                <a:r>
                  <a:rPr lang="en-US" dirty="0">
                    <a:latin typeface="Aarial"/>
                  </a:rPr>
                  <a:t> </a:t>
                </a:r>
                <a:r>
                  <a:rPr lang="en-US" dirty="0" err="1">
                    <a:latin typeface="Aarial"/>
                  </a:rPr>
                  <a:t>toạ</a:t>
                </a:r>
                <a:r>
                  <a:rPr lang="en-US" dirty="0">
                    <a:latin typeface="Aarial"/>
                  </a:rPr>
                  <a:t> </a:t>
                </a:r>
                <a:r>
                  <a:rPr lang="en-US" dirty="0" err="1">
                    <a:latin typeface="Aarial"/>
                  </a:rPr>
                  <a:t>độ</a:t>
                </a:r>
                <a:r>
                  <a:rPr lang="en-US" dirty="0">
                    <a:latin typeface="Aarial"/>
                  </a:rPr>
                  <a:t>, </a:t>
                </a:r>
                <a:r>
                  <a:rPr lang="en-US" dirty="0" err="1">
                    <a:latin typeface="Aarial"/>
                  </a:rPr>
                  <a:t>bán</a:t>
                </a:r>
                <a:r>
                  <a:rPr lang="en-US" dirty="0">
                    <a:latin typeface="Aarial"/>
                  </a:rPr>
                  <a:t> </a:t>
                </a:r>
                <a:r>
                  <a:rPr lang="en-US" dirty="0" err="1">
                    <a:latin typeface="Aarial"/>
                  </a:rPr>
                  <a:t>kính</a:t>
                </a:r>
                <a:r>
                  <a:rPr lang="en-US" dirty="0">
                    <a:latin typeface="Aarial"/>
                  </a:rPr>
                  <a:t> </a:t>
                </a:r>
                <a:r>
                  <a:rPr lang="en-US" dirty="0" err="1">
                    <a:latin typeface="Aarial"/>
                  </a:rPr>
                  <a:t>bằng</a:t>
                </a:r>
                <a:r>
                  <a:rPr lang="en-US" dirty="0">
                    <a:latin typeface="Aarial"/>
                  </a:rPr>
                  <a:t> 1, </a:t>
                </a:r>
                <a:r>
                  <a:rPr lang="en-US" dirty="0" err="1">
                    <a:latin typeface="Aarial"/>
                  </a:rPr>
                  <a:t>được</a:t>
                </a:r>
                <a:r>
                  <a:rPr lang="en-US" dirty="0">
                    <a:latin typeface="Aarial"/>
                  </a:rPr>
                  <a:t> </a:t>
                </a:r>
                <a:r>
                  <a:rPr lang="en-US" dirty="0" err="1">
                    <a:latin typeface="Aarial"/>
                  </a:rPr>
                  <a:t>định</a:t>
                </a:r>
                <a:r>
                  <a:rPr lang="en-US" dirty="0">
                    <a:latin typeface="Aarial"/>
                  </a:rPr>
                  <a:t> </a:t>
                </a:r>
                <a:r>
                  <a:rPr lang="en-US" dirty="0" err="1">
                    <a:latin typeface="Aarial"/>
                  </a:rPr>
                  <a:t>hướng</a:t>
                </a:r>
                <a:r>
                  <a:rPr lang="en-US" dirty="0">
                    <a:latin typeface="Aarial"/>
                  </a:rPr>
                  <a:t> </a:t>
                </a:r>
                <a:r>
                  <a:rPr lang="en-US" dirty="0" err="1">
                    <a:latin typeface="Aarial"/>
                  </a:rPr>
                  <a:t>và</a:t>
                </a:r>
                <a:r>
                  <a:rPr lang="en-US" dirty="0">
                    <a:latin typeface="Aarial"/>
                  </a:rPr>
                  <a:t> </a:t>
                </a:r>
                <a:r>
                  <a:rPr lang="en-US" dirty="0" err="1">
                    <a:latin typeface="Aarial"/>
                  </a:rPr>
                  <a:t>lấy</a:t>
                </a:r>
                <a:r>
                  <a:rPr lang="en-US" dirty="0">
                    <a:latin typeface="Aarial"/>
                  </a:rPr>
                  <a:t> </a:t>
                </a:r>
                <a:r>
                  <a:rPr lang="en-US" dirty="0" err="1">
                    <a:latin typeface="Aarial"/>
                  </a:rPr>
                  <a:t>điểm</a:t>
                </a:r>
                <a:r>
                  <a:rPr lang="en-US" dirty="0">
                    <a:latin typeface="Aarial"/>
                  </a:rPr>
                  <a:t> A(1 ; 0) </a:t>
                </a:r>
                <a:r>
                  <a:rPr lang="en-US" dirty="0" err="1">
                    <a:latin typeface="Aarial"/>
                  </a:rPr>
                  <a:t>làm</a:t>
                </a:r>
                <a:r>
                  <a:rPr lang="en-US" dirty="0">
                    <a:latin typeface="Aarial"/>
                  </a:rPr>
                  <a:t> </a:t>
                </a:r>
                <a:r>
                  <a:rPr lang="en-US" dirty="0" err="1">
                    <a:latin typeface="Aarial"/>
                  </a:rPr>
                  <a:t>điểm</a:t>
                </a:r>
                <a:r>
                  <a:rPr lang="en-US" dirty="0">
                    <a:latin typeface="Aarial"/>
                  </a:rPr>
                  <a:t> </a:t>
                </a:r>
                <a:r>
                  <a:rPr lang="en-US" dirty="0" err="1">
                    <a:latin typeface="Aarial"/>
                  </a:rPr>
                  <a:t>gốc</a:t>
                </a:r>
                <a:r>
                  <a:rPr lang="en-US" dirty="0">
                    <a:latin typeface="Aarial"/>
                  </a:rPr>
                  <a:t> </a:t>
                </a:r>
                <a:r>
                  <a:rPr lang="en-US" dirty="0" err="1">
                    <a:latin typeface="Aarial"/>
                  </a:rPr>
                  <a:t>của</a:t>
                </a:r>
                <a:r>
                  <a:rPr lang="en-US" dirty="0">
                    <a:latin typeface="Aarial"/>
                  </a:rPr>
                  <a:t> </a:t>
                </a:r>
                <a:r>
                  <a:rPr lang="en-US" dirty="0" err="1">
                    <a:latin typeface="Aarial"/>
                  </a:rPr>
                  <a:t>đường</a:t>
                </a:r>
                <a:r>
                  <a:rPr lang="en-US" dirty="0">
                    <a:latin typeface="Aarial"/>
                  </a:rPr>
                  <a:t> </a:t>
                </a:r>
                <a:r>
                  <a:rPr lang="en-US" dirty="0" err="1">
                    <a:latin typeface="Aarial"/>
                  </a:rPr>
                  <a:t>tròn</a:t>
                </a:r>
                <a:r>
                  <a:rPr lang="en-US" dirty="0">
                    <a:latin typeface="Aarial"/>
                  </a:rPr>
                  <a:t>.</a:t>
                </a:r>
              </a:p>
              <a:p>
                <a:pPr algn="just"/>
                <a:r>
                  <a:rPr lang="en-US" dirty="0">
                    <a:latin typeface="Aarial"/>
                  </a:rPr>
                  <a:t> </a:t>
                </a:r>
                <a:r>
                  <a:rPr lang="en-US" dirty="0" err="1">
                    <a:latin typeface="Aarial"/>
                  </a:rPr>
                  <a:t>Điểm</a:t>
                </a:r>
                <a:r>
                  <a:rPr lang="en-US" dirty="0">
                    <a:latin typeface="Aarial"/>
                  </a:rPr>
                  <a:t> </a:t>
                </a:r>
                <a:r>
                  <a:rPr lang="en-US" dirty="0" err="1">
                    <a:latin typeface="Aarial"/>
                  </a:rPr>
                  <a:t>trên</a:t>
                </a:r>
                <a:r>
                  <a:rPr lang="en-US" dirty="0">
                    <a:latin typeface="Aarial"/>
                  </a:rPr>
                  <a:t> </a:t>
                </a:r>
                <a:r>
                  <a:rPr lang="en-US" dirty="0" err="1">
                    <a:latin typeface="Aarial"/>
                  </a:rPr>
                  <a:t>đường</a:t>
                </a:r>
                <a:r>
                  <a:rPr lang="en-US" dirty="0">
                    <a:latin typeface="Aarial"/>
                  </a:rPr>
                  <a:t> </a:t>
                </a:r>
                <a:r>
                  <a:rPr lang="en-US" dirty="0" err="1">
                    <a:latin typeface="Aarial"/>
                  </a:rPr>
                  <a:t>tròn</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biểu</a:t>
                </a:r>
                <a:r>
                  <a:rPr lang="en-US" dirty="0">
                    <a:latin typeface="Aarial"/>
                  </a:rPr>
                  <a:t> </a:t>
                </a:r>
                <a:r>
                  <a:rPr lang="en-US" dirty="0" err="1">
                    <a:latin typeface="Aarial"/>
                  </a:rPr>
                  <a:t>diễn</a:t>
                </a:r>
                <a:r>
                  <a:rPr lang="en-US" dirty="0">
                    <a:latin typeface="Aarial"/>
                  </a:rPr>
                  <a:t> </a:t>
                </a:r>
                <a:r>
                  <a:rPr lang="en-US" dirty="0" err="1">
                    <a:latin typeface="Aarial"/>
                  </a:rPr>
                  <a:t>góc</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có</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14:m>
                  <m:oMath xmlns:m="http://schemas.openxmlformats.org/officeDocument/2006/math">
                    <m:r>
                      <a:rPr lang="en-US" i="1">
                        <a:latin typeface="Cambria Math" panose="02040503050406030204" pitchFamily="18" charset="0"/>
                      </a:rPr>
                      <m:t>𝛼</m:t>
                    </m:r>
                  </m:oMath>
                </a14:m>
                <a:r>
                  <a:rPr lang="en-US" dirty="0">
                    <a:latin typeface="Aarial"/>
                  </a:rPr>
                  <a:t>(</a:t>
                </a:r>
                <a:r>
                  <a:rPr lang="en-US" dirty="0" err="1">
                    <a:latin typeface="Aarial"/>
                  </a:rPr>
                  <a:t>độ</a:t>
                </a:r>
                <a:r>
                  <a:rPr lang="en-US" dirty="0">
                    <a:latin typeface="Aarial"/>
                  </a:rPr>
                  <a:t> </a:t>
                </a:r>
                <a:r>
                  <a:rPr lang="en-US" dirty="0" err="1">
                    <a:latin typeface="Aarial"/>
                  </a:rPr>
                  <a:t>hoặc</a:t>
                </a:r>
                <a:r>
                  <a:rPr lang="en-US" dirty="0">
                    <a:latin typeface="Aarial"/>
                  </a:rPr>
                  <a:t> </a:t>
                </a:r>
                <a:r>
                  <a:rPr lang="en-US" dirty="0" err="1">
                    <a:latin typeface="Aarial"/>
                  </a:rPr>
                  <a:t>rađian</a:t>
                </a:r>
                <a:r>
                  <a:rPr lang="en-US" dirty="0">
                    <a:latin typeface="Aarial"/>
                  </a:rPr>
                  <a:t>) </a:t>
                </a:r>
                <a:r>
                  <a:rPr lang="en-US" dirty="0" err="1">
                    <a:latin typeface="Aarial"/>
                  </a:rPr>
                  <a:t>là</a:t>
                </a:r>
                <a:r>
                  <a:rPr lang="en-US" dirty="0">
                    <a:latin typeface="Aarial"/>
                  </a:rPr>
                  <a:t> </a:t>
                </a:r>
                <a:r>
                  <a:rPr lang="en-US" dirty="0" err="1">
                    <a:latin typeface="Aarial"/>
                  </a:rPr>
                  <a:t>điểm</a:t>
                </a:r>
                <a:r>
                  <a:rPr lang="en-US" dirty="0">
                    <a:latin typeface="Aarial"/>
                  </a:rPr>
                  <a:t> M </a:t>
                </a:r>
                <a:r>
                  <a:rPr lang="en-US" dirty="0" err="1">
                    <a:latin typeface="Aarial"/>
                  </a:rPr>
                  <a:t>trên</a:t>
                </a:r>
                <a:r>
                  <a:rPr lang="en-US" dirty="0">
                    <a:latin typeface="Aarial"/>
                  </a:rPr>
                  <a:t> </a:t>
                </a:r>
                <a:r>
                  <a:rPr lang="en-US" dirty="0" err="1">
                    <a:latin typeface="Aarial"/>
                  </a:rPr>
                  <a:t>đường</a:t>
                </a:r>
                <a:r>
                  <a:rPr lang="en-US" dirty="0">
                    <a:latin typeface="Aarial"/>
                  </a:rPr>
                  <a:t> </a:t>
                </a:r>
                <a:r>
                  <a:rPr lang="en-US" dirty="0" err="1">
                    <a:latin typeface="Aarial"/>
                  </a:rPr>
                  <a:t>tròn</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sao</a:t>
                </a:r>
                <a:r>
                  <a:rPr lang="en-US" dirty="0">
                    <a:latin typeface="Aarial"/>
                  </a:rPr>
                  <a:t> </a:t>
                </a:r>
                <a:r>
                  <a:rPr lang="en-US" dirty="0" err="1">
                    <a:latin typeface="Aarial"/>
                  </a:rPr>
                  <a:t>cho</a:t>
                </a:r>
                <a:r>
                  <a:rPr lang="en-US" dirty="0">
                    <a:latin typeface="Aarial"/>
                  </a:rPr>
                  <a:t> </a:t>
                </a:r>
                <a:r>
                  <a:rPr lang="en-US" dirty="0" err="1">
                    <a:latin typeface="Aarial"/>
                  </a:rPr>
                  <a:t>sđ</a:t>
                </a:r>
                <a:r>
                  <a:rPr lang="en-US" dirty="0">
                    <a:latin typeface="Aarial"/>
                  </a:rPr>
                  <a:t> (OA, OM)=</a:t>
                </a:r>
                <a14:m>
                  <m:oMath xmlns:m="http://schemas.openxmlformats.org/officeDocument/2006/math">
                    <m:r>
                      <a:rPr lang="en-US" i="1">
                        <a:latin typeface="Cambria Math" panose="02040503050406030204" pitchFamily="18" charset="0"/>
                      </a:rPr>
                      <m:t>𝛼</m:t>
                    </m:r>
                  </m:oMath>
                </a14:m>
                <a:r>
                  <a:rPr lang="en-US" dirty="0">
                    <a:latin typeface="Aarial"/>
                  </a:rPr>
                  <a:t>.</a:t>
                </a: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344980" y="1499781"/>
                <a:ext cx="11502040" cy="4962420"/>
              </a:xfrm>
              <a:prstGeom prst="rect">
                <a:avLst/>
              </a:prstGeom>
              <a:blipFill>
                <a:blip r:embed="rId2"/>
                <a:stretch>
                  <a:fillRect l="-1220" t="-983" r="-1379"/>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A848E5B-0786-31AD-AD24-481A586373D8}"/>
              </a:ext>
            </a:extLst>
          </p:cNvPr>
          <p:cNvPicPr>
            <a:picLocks noChangeAspect="1"/>
          </p:cNvPicPr>
          <p:nvPr/>
        </p:nvPicPr>
        <p:blipFill>
          <a:blip r:embed="rId3"/>
          <a:stretch>
            <a:fillRect/>
          </a:stretch>
        </p:blipFill>
        <p:spPr>
          <a:xfrm>
            <a:off x="6602897" y="4622826"/>
            <a:ext cx="1979128" cy="1839375"/>
          </a:xfrm>
          <a:prstGeom prst="rect">
            <a:avLst/>
          </a:prstGeom>
        </p:spPr>
      </p:pic>
    </p:spTree>
    <p:extLst>
      <p:ext uri="{BB962C8B-B14F-4D97-AF65-F5344CB8AC3E}">
        <p14:creationId xmlns:p14="http://schemas.microsoft.com/office/powerpoint/2010/main" val="770395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3.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của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rPr>
                  <a:t>b) </a:t>
                </a:r>
                <a:r>
                  <a:rPr lang="en-US" b="1" dirty="0" err="1">
                    <a:solidFill>
                      <a:srgbClr val="0000FF"/>
                    </a:solidFill>
                    <a:latin typeface="Aarial"/>
                  </a:rPr>
                  <a:t>Các</a:t>
                </a:r>
                <a:r>
                  <a:rPr lang="en-US" b="1" dirty="0">
                    <a:solidFill>
                      <a:srgbClr val="0000FF"/>
                    </a:solidFill>
                    <a:latin typeface="Aarial"/>
                  </a:rPr>
                  <a:t> </a:t>
                </a:r>
                <a:r>
                  <a:rPr lang="en-US" b="1" dirty="0" err="1">
                    <a:solidFill>
                      <a:srgbClr val="0000FF"/>
                    </a:solidFill>
                    <a:latin typeface="Aarial"/>
                  </a:rPr>
                  <a:t>giá</a:t>
                </a:r>
                <a:r>
                  <a:rPr lang="en-US" b="1" dirty="0">
                    <a:solidFill>
                      <a:srgbClr val="0000FF"/>
                    </a:solidFill>
                    <a:latin typeface="Aarial"/>
                  </a:rPr>
                  <a:t> </a:t>
                </a:r>
                <a:r>
                  <a:rPr lang="en-US" b="1" dirty="0" err="1">
                    <a:solidFill>
                      <a:srgbClr val="0000FF"/>
                    </a:solidFill>
                    <a:latin typeface="Aarial"/>
                  </a:rPr>
                  <a:t>trị</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endParaRPr lang="en-US" b="1" dirty="0">
                  <a:solidFill>
                    <a:srgbClr val="0000FF"/>
                  </a:solidFill>
                  <a:latin typeface="Aarial"/>
                </a:endParaRPr>
              </a:p>
              <a:p>
                <a:pPr algn="just"/>
                <a:r>
                  <a:rPr lang="en-US" dirty="0" err="1"/>
                  <a:t>Giả</a:t>
                </a:r>
                <a:r>
                  <a:rPr lang="en-US" dirty="0"/>
                  <a:t> </a:t>
                </a:r>
                <a:r>
                  <a:rPr lang="en-US" dirty="0" err="1"/>
                  <a:t>sử</a:t>
                </a:r>
                <a:r>
                  <a:rPr lang="en-US" dirty="0"/>
                  <a:t> </a:t>
                </a:r>
                <a14:m>
                  <m:oMath xmlns:m="http://schemas.openxmlformats.org/officeDocument/2006/math">
                    <m:r>
                      <a:rPr lang="en-US" i="1">
                        <a:latin typeface="Cambria Math" panose="02040503050406030204" pitchFamily="18" charset="0"/>
                      </a:rPr>
                      <m:t>𝑀</m:t>
                    </m:r>
                    <m:r>
                      <a:rPr lang="en-US">
                        <a:latin typeface="Cambria Math" panose="02040503050406030204" pitchFamily="18" charset="0"/>
                      </a:rPr>
                      <m:t>(</m:t>
                    </m:r>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𝑦</m:t>
                    </m:r>
                    <m:r>
                      <a:rPr lang="en-US">
                        <a:latin typeface="Cambria Math" panose="02040503050406030204" pitchFamily="18" charset="0"/>
                      </a:rPr>
                      <m:t>)</m:t>
                    </m:r>
                  </m:oMath>
                </a14:m>
                <a:r>
                  <a:rPr lang="en-US" dirty="0"/>
                  <a:t> </a:t>
                </a:r>
                <a:r>
                  <a:rPr lang="vi-VN" dirty="0">
                    <a:latin typeface="Aarial"/>
                  </a:rPr>
                  <a:t>là điểm trên đường tròn lượng gi</a:t>
                </a:r>
                <a:r>
                  <a:rPr lang="en-US" dirty="0">
                    <a:latin typeface="Aarial"/>
                  </a:rPr>
                  <a:t>á</a:t>
                </a:r>
                <a:r>
                  <a:rPr lang="vi-VN" dirty="0">
                    <a:latin typeface="Aarial"/>
                  </a:rPr>
                  <a:t>c, biểu diễn góc lượng giác có số đo</a:t>
                </a:r>
                <a:r>
                  <a:rPr lang="en-US" dirty="0">
                    <a:latin typeface="Aarial"/>
                  </a:rPr>
                  <a:t>. </a:t>
                </a:r>
                <a:r>
                  <a:rPr lang="vi-VN" dirty="0">
                    <a:latin typeface="Aarial"/>
                  </a:rPr>
                  <a:t>(H.1.9b).</a:t>
                </a:r>
                <a:endParaRPr lang="en-US" dirty="0">
                  <a:latin typeface="Aarial"/>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344980" y="1499781"/>
                <a:ext cx="11502040" cy="4962420"/>
              </a:xfrm>
              <a:prstGeom prst="rect">
                <a:avLst/>
              </a:prstGeom>
              <a:blipFill>
                <a:blip r:embed="rId2"/>
                <a:stretch>
                  <a:fillRect l="-1220" t="-983" r="-1379"/>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D220F19-02D8-0710-7D39-D79F4FB19359}"/>
              </a:ext>
            </a:extLst>
          </p:cNvPr>
          <p:cNvPicPr>
            <a:picLocks noChangeAspect="1"/>
          </p:cNvPicPr>
          <p:nvPr/>
        </p:nvPicPr>
        <p:blipFill>
          <a:blip r:embed="rId3"/>
          <a:stretch>
            <a:fillRect/>
          </a:stretch>
        </p:blipFill>
        <p:spPr>
          <a:xfrm>
            <a:off x="5572125" y="3299791"/>
            <a:ext cx="3200814" cy="2894634"/>
          </a:xfrm>
          <a:prstGeom prst="rect">
            <a:avLst/>
          </a:prstGeom>
        </p:spPr>
      </p:pic>
    </p:spTree>
    <p:extLst>
      <p:ext uri="{BB962C8B-B14F-4D97-AF65-F5344CB8AC3E}">
        <p14:creationId xmlns:p14="http://schemas.microsoft.com/office/powerpoint/2010/main" val="1457578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3.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của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sz="3000" b="1" dirty="0">
                <a:solidFill>
                  <a:srgbClr val="0000FF"/>
                </a:solidFill>
                <a:latin typeface="Aarial"/>
                <a:ea typeface="Times New Roman" panose="02020603050405020304" pitchFamily="18" charset="0"/>
              </a:rPr>
              <a:t> </a:t>
            </a:r>
            <a:r>
              <a:rPr lang="en-US" sz="3000" b="1" dirty="0">
                <a:solidFill>
                  <a:srgbClr val="0000FF"/>
                </a:solidFill>
                <a:latin typeface="Aarial"/>
              </a:rPr>
              <a:t>b) </a:t>
            </a:r>
            <a:r>
              <a:rPr lang="en-US" sz="3000" b="1" dirty="0" err="1">
                <a:solidFill>
                  <a:srgbClr val="0000FF"/>
                </a:solidFill>
                <a:latin typeface="Aarial"/>
              </a:rPr>
              <a:t>Các</a:t>
            </a:r>
            <a:r>
              <a:rPr lang="en-US" sz="3000" b="1" dirty="0">
                <a:solidFill>
                  <a:srgbClr val="0000FF"/>
                </a:solidFill>
                <a:latin typeface="Aarial"/>
              </a:rPr>
              <a:t> </a:t>
            </a:r>
            <a:r>
              <a:rPr lang="en-US" sz="3000" b="1" dirty="0" err="1">
                <a:solidFill>
                  <a:srgbClr val="0000FF"/>
                </a:solidFill>
                <a:latin typeface="Aarial"/>
              </a:rPr>
              <a:t>giá</a:t>
            </a:r>
            <a:r>
              <a:rPr lang="en-US" sz="3000" b="1" dirty="0">
                <a:solidFill>
                  <a:srgbClr val="0000FF"/>
                </a:solidFill>
                <a:latin typeface="Aarial"/>
              </a:rPr>
              <a:t> </a:t>
            </a:r>
            <a:r>
              <a:rPr lang="en-US" sz="3000" b="1" dirty="0" err="1">
                <a:solidFill>
                  <a:srgbClr val="0000FF"/>
                </a:solidFill>
                <a:latin typeface="Aarial"/>
              </a:rPr>
              <a:t>trị</a:t>
            </a:r>
            <a:r>
              <a:rPr lang="en-US" sz="3000" b="1" dirty="0">
                <a:solidFill>
                  <a:srgbClr val="0000FF"/>
                </a:solidFill>
                <a:latin typeface="Aarial"/>
              </a:rPr>
              <a:t> </a:t>
            </a:r>
            <a:r>
              <a:rPr lang="en-US" sz="3000" b="1" dirty="0" err="1">
                <a:solidFill>
                  <a:srgbClr val="0000FF"/>
                </a:solidFill>
                <a:latin typeface="Aarial"/>
              </a:rPr>
              <a:t>lượng</a:t>
            </a:r>
            <a:r>
              <a:rPr lang="en-US" sz="3000" b="1" dirty="0">
                <a:solidFill>
                  <a:srgbClr val="0000FF"/>
                </a:solidFill>
                <a:latin typeface="Aarial"/>
              </a:rPr>
              <a:t> </a:t>
            </a:r>
            <a:r>
              <a:rPr lang="en-US" sz="3000" b="1" dirty="0" err="1">
                <a:solidFill>
                  <a:srgbClr val="0000FF"/>
                </a:solidFill>
                <a:latin typeface="Aarial"/>
              </a:rPr>
              <a:t>giác</a:t>
            </a:r>
            <a:r>
              <a:rPr lang="en-US" sz="3000" b="1" dirty="0">
                <a:solidFill>
                  <a:srgbClr val="0000FF"/>
                </a:solidFill>
                <a:latin typeface="Aarial"/>
              </a:rPr>
              <a:t> </a:t>
            </a:r>
            <a:r>
              <a:rPr lang="en-US" sz="3000" b="1" dirty="0" err="1">
                <a:solidFill>
                  <a:srgbClr val="0000FF"/>
                </a:solidFill>
                <a:latin typeface="Aarial"/>
              </a:rPr>
              <a:t>của</a:t>
            </a:r>
            <a:r>
              <a:rPr lang="en-US" sz="3000" b="1" dirty="0">
                <a:solidFill>
                  <a:srgbClr val="0000FF"/>
                </a:solidFill>
                <a:latin typeface="Aarial"/>
              </a:rPr>
              <a:t> </a:t>
            </a:r>
            <a:r>
              <a:rPr lang="en-US" sz="3000" b="1" dirty="0" err="1">
                <a:solidFill>
                  <a:srgbClr val="0000FF"/>
                </a:solidFill>
                <a:latin typeface="Aarial"/>
              </a:rPr>
              <a:t>góc</a:t>
            </a:r>
            <a:r>
              <a:rPr lang="en-US" sz="3000" b="1" dirty="0">
                <a:solidFill>
                  <a:srgbClr val="0000FF"/>
                </a:solidFill>
                <a:latin typeface="Aarial"/>
              </a:rPr>
              <a:t> </a:t>
            </a:r>
            <a:r>
              <a:rPr lang="en-US" sz="3000" b="1" dirty="0" err="1">
                <a:solidFill>
                  <a:srgbClr val="0000FF"/>
                </a:solidFill>
                <a:latin typeface="Aarial"/>
              </a:rPr>
              <a:t>lượng</a:t>
            </a:r>
            <a:r>
              <a:rPr lang="en-US" sz="3000" b="1" dirty="0">
                <a:solidFill>
                  <a:srgbClr val="0000FF"/>
                </a:solidFill>
                <a:latin typeface="Aarial"/>
              </a:rPr>
              <a:t> </a:t>
            </a:r>
            <a:r>
              <a:rPr lang="en-US" sz="3000" b="1" dirty="0" err="1">
                <a:solidFill>
                  <a:srgbClr val="0000FF"/>
                </a:solidFill>
                <a:latin typeface="Aarial"/>
              </a:rPr>
              <a:t>giác</a:t>
            </a:r>
            <a:endParaRPr lang="en-US" sz="3000" b="1" dirty="0">
              <a:solidFill>
                <a:srgbClr val="0000FF"/>
              </a:solidFill>
              <a:latin typeface="Aarial"/>
            </a:endParaRPr>
          </a:p>
          <a:p>
            <a:pPr marL="0" lvl="0" indent="0" algn="just">
              <a:lnSpc>
                <a:spcPct val="112000"/>
              </a:lnSpc>
              <a:spcBef>
                <a:spcPts val="300"/>
              </a:spcBef>
              <a:spcAft>
                <a:spcPts val="300"/>
              </a:spcAft>
              <a:buClr>
                <a:srgbClr val="0000FF"/>
              </a:buClr>
              <a:buNone/>
            </a:pPr>
            <a:endParaRPr lang="en-US" sz="3000" dirty="0">
              <a:solidFill>
                <a:prstClr val="black"/>
              </a:solidFill>
              <a:latin typeface="Aarial"/>
              <a:ea typeface="Calibri" panose="020F0502020204030204" pitchFamily="34" charset="0"/>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BECCACF-4A31-E8DD-1DCA-1002FD1004F9}"/>
                  </a:ext>
                </a:extLst>
              </p:cNvPr>
              <p:cNvSpPr txBox="1"/>
              <p:nvPr/>
            </p:nvSpPr>
            <p:spPr>
              <a:xfrm>
                <a:off x="1085814" y="2019236"/>
                <a:ext cx="9766429" cy="4497513"/>
              </a:xfrm>
              <a:prstGeom prst="rect">
                <a:avLst/>
              </a:prstGeom>
              <a:noFill/>
            </p:spPr>
            <p:txBody>
              <a:bodyPr wrap="square">
                <a:spAutoFit/>
              </a:bodyPr>
              <a:lstStyle/>
              <a:p>
                <a:pPr algn="just">
                  <a:lnSpc>
                    <a:spcPct val="110000"/>
                  </a:lnSpc>
                  <a:spcBef>
                    <a:spcPts val="200"/>
                  </a:spcBef>
                  <a:spcAft>
                    <a:spcPts val="200"/>
                  </a:spcAft>
                </a:pP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Hoành</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độ</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của</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điểm</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𝑀</m:t>
                    </m:r>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được</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gọi</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là</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côsin</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của</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kí</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hiệu</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là</a:t>
                </a:r>
                <a:r>
                  <a:rPr lang="en-US" sz="2400" dirty="0">
                    <a:solidFill>
                      <a:srgbClr val="000099"/>
                    </a:solidFill>
                    <a:effectLst/>
                    <a:latin typeface="Aarial"/>
                    <a:ea typeface="Calibri" panose="020F0502020204030204" pitchFamily="34" charset="0"/>
                    <a:cs typeface="Times New Roman" panose="02020603050405020304" pitchFamily="18" charset="0"/>
                  </a:rPr>
                  <a:t> cos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2400" dirty="0">
                    <a:solidFill>
                      <a:srgbClr val="000099"/>
                    </a:solidFill>
                    <a:effectLst/>
                    <a:latin typeface="Aarial"/>
                    <a:ea typeface="Calibri" panose="020F0502020204030204" pitchFamily="34" charset="0"/>
                    <a:cs typeface="Times New Roman" panose="02020603050405020304" pitchFamily="18" charset="0"/>
                  </a:rPr>
                  <a:t>.</a:t>
                </a:r>
                <a:endParaRPr lang="en-US" sz="2000" dirty="0">
                  <a:solidFill>
                    <a:srgbClr val="000099"/>
                  </a:solidFill>
                  <a:effectLst/>
                  <a:latin typeface="Aarial"/>
                  <a:ea typeface="Calibri" panose="020F0502020204030204" pitchFamily="34" charset="0"/>
                  <a:cs typeface="Times New Roman" panose="02020603050405020304" pitchFamily="18" charset="0"/>
                </a:endParaRPr>
              </a:p>
              <a:p>
                <a:pPr algn="ctr">
                  <a:lnSpc>
                    <a:spcPct val="110000"/>
                  </a:lnSpc>
                  <a:spcBef>
                    <a:spcPts val="200"/>
                  </a:spcBef>
                  <a:spcAft>
                    <a:spcPts val="200"/>
                  </a:spcAft>
                </a:pPr>
                <a14:m>
                  <m:oMathPara xmlns:m="http://schemas.openxmlformats.org/officeDocument/2006/math">
                    <m:oMathParaPr>
                      <m:jc m:val="centerGroup"/>
                    </m:oMathParaPr>
                    <m:oMath xmlns:m="http://schemas.openxmlformats.org/officeDocument/2006/math">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2000" dirty="0">
                  <a:solidFill>
                    <a:srgbClr val="000099"/>
                  </a:solidFill>
                  <a:effectLst/>
                  <a:latin typeface="Aarial"/>
                  <a:ea typeface="Calibri" panose="020F0502020204030204" pitchFamily="34" charset="0"/>
                  <a:cs typeface="Times New Roman" panose="02020603050405020304" pitchFamily="18" charset="0"/>
                </a:endParaRPr>
              </a:p>
              <a:p>
                <a:pPr algn="just">
                  <a:lnSpc>
                    <a:spcPct val="110000"/>
                  </a:lnSpc>
                  <a:spcBef>
                    <a:spcPts val="200"/>
                  </a:spcBef>
                  <a:spcAft>
                    <a:spcPts val="200"/>
                  </a:spcAft>
                </a:pPr>
                <a:r>
                  <a:rPr lang="en-US" sz="2400" dirty="0">
                    <a:solidFill>
                      <a:srgbClr val="000099"/>
                    </a:solidFill>
                    <a:effectLst/>
                    <a:latin typeface="Aarial"/>
                    <a:ea typeface="Calibri" panose="020F0502020204030204" pitchFamily="34" charset="0"/>
                    <a:cs typeface="Times New Roman" panose="02020603050405020304" pitchFamily="18" charset="0"/>
                  </a:rPr>
                  <a:t>- Tung </a:t>
                </a:r>
                <a:r>
                  <a:rPr lang="en-US" sz="2400" dirty="0" err="1">
                    <a:solidFill>
                      <a:srgbClr val="000099"/>
                    </a:solidFill>
                    <a:effectLst/>
                    <a:latin typeface="Aarial"/>
                    <a:ea typeface="Calibri" panose="020F0502020204030204" pitchFamily="34" charset="0"/>
                    <a:cs typeface="Times New Roman" panose="02020603050405020304" pitchFamily="18" charset="0"/>
                  </a:rPr>
                  <a:t>độ</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𝑦</m:t>
                    </m:r>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của</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điểm</a:t>
                </a:r>
                <a:r>
                  <a:rPr lang="en-US" sz="2400" dirty="0">
                    <a:solidFill>
                      <a:srgbClr val="000099"/>
                    </a:solidFill>
                    <a:effectLst/>
                    <a:latin typeface="Aarial"/>
                    <a:ea typeface="Calibri" panose="020F0502020204030204" pitchFamily="34" charset="0"/>
                    <a:cs typeface="Times New Roman" panose="02020603050405020304" pitchFamily="18" charset="0"/>
                  </a:rPr>
                  <a:t> M </a:t>
                </a:r>
                <a:r>
                  <a:rPr lang="en-US" sz="2400" dirty="0" err="1">
                    <a:solidFill>
                      <a:srgbClr val="000099"/>
                    </a:solidFill>
                    <a:effectLst/>
                    <a:latin typeface="Aarial"/>
                    <a:ea typeface="Calibri" panose="020F0502020204030204" pitchFamily="34" charset="0"/>
                    <a:cs typeface="Times New Roman" panose="02020603050405020304" pitchFamily="18" charset="0"/>
                  </a:rPr>
                  <a:t>đươc</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gọi</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là</a:t>
                </a:r>
                <a:r>
                  <a:rPr lang="en-US" sz="2400" dirty="0">
                    <a:solidFill>
                      <a:srgbClr val="000099"/>
                    </a:solidFill>
                    <a:effectLst/>
                    <a:latin typeface="Aarial"/>
                    <a:ea typeface="Calibri" panose="020F0502020204030204" pitchFamily="34" charset="0"/>
                    <a:cs typeface="Times New Roman" panose="02020603050405020304" pitchFamily="18" charset="0"/>
                  </a:rPr>
                  <a:t> sin </a:t>
                </a:r>
                <a:r>
                  <a:rPr lang="en-US" sz="2400" dirty="0" err="1">
                    <a:solidFill>
                      <a:srgbClr val="000099"/>
                    </a:solidFill>
                    <a:effectLst/>
                    <a:latin typeface="Aarial"/>
                    <a:ea typeface="Calibri" panose="020F0502020204030204" pitchFamily="34" charset="0"/>
                    <a:cs typeface="Times New Roman" panose="02020603050405020304" pitchFamily="18" charset="0"/>
                  </a:rPr>
                  <a:t>của</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kí</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hiệu</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là</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sin</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2400" dirty="0">
                    <a:solidFill>
                      <a:srgbClr val="000099"/>
                    </a:solidFill>
                    <a:effectLst/>
                    <a:latin typeface="Aarial"/>
                    <a:ea typeface="Calibri" panose="020F0502020204030204" pitchFamily="34" charset="0"/>
                    <a:cs typeface="Times New Roman" panose="02020603050405020304" pitchFamily="18" charset="0"/>
                  </a:rPr>
                  <a:t>.</a:t>
                </a:r>
                <a:endParaRPr lang="en-US" sz="2000" dirty="0">
                  <a:solidFill>
                    <a:srgbClr val="000099"/>
                  </a:solidFill>
                  <a:effectLst/>
                  <a:latin typeface="Aarial"/>
                  <a:ea typeface="Calibri" panose="020F0502020204030204" pitchFamily="34" charset="0"/>
                  <a:cs typeface="Times New Roman" panose="02020603050405020304" pitchFamily="18" charset="0"/>
                </a:endParaRPr>
              </a:p>
              <a:p>
                <a:pPr algn="just">
                  <a:lnSpc>
                    <a:spcPct val="110000"/>
                  </a:lnSpc>
                  <a:spcBef>
                    <a:spcPts val="200"/>
                  </a:spcBef>
                  <a:spcAft>
                    <a:spcPts val="200"/>
                  </a:spcAft>
                </a:pP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Nếu</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tỉ</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số</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f>
                      <m:f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sin</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num>
                      <m:den>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den>
                    </m:f>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được</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gọi</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là</a:t>
                </a:r>
                <a:r>
                  <a:rPr lang="en-US" sz="2400" dirty="0">
                    <a:solidFill>
                      <a:srgbClr val="000099"/>
                    </a:solidFill>
                    <a:effectLst/>
                    <a:latin typeface="Aarial"/>
                    <a:ea typeface="Calibri" panose="020F0502020204030204" pitchFamily="34" charset="0"/>
                    <a:cs typeface="Times New Roman" panose="02020603050405020304" pitchFamily="18" charset="0"/>
                  </a:rPr>
                  <a:t> tang </a:t>
                </a:r>
                <a:r>
                  <a:rPr lang="en-US" sz="2400" dirty="0" err="1">
                    <a:solidFill>
                      <a:srgbClr val="000099"/>
                    </a:solidFill>
                    <a:effectLst/>
                    <a:latin typeface="Aarial"/>
                    <a:ea typeface="Calibri" panose="020F0502020204030204" pitchFamily="34" charset="0"/>
                    <a:cs typeface="Times New Roman" panose="02020603050405020304" pitchFamily="18" charset="0"/>
                  </a:rPr>
                  <a:t>của</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kí</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hiệu</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là</a:t>
                </a:r>
                <a:r>
                  <a:rPr lang="en-US" sz="2400" dirty="0">
                    <a:solidFill>
                      <a:srgbClr val="000099"/>
                    </a:solidFill>
                    <a:effectLst/>
                    <a:latin typeface="Aarial"/>
                    <a:ea typeface="Calibri" panose="020F0502020204030204" pitchFamily="34" charset="0"/>
                    <a:cs typeface="Times New Roman" panose="02020603050405020304" pitchFamily="18" charset="0"/>
                  </a:rPr>
                  <a:t> tan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oMath>
                </a14:m>
                <a:endParaRPr lang="en-US" sz="2000" dirty="0">
                  <a:solidFill>
                    <a:srgbClr val="000099"/>
                  </a:solidFill>
                  <a:effectLst/>
                  <a:latin typeface="Aarial"/>
                  <a:ea typeface="Calibri" panose="020F0502020204030204" pitchFamily="34" charset="0"/>
                  <a:cs typeface="Times New Roman" panose="02020603050405020304" pitchFamily="18" charset="0"/>
                </a:endParaRPr>
              </a:p>
              <a:p>
                <a:pPr algn="ctr">
                  <a:lnSpc>
                    <a:spcPct val="110000"/>
                  </a:lnSpc>
                  <a:spcBef>
                    <a:spcPts val="200"/>
                  </a:spcBef>
                  <a:spcAft>
                    <a:spcPts val="200"/>
                  </a:spcAft>
                </a:pPr>
                <a14:m>
                  <m:oMathPara xmlns:m="http://schemas.openxmlformats.org/officeDocument/2006/math">
                    <m:oMathParaPr>
                      <m:jc m:val="centerGroup"/>
                    </m:oMathParaPr>
                    <m:oMath xmlns:m="http://schemas.openxmlformats.org/officeDocument/2006/math">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tan</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sin</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num>
                        <m:den>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den>
                      </m:f>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𝑦</m:t>
                          </m:r>
                        </m:num>
                        <m:den>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2000" dirty="0">
                  <a:solidFill>
                    <a:srgbClr val="000099"/>
                  </a:solidFill>
                  <a:effectLst/>
                  <a:latin typeface="Aarial"/>
                  <a:ea typeface="Calibri" panose="020F0502020204030204" pitchFamily="34" charset="0"/>
                  <a:cs typeface="Times New Roman" panose="02020603050405020304" pitchFamily="18" charset="0"/>
                </a:endParaRPr>
              </a:p>
              <a:p>
                <a:pPr>
                  <a:lnSpc>
                    <a:spcPct val="110000"/>
                  </a:lnSpc>
                  <a:spcBef>
                    <a:spcPts val="200"/>
                  </a:spcBef>
                  <a:spcAft>
                    <a:spcPts val="200"/>
                  </a:spcAft>
                </a:pP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Nếu</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func>
                      <m:func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𝑠𝑖𝑛</m:t>
                        </m:r>
                      </m:fName>
                      <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e>
                    </m:func>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tỉ</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số</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f>
                      <m:f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num>
                      <m:den>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sin</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den>
                    </m:f>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được</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gọi</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là</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côtang</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của</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kí</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hiệu</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là</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cot</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2400" dirty="0">
                    <a:solidFill>
                      <a:srgbClr val="000099"/>
                    </a:solidFill>
                    <a:effectLst/>
                    <a:latin typeface="Aarial"/>
                    <a:ea typeface="Calibri" panose="020F0502020204030204" pitchFamily="34" charset="0"/>
                    <a:cs typeface="Times New Roman" panose="02020603050405020304" pitchFamily="18" charset="0"/>
                  </a:rPr>
                  <a:t>.</a:t>
                </a:r>
                <a:endParaRPr lang="en-US" sz="2000" dirty="0">
                  <a:solidFill>
                    <a:srgbClr val="000099"/>
                  </a:solidFill>
                  <a:effectLst/>
                  <a:latin typeface="Aarial"/>
                  <a:ea typeface="Calibri" panose="020F0502020204030204" pitchFamily="34" charset="0"/>
                  <a:cs typeface="Times New Roman" panose="02020603050405020304" pitchFamily="18" charset="0"/>
                </a:endParaRPr>
              </a:p>
              <a:p>
                <a:pPr algn="ctr">
                  <a:lnSpc>
                    <a:spcPct val="110000"/>
                  </a:lnSpc>
                  <a:spcBef>
                    <a:spcPts val="200"/>
                  </a:spcBef>
                  <a:spcAft>
                    <a:spcPts val="200"/>
                  </a:spcAft>
                </a:pPr>
                <a14:m>
                  <m:oMathPara xmlns:m="http://schemas.openxmlformats.org/officeDocument/2006/math">
                    <m:oMathParaPr>
                      <m:jc m:val="centerGroup"/>
                    </m:oMathParaPr>
                    <m:oMath xmlns:m="http://schemas.openxmlformats.org/officeDocument/2006/math">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cot</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num>
                        <m:den>
                          <m:r>
                            <m:rPr>
                              <m:sty m:val="p"/>
                            </m:rP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sin</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den>
                      </m:f>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𝑥</m:t>
                          </m:r>
                        </m:num>
                        <m:den>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𝑦</m:t>
                          </m:r>
                        </m:den>
                      </m:f>
                      <m: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2000" dirty="0">
                  <a:solidFill>
                    <a:srgbClr val="000099"/>
                  </a:solidFill>
                  <a:effectLst/>
                  <a:latin typeface="Aarial"/>
                  <a:ea typeface="Calibri" panose="020F0502020204030204" pitchFamily="34" charset="0"/>
                  <a:cs typeface="Times New Roman" panose="02020603050405020304" pitchFamily="18" charset="0"/>
                </a:endParaRPr>
              </a:p>
              <a:p>
                <a:pPr algn="just">
                  <a:lnSpc>
                    <a:spcPct val="110000"/>
                  </a:lnSpc>
                  <a:spcBef>
                    <a:spcPts val="200"/>
                  </a:spcBef>
                  <a:spcAft>
                    <a:spcPts val="200"/>
                  </a:spcAft>
                </a:pP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Các</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giá</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trị</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func>
                      <m:func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𝑐𝑜𝑠</m:t>
                        </m:r>
                      </m:fName>
                      <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e>
                    </m:func>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𝑠𝑖𝑛</m:t>
                        </m:r>
                      </m:fName>
                      <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e>
                    </m:func>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𝑡𝑎𝑛</m:t>
                        </m:r>
                      </m:fName>
                      <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e>
                    </m:func>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20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𝑐𝑜𝑡</m:t>
                        </m:r>
                      </m:fName>
                      <m:e>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e>
                    </m:func>
                  </m:oMath>
                </a14:m>
                <a:r>
                  <a:rPr lang="en-US" sz="2400" dirty="0" err="1">
                    <a:solidFill>
                      <a:srgbClr val="000099"/>
                    </a:solidFill>
                    <a:effectLst/>
                    <a:latin typeface="Aarial"/>
                    <a:ea typeface="Calibri" panose="020F0502020204030204" pitchFamily="34" charset="0"/>
                    <a:cs typeface="Times New Roman" panose="02020603050405020304" pitchFamily="18" charset="0"/>
                  </a:rPr>
                  <a:t>được</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gọi</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là</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các</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giá</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trị</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lượng</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giác</a:t>
                </a:r>
                <a:r>
                  <a:rPr lang="en-US" sz="2400" dirty="0">
                    <a:solidFill>
                      <a:srgbClr val="000099"/>
                    </a:solidFill>
                    <a:effectLst/>
                    <a:latin typeface="Aarial"/>
                    <a:ea typeface="Calibri" panose="020F0502020204030204" pitchFamily="34" charset="0"/>
                    <a:cs typeface="Times New Roman" panose="02020603050405020304" pitchFamily="18" charset="0"/>
                  </a:rPr>
                  <a:t> </a:t>
                </a:r>
                <a:r>
                  <a:rPr lang="en-US" sz="2400" dirty="0" err="1">
                    <a:solidFill>
                      <a:srgbClr val="000099"/>
                    </a:solidFill>
                    <a:effectLst/>
                    <a:latin typeface="Aarial"/>
                    <a:ea typeface="Calibri" panose="020F0502020204030204" pitchFamily="34" charset="0"/>
                    <a:cs typeface="Times New Roman" panose="02020603050405020304" pitchFamily="18" charset="0"/>
                  </a:rPr>
                  <a:t>của</a:t>
                </a:r>
                <a:r>
                  <a:rPr lang="en-US" sz="24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a:rPr lang="en-US" sz="24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𝛼</m:t>
                    </m:r>
                  </m:oMath>
                </a14:m>
                <a:r>
                  <a:rPr lang="en-US" sz="2400" dirty="0">
                    <a:solidFill>
                      <a:srgbClr val="000099"/>
                    </a:solidFill>
                    <a:effectLst/>
                    <a:latin typeface="Aarial"/>
                    <a:ea typeface="Calibri" panose="020F0502020204030204" pitchFamily="34" charset="0"/>
                    <a:cs typeface="Times New Roman" panose="02020603050405020304" pitchFamily="18" charset="0"/>
                  </a:rPr>
                  <a:t>.</a:t>
                </a:r>
                <a:endParaRPr lang="en-US" sz="2000" dirty="0">
                  <a:solidFill>
                    <a:srgbClr val="000099"/>
                  </a:solidFill>
                  <a:effectLst/>
                  <a:latin typeface="Aarial"/>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BBECCACF-4A31-E8DD-1DCA-1002FD1004F9}"/>
                  </a:ext>
                </a:extLst>
              </p:cNvPr>
              <p:cNvSpPr txBox="1">
                <a:spLocks noRot="1" noChangeAspect="1" noMove="1" noResize="1" noEditPoints="1" noAdjustHandles="1" noChangeArrowheads="1" noChangeShapeType="1" noTextEdit="1"/>
              </p:cNvSpPr>
              <p:nvPr/>
            </p:nvSpPr>
            <p:spPr>
              <a:xfrm>
                <a:off x="1085814" y="2019236"/>
                <a:ext cx="9766429" cy="4497513"/>
              </a:xfrm>
              <a:prstGeom prst="rect">
                <a:avLst/>
              </a:prstGeom>
              <a:blipFill>
                <a:blip r:embed="rId2"/>
                <a:stretch>
                  <a:fillRect l="-936" t="-678" b="-1762"/>
                </a:stretch>
              </a:blipFill>
            </p:spPr>
            <p:txBody>
              <a:bodyPr/>
              <a:lstStyle/>
              <a:p>
                <a:r>
                  <a:rPr lang="en-US">
                    <a:noFill/>
                  </a:rPr>
                  <a:t> </a:t>
                </a:r>
              </a:p>
            </p:txBody>
          </p:sp>
        </mc:Fallback>
      </mc:AlternateContent>
    </p:spTree>
    <p:extLst>
      <p:ext uri="{BB962C8B-B14F-4D97-AF65-F5344CB8AC3E}">
        <p14:creationId xmlns:p14="http://schemas.microsoft.com/office/powerpoint/2010/main" val="1939577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up)">
                                      <p:cBhvr>
                                        <p:cTn id="17" dur="500"/>
                                        <p:tgtEl>
                                          <p:spTgt spid="10">
                                            <p:txEl>
                                              <p:pRg st="0" end="0"/>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wipe(up)">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wipe(up)">
                                      <p:cBhvr>
                                        <p:cTn id="25" dur="500"/>
                                        <p:tgtEl>
                                          <p:spTgt spid="1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Effect transition="in" filter="wipe(up)">
                                      <p:cBhvr>
                                        <p:cTn id="30" dur="500"/>
                                        <p:tgtEl>
                                          <p:spTgt spid="10">
                                            <p:txEl>
                                              <p:pRg st="3" end="3"/>
                                            </p:txEl>
                                          </p:spTgt>
                                        </p:tgtEl>
                                      </p:cBhvr>
                                    </p:animEffect>
                                  </p:childTnLst>
                                </p:cTn>
                              </p:par>
                              <p:par>
                                <p:cTn id="31" presetID="22" presetClass="entr" presetSubtype="1" fill="hold" nodeType="with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wipe(up)">
                                      <p:cBhvr>
                                        <p:cTn id="33" dur="500"/>
                                        <p:tgtEl>
                                          <p:spTgt spid="10">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0">
                                            <p:txEl>
                                              <p:pRg st="5" end="5"/>
                                            </p:txEl>
                                          </p:spTgt>
                                        </p:tgtEl>
                                        <p:attrNameLst>
                                          <p:attrName>style.visibility</p:attrName>
                                        </p:attrNameLst>
                                      </p:cBhvr>
                                      <p:to>
                                        <p:strVal val="visible"/>
                                      </p:to>
                                    </p:set>
                                    <p:animEffect transition="in" filter="wipe(up)">
                                      <p:cBhvr>
                                        <p:cTn id="38" dur="500"/>
                                        <p:tgtEl>
                                          <p:spTgt spid="10">
                                            <p:txEl>
                                              <p:pRg st="5" end="5"/>
                                            </p:txEl>
                                          </p:spTgt>
                                        </p:tgtEl>
                                      </p:cBhvr>
                                    </p:animEffect>
                                  </p:childTnLst>
                                </p:cTn>
                              </p:par>
                              <p:par>
                                <p:cTn id="39" presetID="22" presetClass="entr" presetSubtype="1" fill="hold" nodeType="withEffect">
                                  <p:stCondLst>
                                    <p:cond delay="0"/>
                                  </p:stCondLst>
                                  <p:childTnLst>
                                    <p:set>
                                      <p:cBhvr>
                                        <p:cTn id="40" dur="1" fill="hold">
                                          <p:stCondLst>
                                            <p:cond delay="0"/>
                                          </p:stCondLst>
                                        </p:cTn>
                                        <p:tgtEl>
                                          <p:spTgt spid="10">
                                            <p:txEl>
                                              <p:pRg st="6" end="6"/>
                                            </p:txEl>
                                          </p:spTgt>
                                        </p:tgtEl>
                                        <p:attrNameLst>
                                          <p:attrName>style.visibility</p:attrName>
                                        </p:attrNameLst>
                                      </p:cBhvr>
                                      <p:to>
                                        <p:strVal val="visible"/>
                                      </p:to>
                                    </p:set>
                                    <p:animEffect transition="in" filter="wipe(up)">
                                      <p:cBhvr>
                                        <p:cTn id="41" dur="500"/>
                                        <p:tgtEl>
                                          <p:spTgt spid="10">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0">
                                            <p:txEl>
                                              <p:pRg st="7" end="7"/>
                                            </p:txEl>
                                          </p:spTgt>
                                        </p:tgtEl>
                                        <p:attrNameLst>
                                          <p:attrName>style.visibility</p:attrName>
                                        </p:attrNameLst>
                                      </p:cBhvr>
                                      <p:to>
                                        <p:strVal val="visible"/>
                                      </p:to>
                                    </p:set>
                                    <p:animEffect transition="in" filter="wipe(up)">
                                      <p:cBhvr>
                                        <p:cTn id="46"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3.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của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rPr>
              <a:t>b) </a:t>
            </a:r>
            <a:r>
              <a:rPr lang="en-US" b="1" dirty="0" err="1">
                <a:solidFill>
                  <a:srgbClr val="0000FF"/>
                </a:solidFill>
                <a:latin typeface="Aarial"/>
              </a:rPr>
              <a:t>Các</a:t>
            </a:r>
            <a:r>
              <a:rPr lang="en-US" b="1" dirty="0">
                <a:solidFill>
                  <a:srgbClr val="0000FF"/>
                </a:solidFill>
                <a:latin typeface="Aarial"/>
              </a:rPr>
              <a:t> </a:t>
            </a:r>
            <a:r>
              <a:rPr lang="en-US" b="1" dirty="0" err="1">
                <a:solidFill>
                  <a:srgbClr val="0000FF"/>
                </a:solidFill>
                <a:latin typeface="Aarial"/>
              </a:rPr>
              <a:t>giá</a:t>
            </a:r>
            <a:r>
              <a:rPr lang="en-US" b="1" dirty="0">
                <a:solidFill>
                  <a:srgbClr val="0000FF"/>
                </a:solidFill>
                <a:latin typeface="Aarial"/>
              </a:rPr>
              <a:t> </a:t>
            </a:r>
            <a:r>
              <a:rPr lang="en-US" b="1" dirty="0" err="1">
                <a:solidFill>
                  <a:srgbClr val="0000FF"/>
                </a:solidFill>
                <a:latin typeface="Aarial"/>
              </a:rPr>
              <a:t>trị</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endParaRPr lang="en-US" b="1" dirty="0">
              <a:solidFill>
                <a:srgbClr val="0000FF"/>
              </a:solidFill>
              <a:latin typeface="Aarial"/>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BBECCACF-4A31-E8DD-1DCA-1002FD1004F9}"/>
                  </a:ext>
                </a:extLst>
              </p:cNvPr>
              <p:cNvSpPr txBox="1"/>
              <p:nvPr/>
            </p:nvSpPr>
            <p:spPr>
              <a:xfrm>
                <a:off x="344980" y="2088508"/>
                <a:ext cx="11002740" cy="4861587"/>
              </a:xfrm>
              <a:prstGeom prst="rect">
                <a:avLst/>
              </a:prstGeom>
              <a:noFill/>
            </p:spPr>
            <p:txBody>
              <a:bodyPr wrap="square">
                <a:spAutoFit/>
              </a:bodyPr>
              <a:lstStyle/>
              <a:p>
                <a:pPr marL="457200" indent="-457200">
                  <a:buFont typeface="Wingdings" panose="05000000000000000000" pitchFamily="2" charset="2"/>
                  <a:buChar char="q"/>
                </a:pPr>
                <a:r>
                  <a:rPr lang="en-US" sz="3200" b="1">
                    <a:solidFill>
                      <a:srgbClr val="FF0000"/>
                    </a:solidFill>
                    <a:latin typeface="Aarial"/>
                  </a:rPr>
                  <a:t>Chú ý:</a:t>
                </a:r>
                <a:endParaRPr lang="en-US" sz="3200" b="1" dirty="0">
                  <a:solidFill>
                    <a:srgbClr val="FF0000"/>
                  </a:solidFill>
                  <a:latin typeface="Aarial"/>
                </a:endParaRPr>
              </a:p>
              <a:p>
                <a:r>
                  <a:rPr lang="en-US" sz="3200" dirty="0">
                    <a:solidFill>
                      <a:srgbClr val="000099"/>
                    </a:solidFill>
                    <a:latin typeface="Aarial"/>
                  </a:rPr>
                  <a:t>a) Ta </a:t>
                </a:r>
                <a:r>
                  <a:rPr lang="en-US" sz="3200" dirty="0" err="1">
                    <a:solidFill>
                      <a:srgbClr val="000099"/>
                    </a:solidFill>
                    <a:latin typeface="Aarial"/>
                  </a:rPr>
                  <a:t>còn</a:t>
                </a:r>
                <a:r>
                  <a:rPr lang="en-US" sz="3200" dirty="0">
                    <a:solidFill>
                      <a:srgbClr val="000099"/>
                    </a:solidFill>
                    <a:latin typeface="Aarial"/>
                  </a:rPr>
                  <a:t> </a:t>
                </a:r>
                <a:r>
                  <a:rPr lang="en-US" sz="3200" dirty="0" err="1">
                    <a:solidFill>
                      <a:srgbClr val="000099"/>
                    </a:solidFill>
                    <a:latin typeface="Aarial"/>
                  </a:rPr>
                  <a:t>gọi</a:t>
                </a:r>
                <a:r>
                  <a:rPr lang="en-US" sz="3200" dirty="0">
                    <a:solidFill>
                      <a:srgbClr val="000099"/>
                    </a:solidFill>
                    <a:latin typeface="Aarial"/>
                  </a:rPr>
                  <a:t> </a:t>
                </a:r>
                <a:r>
                  <a:rPr lang="en-US" sz="3200" dirty="0" err="1">
                    <a:solidFill>
                      <a:srgbClr val="000099"/>
                    </a:solidFill>
                    <a:latin typeface="Aarial"/>
                  </a:rPr>
                  <a:t>trục</a:t>
                </a:r>
                <a:r>
                  <a:rPr lang="en-US" sz="3200" dirty="0">
                    <a:solidFill>
                      <a:srgbClr val="000099"/>
                    </a:solidFill>
                    <a:latin typeface="Aarial"/>
                  </a:rPr>
                  <a:t> tung </a:t>
                </a:r>
                <a:r>
                  <a:rPr lang="en-US" sz="3200" dirty="0" err="1">
                    <a:solidFill>
                      <a:srgbClr val="000099"/>
                    </a:solidFill>
                    <a:latin typeface="Aarial"/>
                  </a:rPr>
                  <a:t>là</a:t>
                </a:r>
                <a:r>
                  <a:rPr lang="en-US" sz="3200" dirty="0">
                    <a:solidFill>
                      <a:srgbClr val="000099"/>
                    </a:solidFill>
                    <a:latin typeface="Aarial"/>
                  </a:rPr>
                  <a:t> </a:t>
                </a:r>
                <a:r>
                  <a:rPr lang="en-US" sz="3200" b="1" dirty="0" err="1">
                    <a:solidFill>
                      <a:srgbClr val="000099"/>
                    </a:solidFill>
                    <a:latin typeface="Aarial"/>
                  </a:rPr>
                  <a:t>trục</a:t>
                </a:r>
                <a:r>
                  <a:rPr lang="en-US" sz="3200" b="1" dirty="0">
                    <a:solidFill>
                      <a:srgbClr val="000099"/>
                    </a:solidFill>
                    <a:latin typeface="Aarial"/>
                  </a:rPr>
                  <a:t> sin</a:t>
                </a:r>
                <a:r>
                  <a:rPr lang="en-US" sz="3200" dirty="0">
                    <a:solidFill>
                      <a:srgbClr val="000099"/>
                    </a:solidFill>
                    <a:latin typeface="Aarial"/>
                  </a:rPr>
                  <a:t>, </a:t>
                </a:r>
                <a:r>
                  <a:rPr lang="en-US" sz="3200" dirty="0" err="1">
                    <a:solidFill>
                      <a:srgbClr val="000099"/>
                    </a:solidFill>
                    <a:latin typeface="Aarial"/>
                  </a:rPr>
                  <a:t>trục</a:t>
                </a:r>
                <a:r>
                  <a:rPr lang="en-US" sz="3200" dirty="0">
                    <a:solidFill>
                      <a:srgbClr val="000099"/>
                    </a:solidFill>
                    <a:latin typeface="Aarial"/>
                  </a:rPr>
                  <a:t> </a:t>
                </a:r>
                <a:r>
                  <a:rPr lang="en-US" sz="3200" dirty="0" err="1">
                    <a:solidFill>
                      <a:srgbClr val="000099"/>
                    </a:solidFill>
                    <a:latin typeface="Aarial"/>
                  </a:rPr>
                  <a:t>hoành</a:t>
                </a:r>
                <a:r>
                  <a:rPr lang="en-US" sz="3200" dirty="0">
                    <a:solidFill>
                      <a:srgbClr val="000099"/>
                    </a:solidFill>
                    <a:latin typeface="Aarial"/>
                  </a:rPr>
                  <a:t> </a:t>
                </a:r>
                <a:r>
                  <a:rPr lang="en-US" sz="3200" dirty="0" err="1">
                    <a:solidFill>
                      <a:srgbClr val="000099"/>
                    </a:solidFill>
                    <a:latin typeface="Aarial"/>
                  </a:rPr>
                  <a:t>là</a:t>
                </a:r>
                <a:r>
                  <a:rPr lang="en-US" sz="3200" dirty="0">
                    <a:solidFill>
                      <a:srgbClr val="000099"/>
                    </a:solidFill>
                    <a:latin typeface="Aarial"/>
                  </a:rPr>
                  <a:t> </a:t>
                </a:r>
                <a:r>
                  <a:rPr lang="en-US" sz="3200" b="1" dirty="0" err="1">
                    <a:solidFill>
                      <a:srgbClr val="000099"/>
                    </a:solidFill>
                    <a:latin typeface="Aarial"/>
                  </a:rPr>
                  <a:t>trục</a:t>
                </a:r>
                <a:r>
                  <a:rPr lang="en-US" sz="3200" b="1" dirty="0">
                    <a:solidFill>
                      <a:srgbClr val="000099"/>
                    </a:solidFill>
                    <a:latin typeface="Aarial"/>
                  </a:rPr>
                  <a:t> </a:t>
                </a:r>
                <a:r>
                  <a:rPr lang="en-US" sz="3200" b="1" dirty="0" err="1">
                    <a:solidFill>
                      <a:srgbClr val="000099"/>
                    </a:solidFill>
                    <a:latin typeface="Aarial"/>
                  </a:rPr>
                  <a:t>cosin</a:t>
                </a:r>
                <a:r>
                  <a:rPr lang="en-US" sz="3200" dirty="0">
                    <a:solidFill>
                      <a:srgbClr val="000099"/>
                    </a:solidFill>
                    <a:latin typeface="Aarial"/>
                  </a:rPr>
                  <a:t>.</a:t>
                </a:r>
              </a:p>
              <a:p>
                <a:r>
                  <a:rPr lang="en-US" sz="3200" dirty="0">
                    <a:solidFill>
                      <a:srgbClr val="000099"/>
                    </a:solidFill>
                    <a:latin typeface="Aarial"/>
                  </a:rPr>
                  <a:t>b) </a:t>
                </a:r>
                <a:r>
                  <a:rPr lang="en-US" sz="3200" dirty="0" err="1">
                    <a:solidFill>
                      <a:srgbClr val="000099"/>
                    </a:solidFill>
                    <a:latin typeface="Aarial"/>
                  </a:rPr>
                  <a:t>Từ</a:t>
                </a:r>
                <a:r>
                  <a:rPr lang="en-US" sz="3200" dirty="0">
                    <a:solidFill>
                      <a:srgbClr val="000099"/>
                    </a:solidFill>
                    <a:latin typeface="Aarial"/>
                  </a:rPr>
                  <a:t> </a:t>
                </a:r>
                <a:r>
                  <a:rPr lang="en-US" sz="3200" dirty="0" err="1">
                    <a:solidFill>
                      <a:srgbClr val="000099"/>
                    </a:solidFill>
                    <a:latin typeface="Aarial"/>
                  </a:rPr>
                  <a:t>định</a:t>
                </a:r>
                <a:r>
                  <a:rPr lang="en-US" sz="3200" dirty="0">
                    <a:solidFill>
                      <a:srgbClr val="000099"/>
                    </a:solidFill>
                    <a:latin typeface="Aarial"/>
                  </a:rPr>
                  <a:t> </a:t>
                </a:r>
                <a:r>
                  <a:rPr lang="en-US" sz="3200" dirty="0" err="1">
                    <a:solidFill>
                      <a:srgbClr val="000099"/>
                    </a:solidFill>
                    <a:latin typeface="Aarial"/>
                  </a:rPr>
                  <a:t>nghĩa</a:t>
                </a:r>
                <a:r>
                  <a:rPr lang="en-US" sz="3200" dirty="0">
                    <a:solidFill>
                      <a:srgbClr val="000099"/>
                    </a:solidFill>
                    <a:latin typeface="Aarial"/>
                  </a:rPr>
                  <a:t> ta </a:t>
                </a:r>
                <a:r>
                  <a:rPr lang="en-US" sz="3200" dirty="0" err="1">
                    <a:solidFill>
                      <a:srgbClr val="000099"/>
                    </a:solidFill>
                    <a:latin typeface="Aarial"/>
                  </a:rPr>
                  <a:t>suy</a:t>
                </a:r>
                <a:r>
                  <a:rPr lang="en-US" sz="3200" dirty="0">
                    <a:solidFill>
                      <a:srgbClr val="000099"/>
                    </a:solidFill>
                    <a:latin typeface="Aarial"/>
                  </a:rPr>
                  <a:t> </a:t>
                </a:r>
                <a:r>
                  <a:rPr lang="en-US" sz="3200" dirty="0" err="1">
                    <a:solidFill>
                      <a:srgbClr val="000099"/>
                    </a:solidFill>
                    <a:latin typeface="Aarial"/>
                  </a:rPr>
                  <a:t>ra</a:t>
                </a:r>
                <a:r>
                  <a:rPr lang="en-US" sz="3200" dirty="0">
                    <a:solidFill>
                      <a:srgbClr val="000099"/>
                    </a:solidFill>
                    <a:latin typeface="Aarial"/>
                  </a:rPr>
                  <a:t>:</a:t>
                </a:r>
              </a:p>
              <a:p>
                <a:pPr marL="457200" indent="-457200">
                  <a:buFont typeface="Arial" panose="020B0604020202020204" pitchFamily="34" charset="0"/>
                  <a:buChar char="•"/>
                </a:pPr>
                <a14:m>
                  <m:oMath xmlns:m="http://schemas.openxmlformats.org/officeDocument/2006/math">
                    <m:r>
                      <m:rPr>
                        <m:sty m:val="p"/>
                      </m:rPr>
                      <a:rPr lang="en-US" sz="3200">
                        <a:solidFill>
                          <a:srgbClr val="000099"/>
                        </a:solidFill>
                        <a:latin typeface="Cambria Math" panose="02040503050406030204" pitchFamily="18" charset="0"/>
                      </a:rPr>
                      <m:t>sin</m:t>
                    </m:r>
                    <m:r>
                      <a:rPr lang="en-US" sz="3200" i="1">
                        <a:solidFill>
                          <a:srgbClr val="000099"/>
                        </a:solidFill>
                        <a:latin typeface="Cambria Math" panose="02040503050406030204" pitchFamily="18" charset="0"/>
                      </a:rPr>
                      <m:t>𝛼</m:t>
                    </m:r>
                    <m:r>
                      <a:rPr lang="en-US" sz="3200">
                        <a:solidFill>
                          <a:srgbClr val="000099"/>
                        </a:solidFill>
                        <a:latin typeface="Cambria Math" panose="02040503050406030204" pitchFamily="18" charset="0"/>
                      </a:rPr>
                      <m:t>,</m:t>
                    </m:r>
                    <m:r>
                      <m:rPr>
                        <m:sty m:val="p"/>
                      </m:rPr>
                      <a:rPr lang="en-US" sz="3200">
                        <a:solidFill>
                          <a:srgbClr val="000099"/>
                        </a:solidFill>
                        <a:latin typeface="Cambria Math" panose="02040503050406030204" pitchFamily="18" charset="0"/>
                      </a:rPr>
                      <m:t>cos</m:t>
                    </m:r>
                    <m:r>
                      <a:rPr lang="en-US" sz="3200" i="1">
                        <a:solidFill>
                          <a:srgbClr val="000099"/>
                        </a:solidFill>
                        <a:latin typeface="Cambria Math" panose="02040503050406030204" pitchFamily="18" charset="0"/>
                      </a:rPr>
                      <m:t>𝛼</m:t>
                    </m:r>
                  </m:oMath>
                </a14:m>
                <a:r>
                  <a:rPr lang="en-US" sz="3200" dirty="0">
                    <a:solidFill>
                      <a:srgbClr val="000099"/>
                    </a:solidFill>
                    <a:latin typeface="Aarial"/>
                  </a:rPr>
                  <a:t> </a:t>
                </a:r>
                <a:r>
                  <a:rPr lang="en-US" sz="3200" dirty="0" err="1">
                    <a:solidFill>
                      <a:srgbClr val="000099"/>
                    </a:solidFill>
                    <a:latin typeface="Aarial"/>
                  </a:rPr>
                  <a:t>xác</a:t>
                </a:r>
                <a:r>
                  <a:rPr lang="en-US" sz="3200" dirty="0">
                    <a:solidFill>
                      <a:srgbClr val="000099"/>
                    </a:solidFill>
                    <a:latin typeface="Aarial"/>
                  </a:rPr>
                  <a:t> </a:t>
                </a:r>
                <a:r>
                  <a:rPr lang="en-US" sz="3200" dirty="0" err="1">
                    <a:solidFill>
                      <a:srgbClr val="000099"/>
                    </a:solidFill>
                    <a:latin typeface="Aarial"/>
                  </a:rPr>
                  <a:t>định</a:t>
                </a:r>
                <a:r>
                  <a:rPr lang="en-US" sz="3200" dirty="0">
                    <a:solidFill>
                      <a:srgbClr val="000099"/>
                    </a:solidFill>
                    <a:latin typeface="Aarial"/>
                  </a:rPr>
                  <a:t> </a:t>
                </a:r>
                <a:r>
                  <a:rPr lang="en-US" sz="3200" dirty="0" err="1">
                    <a:solidFill>
                      <a:srgbClr val="000099"/>
                    </a:solidFill>
                    <a:latin typeface="Aarial"/>
                  </a:rPr>
                  <a:t>với</a:t>
                </a:r>
                <a:r>
                  <a:rPr lang="en-US" sz="3200" dirty="0">
                    <a:solidFill>
                      <a:srgbClr val="000099"/>
                    </a:solidFill>
                    <a:latin typeface="Aarial"/>
                  </a:rPr>
                  <a:t> </a:t>
                </a:r>
                <a:r>
                  <a:rPr lang="en-US" sz="3200" dirty="0" err="1">
                    <a:solidFill>
                      <a:srgbClr val="000099"/>
                    </a:solidFill>
                    <a:latin typeface="Aarial"/>
                  </a:rPr>
                  <a:t>mọi</a:t>
                </a:r>
                <a:r>
                  <a:rPr lang="en-US" sz="3200" dirty="0">
                    <a:solidFill>
                      <a:srgbClr val="000099"/>
                    </a:solidFill>
                    <a:latin typeface="Aarial"/>
                  </a:rPr>
                  <a:t> </a:t>
                </a:r>
                <a:r>
                  <a:rPr lang="en-US" sz="3200" dirty="0" err="1">
                    <a:solidFill>
                      <a:srgbClr val="000099"/>
                    </a:solidFill>
                    <a:latin typeface="Aarial"/>
                  </a:rPr>
                  <a:t>giá</a:t>
                </a:r>
                <a:r>
                  <a:rPr lang="en-US" sz="3200" dirty="0">
                    <a:solidFill>
                      <a:srgbClr val="000099"/>
                    </a:solidFill>
                    <a:latin typeface="Aarial"/>
                  </a:rPr>
                  <a:t> </a:t>
                </a:r>
                <a:r>
                  <a:rPr lang="en-US" sz="3200" dirty="0" err="1">
                    <a:solidFill>
                      <a:srgbClr val="000099"/>
                    </a:solidFill>
                    <a:latin typeface="Aarial"/>
                  </a:rPr>
                  <a:t>trị</a:t>
                </a:r>
                <a:r>
                  <a:rPr lang="en-US" sz="3200" dirty="0">
                    <a:solidFill>
                      <a:srgbClr val="000099"/>
                    </a:solidFill>
                    <a:latin typeface="Aarial"/>
                  </a:rPr>
                  <a:t> </a:t>
                </a:r>
                <a:r>
                  <a:rPr lang="en-US" sz="3200" dirty="0" err="1">
                    <a:solidFill>
                      <a:srgbClr val="000099"/>
                    </a:solidFill>
                    <a:latin typeface="Aarial"/>
                  </a:rPr>
                  <a:t>của</a:t>
                </a:r>
                <a:r>
                  <a:rPr lang="en-US" sz="3200" dirty="0">
                    <a:solidFill>
                      <a:srgbClr val="000099"/>
                    </a:solidFill>
                    <a:latin typeface="Aarial"/>
                  </a:rPr>
                  <a:t> </a:t>
                </a:r>
                <a14:m>
                  <m:oMath xmlns:m="http://schemas.openxmlformats.org/officeDocument/2006/math">
                    <m:r>
                      <a:rPr lang="en-US" sz="3200" i="1">
                        <a:solidFill>
                          <a:srgbClr val="000099"/>
                        </a:solidFill>
                        <a:latin typeface="Cambria Math" panose="02040503050406030204" pitchFamily="18" charset="0"/>
                      </a:rPr>
                      <m:t>𝛼</m:t>
                    </m:r>
                  </m:oMath>
                </a14:m>
                <a:r>
                  <a:rPr lang="en-US" sz="3200" dirty="0">
                    <a:solidFill>
                      <a:srgbClr val="000099"/>
                    </a:solidFill>
                    <a:latin typeface="Aarial"/>
                  </a:rPr>
                  <a:t> </a:t>
                </a:r>
                <a:r>
                  <a:rPr lang="en-US" sz="3200" dirty="0" err="1">
                    <a:solidFill>
                      <a:srgbClr val="000099"/>
                    </a:solidFill>
                    <a:latin typeface="Aarial"/>
                  </a:rPr>
                  <a:t>và</a:t>
                </a:r>
                <a:r>
                  <a:rPr lang="en-US" sz="3200" dirty="0">
                    <a:solidFill>
                      <a:srgbClr val="000099"/>
                    </a:solidFill>
                    <a:latin typeface="Aarial"/>
                  </a:rPr>
                  <a:t> ta </a:t>
                </a:r>
                <a:r>
                  <a:rPr lang="en-US" sz="3200" dirty="0" err="1">
                    <a:solidFill>
                      <a:srgbClr val="000099"/>
                    </a:solidFill>
                    <a:latin typeface="Aarial"/>
                  </a:rPr>
                  <a:t>có</a:t>
                </a:r>
                <a:r>
                  <a:rPr lang="en-US" sz="3200" dirty="0">
                    <a:solidFill>
                      <a:srgbClr val="000099"/>
                    </a:solidFill>
                    <a:latin typeface="Aarial"/>
                  </a:rPr>
                  <a:t>: </a:t>
                </a:r>
                <a:endParaRPr lang="en-US" sz="3200" i="1" dirty="0">
                  <a:solidFill>
                    <a:srgbClr val="000099"/>
                  </a:solidFill>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r>
                        <a:rPr lang="en-US" sz="3200" i="1">
                          <a:solidFill>
                            <a:srgbClr val="000099"/>
                          </a:solidFill>
                          <a:latin typeface="Cambria Math" panose="02040503050406030204" pitchFamily="18" charset="0"/>
                        </a:rPr>
                        <m:t>−</m:t>
                      </m:r>
                      <m:r>
                        <a:rPr lang="en-US" sz="3200">
                          <a:solidFill>
                            <a:srgbClr val="000099"/>
                          </a:solidFill>
                          <a:latin typeface="Cambria Math" panose="02040503050406030204" pitchFamily="18" charset="0"/>
                        </a:rPr>
                        <m:t>1</m:t>
                      </m:r>
                      <m:r>
                        <a:rPr lang="en-US" sz="3200" i="1">
                          <a:solidFill>
                            <a:srgbClr val="000099"/>
                          </a:solidFill>
                          <a:latin typeface="Cambria Math" panose="02040503050406030204" pitchFamily="18" charset="0"/>
                        </a:rPr>
                        <m:t>≤</m:t>
                      </m:r>
                      <m:r>
                        <m:rPr>
                          <m:sty m:val="p"/>
                        </m:rPr>
                        <a:rPr lang="en-US" sz="3200">
                          <a:solidFill>
                            <a:srgbClr val="000099"/>
                          </a:solidFill>
                          <a:latin typeface="Cambria Math" panose="02040503050406030204" pitchFamily="18" charset="0"/>
                        </a:rPr>
                        <m:t>sin</m:t>
                      </m:r>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r>
                        <a:rPr lang="en-US" sz="3200">
                          <a:solidFill>
                            <a:srgbClr val="000099"/>
                          </a:solidFill>
                          <a:latin typeface="Cambria Math" panose="02040503050406030204" pitchFamily="18" charset="0"/>
                        </a:rPr>
                        <m:t>1;</m:t>
                      </m:r>
                      <m:r>
                        <a:rPr lang="en-US" sz="3200" i="1">
                          <a:solidFill>
                            <a:srgbClr val="000099"/>
                          </a:solidFill>
                          <a:latin typeface="Cambria Math" panose="02040503050406030204" pitchFamily="18" charset="0"/>
                        </a:rPr>
                        <m:t>  −</m:t>
                      </m:r>
                      <m:r>
                        <a:rPr lang="en-US" sz="3200">
                          <a:solidFill>
                            <a:srgbClr val="000099"/>
                          </a:solidFill>
                          <a:latin typeface="Cambria Math" panose="02040503050406030204" pitchFamily="18" charset="0"/>
                        </a:rPr>
                        <m:t>1</m:t>
                      </m:r>
                      <m:r>
                        <a:rPr lang="en-US" sz="3200" i="1">
                          <a:solidFill>
                            <a:srgbClr val="000099"/>
                          </a:solidFill>
                          <a:latin typeface="Cambria Math" panose="02040503050406030204" pitchFamily="18" charset="0"/>
                        </a:rPr>
                        <m:t>≤</m:t>
                      </m:r>
                      <m:r>
                        <m:rPr>
                          <m:sty m:val="p"/>
                        </m:rPr>
                        <a:rPr lang="en-US" sz="3200">
                          <a:solidFill>
                            <a:srgbClr val="000099"/>
                          </a:solidFill>
                          <a:latin typeface="Cambria Math" panose="02040503050406030204" pitchFamily="18" charset="0"/>
                        </a:rPr>
                        <m:t>cos</m:t>
                      </m:r>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r>
                        <a:rPr lang="en-US" sz="3200">
                          <a:solidFill>
                            <a:srgbClr val="000099"/>
                          </a:solidFill>
                          <a:latin typeface="Cambria Math" panose="02040503050406030204" pitchFamily="18" charset="0"/>
                        </a:rPr>
                        <m:t>1;</m:t>
                      </m:r>
                      <m:r>
                        <a:rPr lang="en-US" sz="3200" i="1">
                          <a:solidFill>
                            <a:srgbClr val="000099"/>
                          </a:solidFill>
                          <a:latin typeface="Cambria Math" panose="02040503050406030204" pitchFamily="18" charset="0"/>
                        </a:rPr>
                        <m:t>    </m:t>
                      </m:r>
                      <m:r>
                        <m:rPr>
                          <m:sty m:val="p"/>
                        </m:rPr>
                        <a:rPr lang="en-US" sz="3200">
                          <a:solidFill>
                            <a:srgbClr val="000099"/>
                          </a:solidFill>
                          <a:latin typeface="Cambria Math" panose="02040503050406030204" pitchFamily="18" charset="0"/>
                        </a:rPr>
                        <m:t>sin</m:t>
                      </m:r>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a:solidFill>
                                <a:srgbClr val="000099"/>
                              </a:solidFill>
                              <a:latin typeface="Cambria Math" panose="02040503050406030204" pitchFamily="18" charset="0"/>
                            </a:rPr>
                            <m:t>2</m:t>
                          </m:r>
                          <m:r>
                            <a:rPr lang="en-US" sz="3200" i="1">
                              <a:solidFill>
                                <a:srgbClr val="000099"/>
                              </a:solidFill>
                              <a:latin typeface="Cambria Math" panose="02040503050406030204" pitchFamily="18" charset="0"/>
                            </a:rPr>
                            <m:t>𝜋</m:t>
                          </m:r>
                        </m:e>
                      </m:d>
                      <m:r>
                        <a:rPr lang="en-US" sz="3200" i="1">
                          <a:solidFill>
                            <a:srgbClr val="000099"/>
                          </a:solidFill>
                          <a:latin typeface="Cambria Math" panose="02040503050406030204" pitchFamily="18" charset="0"/>
                        </a:rPr>
                        <m:t>=</m:t>
                      </m:r>
                      <m:r>
                        <m:rPr>
                          <m:sty m:val="p"/>
                        </m:rPr>
                        <a:rPr lang="en-US" sz="3200">
                          <a:solidFill>
                            <a:srgbClr val="000099"/>
                          </a:solidFill>
                          <a:latin typeface="Cambria Math" panose="02040503050406030204" pitchFamily="18" charset="0"/>
                        </a:rPr>
                        <m:t>sin</m:t>
                      </m:r>
                      <m:r>
                        <a:rPr lang="en-US" sz="3200" i="1">
                          <a:solidFill>
                            <a:srgbClr val="000099"/>
                          </a:solidFill>
                          <a:latin typeface="Cambria Math" panose="02040503050406030204" pitchFamily="18" charset="0"/>
                        </a:rPr>
                        <m:t>𝛼</m:t>
                      </m:r>
                      <m:r>
                        <a:rPr lang="en-US" sz="3200">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    </m:t>
                      </m:r>
                    </m:oMath>
                  </m:oMathPara>
                </a14:m>
                <a:endParaRPr lang="en-US" sz="3200" i="1" dirty="0">
                  <a:solidFill>
                    <a:srgbClr val="000099"/>
                  </a:solidFill>
                  <a:latin typeface="Cambria Math" panose="02040503050406030204" pitchFamily="18" charset="0"/>
                </a:endParaRPr>
              </a:p>
              <a:p>
                <a:pPr marL="457200" indent="-457200">
                  <a:buFont typeface="Arial" panose="020B0604020202020204" pitchFamily="34" charset="0"/>
                  <a:buChar char="•"/>
                </a:pPr>
                <a14:m>
                  <m:oMath xmlns:m="http://schemas.openxmlformats.org/officeDocument/2006/math">
                    <m:r>
                      <m:rPr>
                        <m:sty m:val="p"/>
                      </m:rPr>
                      <a:rPr lang="en-US" sz="3200">
                        <a:solidFill>
                          <a:srgbClr val="000099"/>
                        </a:solidFill>
                        <a:latin typeface="Cambria Math" panose="02040503050406030204" pitchFamily="18" charset="0"/>
                      </a:rPr>
                      <m:t>cos</m:t>
                    </m:r>
                    <m:r>
                      <a:rPr lang="en-US" sz="3200">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a:solidFill>
                          <a:srgbClr val="000099"/>
                        </a:solidFill>
                        <a:latin typeface="Cambria Math" panose="02040503050406030204" pitchFamily="18" charset="0"/>
                      </a:rPr>
                      <m:t>2</m:t>
                    </m:r>
                    <m:r>
                      <a:rPr lang="en-US" sz="3200" i="1">
                        <a:solidFill>
                          <a:srgbClr val="000099"/>
                        </a:solidFill>
                        <a:latin typeface="Cambria Math" panose="02040503050406030204" pitchFamily="18" charset="0"/>
                      </a:rPr>
                      <m:t>𝜋</m:t>
                    </m:r>
                    <m:r>
                      <a:rPr lang="en-US" sz="3200">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m:t>
                    </m:r>
                    <m:r>
                      <m:rPr>
                        <m:sty m:val="p"/>
                      </m:rPr>
                      <a:rPr lang="en-US" sz="3200">
                        <a:solidFill>
                          <a:srgbClr val="000099"/>
                        </a:solidFill>
                        <a:latin typeface="Cambria Math" panose="02040503050406030204" pitchFamily="18" charset="0"/>
                      </a:rPr>
                      <m:t>cos</m:t>
                    </m:r>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    </m:t>
                    </m:r>
                    <m:r>
                      <a:rPr lang="en-US" sz="3200">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𝑍</m:t>
                    </m:r>
                    <m:r>
                      <a:rPr lang="en-US" sz="3200">
                        <a:solidFill>
                          <a:srgbClr val="000099"/>
                        </a:solidFill>
                        <a:latin typeface="Cambria Math" panose="02040503050406030204" pitchFamily="18" charset="0"/>
                      </a:rPr>
                      <m:t>).</m:t>
                    </m:r>
                  </m:oMath>
                </a14:m>
                <a:endParaRPr lang="en-US" sz="3200" dirty="0">
                  <a:solidFill>
                    <a:srgbClr val="000099"/>
                  </a:solidFill>
                  <a:latin typeface="Aarial"/>
                </a:endParaRPr>
              </a:p>
              <a:p>
                <a:pPr marL="457200" indent="-457200">
                  <a:buFont typeface="Arial" panose="020B0604020202020204" pitchFamily="34" charset="0"/>
                  <a:buChar char="•"/>
                </a:pPr>
                <a14:m>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𝑡𝑎𝑛</m:t>
                        </m:r>
                      </m:fName>
                      <m:e>
                        <m:r>
                          <a:rPr lang="en-US" sz="3200" i="1">
                            <a:solidFill>
                              <a:srgbClr val="000099"/>
                            </a:solidFill>
                            <a:latin typeface="Cambria Math" panose="02040503050406030204" pitchFamily="18" charset="0"/>
                          </a:rPr>
                          <m:t>𝛼</m:t>
                        </m:r>
                      </m:e>
                    </m:func>
                  </m:oMath>
                </a14:m>
                <a:r>
                  <a:rPr lang="en-US" sz="3200" dirty="0">
                    <a:solidFill>
                      <a:srgbClr val="000099"/>
                    </a:solidFill>
                    <a:latin typeface="Aarial"/>
                  </a:rPr>
                  <a:t> </a:t>
                </a:r>
                <a:r>
                  <a:rPr lang="en-US" sz="3200" dirty="0" err="1">
                    <a:solidFill>
                      <a:srgbClr val="000099"/>
                    </a:solidFill>
                    <a:latin typeface="Aarial"/>
                  </a:rPr>
                  <a:t>xác</a:t>
                </a:r>
                <a:r>
                  <a:rPr lang="en-US" sz="3200" dirty="0">
                    <a:solidFill>
                      <a:srgbClr val="000099"/>
                    </a:solidFill>
                    <a:latin typeface="Aarial"/>
                  </a:rPr>
                  <a:t> </a:t>
                </a:r>
                <a:r>
                  <a:rPr lang="en-US" sz="3200" dirty="0" err="1">
                    <a:solidFill>
                      <a:srgbClr val="000099"/>
                    </a:solidFill>
                    <a:latin typeface="Aarial"/>
                  </a:rPr>
                  <a:t>định</a:t>
                </a:r>
                <a:r>
                  <a:rPr lang="en-US" sz="3200" dirty="0">
                    <a:solidFill>
                      <a:srgbClr val="000099"/>
                    </a:solidFill>
                    <a:latin typeface="Aarial"/>
                  </a:rPr>
                  <a:t> </a:t>
                </a:r>
                <a:r>
                  <a:rPr lang="en-US" sz="3200" dirty="0" err="1">
                    <a:solidFill>
                      <a:srgbClr val="000099"/>
                    </a:solidFill>
                    <a:latin typeface="Aarial"/>
                  </a:rPr>
                  <a:t>khi</a:t>
                </a:r>
                <a:r>
                  <a:rPr lang="en-US" sz="3200" dirty="0">
                    <a:solidFill>
                      <a:srgbClr val="000099"/>
                    </a:solidFill>
                    <a:latin typeface="Aarial"/>
                  </a:rPr>
                  <a:t> </a:t>
                </a:r>
                <a14:m>
                  <m:oMath xmlns:m="http://schemas.openxmlformats.org/officeDocument/2006/math">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𝜋</m:t>
                        </m:r>
                      </m:num>
                      <m:den>
                        <m:r>
                          <a:rPr lang="en-US" sz="3200">
                            <a:solidFill>
                              <a:srgbClr val="000099"/>
                            </a:solidFill>
                            <a:latin typeface="Cambria Math" panose="02040503050406030204" pitchFamily="18" charset="0"/>
                          </a:rPr>
                          <m:t>2</m:t>
                        </m:r>
                      </m:den>
                    </m:f>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𝜋</m:t>
                    </m:r>
                    <m:r>
                      <a:rPr lang="en-US" sz="3200">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ℤ</m:t>
                    </m:r>
                    <m:r>
                      <a:rPr lang="en-US" sz="3200">
                        <a:solidFill>
                          <a:srgbClr val="000099"/>
                        </a:solidFill>
                        <a:latin typeface="Cambria Math" panose="02040503050406030204" pitchFamily="18" charset="0"/>
                      </a:rPr>
                      <m:t>)</m:t>
                    </m:r>
                  </m:oMath>
                </a14:m>
                <a:r>
                  <a:rPr lang="en-US" sz="3200" dirty="0">
                    <a:solidFill>
                      <a:srgbClr val="000099"/>
                    </a:solidFill>
                    <a:latin typeface="Aarial"/>
                  </a:rPr>
                  <a:t>.</a:t>
                </a:r>
              </a:p>
              <a:p>
                <a:pPr marL="457200" indent="-457200">
                  <a:buFont typeface="Arial" panose="020B0604020202020204" pitchFamily="34" charset="0"/>
                  <a:buChar char="•"/>
                </a:pPr>
                <a14:m>
                  <m:oMath xmlns:m="http://schemas.openxmlformats.org/officeDocument/2006/math">
                    <m:r>
                      <m:rPr>
                        <m:sty m:val="p"/>
                      </m:rPr>
                      <a:rPr lang="en-US" sz="3200">
                        <a:solidFill>
                          <a:srgbClr val="000099"/>
                        </a:solidFill>
                        <a:latin typeface="Cambria Math" panose="02040503050406030204" pitchFamily="18" charset="0"/>
                      </a:rPr>
                      <m:t>cot</m:t>
                    </m:r>
                    <m:r>
                      <a:rPr lang="en-US" sz="3200" i="1">
                        <a:solidFill>
                          <a:srgbClr val="000099"/>
                        </a:solidFill>
                        <a:latin typeface="Cambria Math" panose="02040503050406030204" pitchFamily="18" charset="0"/>
                      </a:rPr>
                      <m:t>𝛼</m:t>
                    </m:r>
                  </m:oMath>
                </a14:m>
                <a:r>
                  <a:rPr lang="en-US" sz="3200" dirty="0">
                    <a:solidFill>
                      <a:srgbClr val="000099"/>
                    </a:solidFill>
                    <a:latin typeface="Aarial"/>
                  </a:rPr>
                  <a:t> </a:t>
                </a:r>
                <a:r>
                  <a:rPr lang="en-US" sz="3200" dirty="0" err="1">
                    <a:solidFill>
                      <a:srgbClr val="000099"/>
                    </a:solidFill>
                    <a:latin typeface="Aarial"/>
                  </a:rPr>
                  <a:t>xác</a:t>
                </a:r>
                <a:r>
                  <a:rPr lang="en-US" sz="3200" dirty="0">
                    <a:solidFill>
                      <a:srgbClr val="000099"/>
                    </a:solidFill>
                    <a:latin typeface="Aarial"/>
                  </a:rPr>
                  <a:t> </a:t>
                </a:r>
                <a:r>
                  <a:rPr lang="en-US" sz="3200" dirty="0" err="1">
                    <a:solidFill>
                      <a:srgbClr val="000099"/>
                    </a:solidFill>
                    <a:latin typeface="Aarial"/>
                  </a:rPr>
                  <a:t>định</a:t>
                </a:r>
                <a:r>
                  <a:rPr lang="en-US" sz="3200" dirty="0">
                    <a:solidFill>
                      <a:srgbClr val="000099"/>
                    </a:solidFill>
                    <a:latin typeface="Aarial"/>
                  </a:rPr>
                  <a:t> </a:t>
                </a:r>
                <a:r>
                  <a:rPr lang="en-US" sz="3200" dirty="0" err="1">
                    <a:solidFill>
                      <a:srgbClr val="000099"/>
                    </a:solidFill>
                    <a:latin typeface="Aarial"/>
                  </a:rPr>
                  <a:t>khi</a:t>
                </a:r>
                <a:r>
                  <a:rPr lang="en-US" sz="3200" dirty="0">
                    <a:solidFill>
                      <a:srgbClr val="000099"/>
                    </a:solidFill>
                    <a:latin typeface="Aarial"/>
                  </a:rPr>
                  <a:t> </a:t>
                </a:r>
                <a14:m>
                  <m:oMath xmlns:m="http://schemas.openxmlformats.org/officeDocument/2006/math">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𝜋</m:t>
                    </m:r>
                    <m:r>
                      <a:rPr lang="en-US" sz="3200">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𝑍</m:t>
                    </m:r>
                    <m:r>
                      <a:rPr lang="en-US" sz="3200">
                        <a:solidFill>
                          <a:srgbClr val="000099"/>
                        </a:solidFill>
                        <a:latin typeface="Cambria Math" panose="02040503050406030204" pitchFamily="18" charset="0"/>
                      </a:rPr>
                      <m:t>)</m:t>
                    </m:r>
                  </m:oMath>
                </a14:m>
                <a:r>
                  <a:rPr lang="en-US" sz="3200" dirty="0">
                    <a:solidFill>
                      <a:srgbClr val="000099"/>
                    </a:solidFill>
                    <a:latin typeface="Aarial"/>
                  </a:rPr>
                  <a:t>.</a:t>
                </a:r>
              </a:p>
              <a:p>
                <a:pPr>
                  <a:lnSpc>
                    <a:spcPct val="110000"/>
                  </a:lnSpc>
                  <a:spcBef>
                    <a:spcPts val="200"/>
                  </a:spcBef>
                  <a:spcAft>
                    <a:spcPts val="200"/>
                  </a:spcAft>
                </a:pPr>
                <a:r>
                  <a:rPr lang="en-US" sz="4000" dirty="0">
                    <a:solidFill>
                      <a:srgbClr val="000099"/>
                    </a:solidFill>
                    <a:effectLst/>
                    <a:latin typeface="Aarial"/>
                    <a:ea typeface="Calibri" panose="020F0502020204030204" pitchFamily="34" charset="0"/>
                    <a:cs typeface="Times New Roman" panose="02020603050405020304" pitchFamily="18" charset="0"/>
                  </a:rPr>
                  <a:t> </a:t>
                </a:r>
                <a:endParaRPr lang="en-US" sz="3600" dirty="0">
                  <a:solidFill>
                    <a:srgbClr val="000099"/>
                  </a:solidFill>
                  <a:effectLst/>
                  <a:latin typeface="Aarial"/>
                  <a:ea typeface="Calibri" panose="020F0502020204030204" pitchFamily="34"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BBECCACF-4A31-E8DD-1DCA-1002FD1004F9}"/>
                  </a:ext>
                </a:extLst>
              </p:cNvPr>
              <p:cNvSpPr txBox="1">
                <a:spLocks noRot="1" noChangeAspect="1" noMove="1" noResize="1" noEditPoints="1" noAdjustHandles="1" noChangeArrowheads="1" noChangeShapeType="1" noTextEdit="1"/>
              </p:cNvSpPr>
              <p:nvPr/>
            </p:nvSpPr>
            <p:spPr>
              <a:xfrm>
                <a:off x="344980" y="2088508"/>
                <a:ext cx="11002740" cy="4861587"/>
              </a:xfrm>
              <a:prstGeom prst="rect">
                <a:avLst/>
              </a:prstGeom>
              <a:blipFill>
                <a:blip r:embed="rId2"/>
                <a:stretch>
                  <a:fillRect l="-1440" t="-1631"/>
                </a:stretch>
              </a:blipFill>
            </p:spPr>
            <p:txBody>
              <a:bodyPr/>
              <a:lstStyle/>
              <a:p>
                <a:r>
                  <a:rPr lang="en-US">
                    <a:noFill/>
                  </a:rPr>
                  <a:t> </a:t>
                </a:r>
              </a:p>
            </p:txBody>
          </p:sp>
        </mc:Fallback>
      </mc:AlternateContent>
    </p:spTree>
    <p:extLst>
      <p:ext uri="{BB962C8B-B14F-4D97-AF65-F5344CB8AC3E}">
        <p14:creationId xmlns:p14="http://schemas.microsoft.com/office/powerpoint/2010/main" val="3945312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up)">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up)">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wipe(up)">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wipe(up)">
                                      <p:cBhvr>
                                        <p:cTn id="32" dur="500"/>
                                        <p:tgtEl>
                                          <p:spTgt spid="1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wipe(up)">
                                      <p:cBhvr>
                                        <p:cTn id="37" dur="500"/>
                                        <p:tgtEl>
                                          <p:spTgt spid="10">
                                            <p:txEl>
                                              <p:pRg st="4" end="4"/>
                                            </p:txEl>
                                          </p:spTgt>
                                        </p:tgtEl>
                                      </p:cBhvr>
                                    </p:animEffect>
                                  </p:childTnLst>
                                </p:cTn>
                              </p:par>
                              <p:par>
                                <p:cTn id="38" presetID="22" presetClass="entr" presetSubtype="1" fill="hold" nodeType="withEffect">
                                  <p:stCondLst>
                                    <p:cond delay="0"/>
                                  </p:stCondLst>
                                  <p:childTnLst>
                                    <p:set>
                                      <p:cBhvr>
                                        <p:cTn id="39" dur="1" fill="hold">
                                          <p:stCondLst>
                                            <p:cond delay="0"/>
                                          </p:stCondLst>
                                        </p:cTn>
                                        <p:tgtEl>
                                          <p:spTgt spid="10">
                                            <p:txEl>
                                              <p:pRg st="5" end="5"/>
                                            </p:txEl>
                                          </p:spTgt>
                                        </p:tgtEl>
                                        <p:attrNameLst>
                                          <p:attrName>style.visibility</p:attrName>
                                        </p:attrNameLst>
                                      </p:cBhvr>
                                      <p:to>
                                        <p:strVal val="visible"/>
                                      </p:to>
                                    </p:set>
                                    <p:animEffect transition="in" filter="wipe(up)">
                                      <p:cBhvr>
                                        <p:cTn id="40" dur="500"/>
                                        <p:tgtEl>
                                          <p:spTgt spid="10">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0">
                                            <p:txEl>
                                              <p:pRg st="6" end="6"/>
                                            </p:txEl>
                                          </p:spTgt>
                                        </p:tgtEl>
                                        <p:attrNameLst>
                                          <p:attrName>style.visibility</p:attrName>
                                        </p:attrNameLst>
                                      </p:cBhvr>
                                      <p:to>
                                        <p:strVal val="visible"/>
                                      </p:to>
                                    </p:set>
                                    <p:animEffect transition="in" filter="wipe(up)">
                                      <p:cBhvr>
                                        <p:cTn id="45" dur="500"/>
                                        <p:tgtEl>
                                          <p:spTgt spid="10">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0">
                                            <p:txEl>
                                              <p:pRg st="7" end="7"/>
                                            </p:txEl>
                                          </p:spTgt>
                                        </p:tgtEl>
                                        <p:attrNameLst>
                                          <p:attrName>style.visibility</p:attrName>
                                        </p:attrNameLst>
                                      </p:cBhvr>
                                      <p:to>
                                        <p:strVal val="visible"/>
                                      </p:to>
                                    </p:set>
                                    <p:animEffect transition="in" filter="wipe(up)">
                                      <p:cBhvr>
                                        <p:cTn id="50"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3.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của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rPr>
              <a:t>b) </a:t>
            </a:r>
            <a:r>
              <a:rPr lang="en-US" b="1" dirty="0" err="1">
                <a:solidFill>
                  <a:srgbClr val="0000FF"/>
                </a:solidFill>
                <a:latin typeface="Aarial"/>
              </a:rPr>
              <a:t>Các</a:t>
            </a:r>
            <a:r>
              <a:rPr lang="en-US" b="1" dirty="0">
                <a:solidFill>
                  <a:srgbClr val="0000FF"/>
                </a:solidFill>
                <a:latin typeface="Aarial"/>
              </a:rPr>
              <a:t> </a:t>
            </a:r>
            <a:r>
              <a:rPr lang="en-US" b="1" dirty="0" err="1">
                <a:solidFill>
                  <a:srgbClr val="0000FF"/>
                </a:solidFill>
                <a:latin typeface="Aarial"/>
              </a:rPr>
              <a:t>giá</a:t>
            </a:r>
            <a:r>
              <a:rPr lang="en-US" b="1" dirty="0">
                <a:solidFill>
                  <a:srgbClr val="0000FF"/>
                </a:solidFill>
                <a:latin typeface="Aarial"/>
              </a:rPr>
              <a:t> </a:t>
            </a:r>
            <a:r>
              <a:rPr lang="en-US" b="1" dirty="0" err="1">
                <a:solidFill>
                  <a:srgbClr val="0000FF"/>
                </a:solidFill>
                <a:latin typeface="Aarial"/>
              </a:rPr>
              <a:t>trị</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endParaRPr lang="en-US" b="1" dirty="0">
              <a:solidFill>
                <a:srgbClr val="0000FF"/>
              </a:solidFill>
              <a:latin typeface="Aarial"/>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BECCACF-4A31-E8DD-1DCA-1002FD1004F9}"/>
                  </a:ext>
                </a:extLst>
              </p:cNvPr>
              <p:cNvSpPr txBox="1"/>
              <p:nvPr/>
            </p:nvSpPr>
            <p:spPr>
              <a:xfrm>
                <a:off x="297942" y="2086706"/>
                <a:ext cx="11687163" cy="1998881"/>
              </a:xfrm>
              <a:prstGeom prst="rect">
                <a:avLst/>
              </a:prstGeom>
              <a:noFill/>
            </p:spPr>
            <p:txBody>
              <a:bodyPr wrap="square">
                <a:spAutoFit/>
              </a:bodyPr>
              <a:lstStyle/>
              <a:p>
                <a:pPr algn="just">
                  <a:lnSpc>
                    <a:spcPct val="110000"/>
                  </a:lnSpc>
                  <a:spcBef>
                    <a:spcPts val="200"/>
                  </a:spcBef>
                  <a:spcAft>
                    <a:spcPts val="200"/>
                  </a:spcAft>
                </a:pP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Dấu</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của</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các</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giá</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trị</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lượng</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giác</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của</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một</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góc</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lượng</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giác</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phụ</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thuộc</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vào</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vị</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trí</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điểm</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biểu</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diễn</a:t>
                </a:r>
                <a:r>
                  <a:rPr lang="en-US" sz="3200" dirty="0">
                    <a:solidFill>
                      <a:srgbClr val="000099"/>
                    </a:solidFill>
                    <a:effectLst/>
                    <a:latin typeface="Aarial"/>
                    <a:ea typeface="Calibri" panose="020F0502020204030204" pitchFamily="34" charset="0"/>
                    <a:cs typeface="Times New Roman" panose="02020603050405020304" pitchFamily="18" charset="0"/>
                  </a:rPr>
                  <a:t> </a:t>
                </a:r>
                <a14:m>
                  <m:oMath xmlns:m="http://schemas.openxmlformats.org/officeDocument/2006/math">
                    <m:r>
                      <a:rPr lang="en-US" sz="32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𝑀</m:t>
                    </m:r>
                  </m:oMath>
                </a14:m>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trên</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đường</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tròn</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lượng</a:t>
                </a:r>
                <a:r>
                  <a:rPr lang="en-US" sz="3200" dirty="0">
                    <a:solidFill>
                      <a:srgbClr val="000099"/>
                    </a:solidFill>
                    <a:effectLst/>
                    <a:latin typeface="Aarial"/>
                    <a:ea typeface="Calibri" panose="020F0502020204030204" pitchFamily="34" charset="0"/>
                    <a:cs typeface="Times New Roman" panose="02020603050405020304" pitchFamily="18" charset="0"/>
                  </a:rPr>
                  <a:t> </a:t>
                </a:r>
                <a:r>
                  <a:rPr lang="en-US" sz="3200" dirty="0" err="1">
                    <a:solidFill>
                      <a:srgbClr val="000099"/>
                    </a:solidFill>
                    <a:effectLst/>
                    <a:latin typeface="Aarial"/>
                    <a:ea typeface="Calibri" panose="020F0502020204030204" pitchFamily="34" charset="0"/>
                    <a:cs typeface="Times New Roman" panose="02020603050405020304" pitchFamily="18" charset="0"/>
                  </a:rPr>
                  <a:t>giác</a:t>
                </a:r>
                <a:r>
                  <a:rPr lang="en-US" sz="3200" dirty="0">
                    <a:solidFill>
                      <a:srgbClr val="000099"/>
                    </a:solidFill>
                    <a:effectLst/>
                    <a:latin typeface="Aarial"/>
                    <a:ea typeface="Calibri" panose="020F0502020204030204" pitchFamily="34" charset="0"/>
                    <a:cs typeface="Times New Roman" panose="02020603050405020304" pitchFamily="18" charset="0"/>
                  </a:rPr>
                  <a:t> ( </a:t>
                </a:r>
                <a14:m>
                  <m:oMath xmlns:m="http://schemas.openxmlformats.org/officeDocument/2006/math">
                    <m:r>
                      <a:rPr lang="en-US" sz="3200" i="1">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𝐻</m:t>
                    </m:r>
                    <m:r>
                      <a:rPr lang="en-US" sz="3200">
                        <a:solidFill>
                          <a:srgbClr val="000099"/>
                        </a:solidFill>
                        <a:effectLst/>
                        <a:latin typeface="Cambria Math" panose="02040503050406030204" pitchFamily="18" charset="0"/>
                        <a:ea typeface="Calibri" panose="020F0502020204030204" pitchFamily="34" charset="0"/>
                        <a:cs typeface="Times New Roman" panose="02020603050405020304" pitchFamily="18" charset="0"/>
                      </a:rPr>
                      <m:t>.1.10)</m:t>
                    </m:r>
                  </m:oMath>
                </a14:m>
                <a:r>
                  <a:rPr lang="en-US" sz="3200" dirty="0">
                    <a:solidFill>
                      <a:srgbClr val="000099"/>
                    </a:solidFill>
                    <a:effectLst/>
                    <a:latin typeface="Aarial"/>
                    <a:ea typeface="Calibri" panose="020F0502020204030204" pitchFamily="34" charset="0"/>
                    <a:cs typeface="Times New Roman" panose="02020603050405020304" pitchFamily="18" charset="0"/>
                  </a:rPr>
                  <a:t>.</a:t>
                </a:r>
              </a:p>
              <a:p>
                <a:pPr>
                  <a:lnSpc>
                    <a:spcPct val="110000"/>
                  </a:lnSpc>
                  <a:spcBef>
                    <a:spcPts val="200"/>
                  </a:spcBef>
                  <a:spcAft>
                    <a:spcPts val="200"/>
                  </a:spcAft>
                </a:pPr>
                <a:endParaRPr lang="en-US" sz="4800" dirty="0">
                  <a:solidFill>
                    <a:srgbClr val="000099"/>
                  </a:solidFill>
                  <a:effectLst/>
                  <a:latin typeface="Aarial"/>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BBECCACF-4A31-E8DD-1DCA-1002FD1004F9}"/>
                  </a:ext>
                </a:extLst>
              </p:cNvPr>
              <p:cNvSpPr txBox="1">
                <a:spLocks noRot="1" noChangeAspect="1" noMove="1" noResize="1" noEditPoints="1" noAdjustHandles="1" noChangeArrowheads="1" noChangeShapeType="1" noTextEdit="1"/>
              </p:cNvSpPr>
              <p:nvPr/>
            </p:nvSpPr>
            <p:spPr>
              <a:xfrm>
                <a:off x="297942" y="2086706"/>
                <a:ext cx="11687163" cy="1998881"/>
              </a:xfrm>
              <a:prstGeom prst="rect">
                <a:avLst/>
              </a:prstGeom>
              <a:blipFill>
                <a:blip r:embed="rId2"/>
                <a:stretch>
                  <a:fillRect l="-1356" t="-2744" r="-1304"/>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82E37696-1001-F675-22DD-D919E9E6A8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43975" y="3124363"/>
            <a:ext cx="2903045" cy="3155007"/>
          </a:xfrm>
          <a:prstGeom prst="rect">
            <a:avLst/>
          </a:prstGeom>
          <a:noFill/>
          <a:ln>
            <a:noFill/>
          </a:ln>
        </p:spPr>
      </p:pic>
      <p:pic>
        <p:nvPicPr>
          <p:cNvPr id="8" name="Picture 7">
            <a:extLst>
              <a:ext uri="{FF2B5EF4-FFF2-40B4-BE49-F238E27FC236}">
                <a16:creationId xmlns:a16="http://schemas.microsoft.com/office/drawing/2014/main" id="{7DDD5CAE-4C4A-437E-DC13-F070462093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6903" y="3429000"/>
            <a:ext cx="6853799" cy="3027359"/>
          </a:xfrm>
          <a:prstGeom prst="rect">
            <a:avLst/>
          </a:prstGeom>
          <a:noFill/>
          <a:ln>
            <a:noFill/>
          </a:ln>
        </p:spPr>
      </p:pic>
    </p:spTree>
    <p:extLst>
      <p:ext uri="{BB962C8B-B14F-4D97-AF65-F5344CB8AC3E}">
        <p14:creationId xmlns:p14="http://schemas.microsoft.com/office/powerpoint/2010/main" val="551890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up)">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3.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của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rPr>
              <a:t>c) </a:t>
            </a:r>
            <a:r>
              <a:rPr lang="en-US" b="1" dirty="0" err="1">
                <a:solidFill>
                  <a:srgbClr val="0000FF"/>
                </a:solidFill>
                <a:latin typeface="Aarial"/>
              </a:rPr>
              <a:t>Giá</a:t>
            </a:r>
            <a:r>
              <a:rPr lang="en-US" b="1" dirty="0">
                <a:solidFill>
                  <a:srgbClr val="0000FF"/>
                </a:solidFill>
                <a:latin typeface="Aarial"/>
              </a:rPr>
              <a:t> </a:t>
            </a:r>
            <a:r>
              <a:rPr lang="en-US" b="1" dirty="0" err="1">
                <a:solidFill>
                  <a:srgbClr val="0000FF"/>
                </a:solidFill>
                <a:latin typeface="Aarial"/>
              </a:rPr>
              <a:t>trị</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đặc</a:t>
            </a:r>
            <a:r>
              <a:rPr lang="en-US" b="1" dirty="0">
                <a:solidFill>
                  <a:srgbClr val="0000FF"/>
                </a:solidFill>
                <a:latin typeface="Aarial"/>
              </a:rPr>
              <a:t> </a:t>
            </a:r>
            <a:r>
              <a:rPr lang="en-US" b="1" dirty="0" err="1">
                <a:solidFill>
                  <a:srgbClr val="0000FF"/>
                </a:solidFill>
                <a:latin typeface="Aarial"/>
              </a:rPr>
              <a:t>biệt</a:t>
            </a:r>
            <a:endParaRPr lang="en-US" b="1" dirty="0">
              <a:solidFill>
                <a:srgbClr val="0000FF"/>
              </a:solidFill>
              <a:latin typeface="Aarial"/>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2DE5879-7CA4-E524-2DCB-24D62AB85DA3}"/>
              </a:ext>
            </a:extLst>
          </p:cNvPr>
          <p:cNvPicPr>
            <a:picLocks noChangeAspect="1"/>
          </p:cNvPicPr>
          <p:nvPr/>
        </p:nvPicPr>
        <p:blipFill>
          <a:blip r:embed="rId2"/>
          <a:stretch>
            <a:fillRect/>
          </a:stretch>
        </p:blipFill>
        <p:spPr>
          <a:xfrm>
            <a:off x="988331" y="2117995"/>
            <a:ext cx="9934885" cy="4178030"/>
          </a:xfrm>
          <a:prstGeom prst="rect">
            <a:avLst/>
          </a:prstGeom>
        </p:spPr>
      </p:pic>
    </p:spTree>
    <p:extLst>
      <p:ext uri="{BB962C8B-B14F-4D97-AF65-F5344CB8AC3E}">
        <p14:creationId xmlns:p14="http://schemas.microsoft.com/office/powerpoint/2010/main" val="3387493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3.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của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Calibri" panose="020F0502020204030204" pitchFamily="34" charset="0"/>
              </a:rPr>
              <a:t>d) </a:t>
            </a:r>
            <a:r>
              <a:rPr lang="en-US" b="1" dirty="0" err="1">
                <a:solidFill>
                  <a:srgbClr val="0000FF"/>
                </a:solidFill>
                <a:latin typeface="Aarial"/>
              </a:rPr>
              <a:t>Sử</a:t>
            </a:r>
            <a:r>
              <a:rPr lang="en-US" b="1" dirty="0">
                <a:solidFill>
                  <a:srgbClr val="0000FF"/>
                </a:solidFill>
                <a:latin typeface="Aarial"/>
              </a:rPr>
              <a:t> </a:t>
            </a:r>
            <a:r>
              <a:rPr lang="en-US" b="1" dirty="0" err="1">
                <a:solidFill>
                  <a:srgbClr val="0000FF"/>
                </a:solidFill>
                <a:latin typeface="Aarial"/>
              </a:rPr>
              <a:t>dụng</a:t>
            </a:r>
            <a:r>
              <a:rPr lang="en-US" b="1" dirty="0">
                <a:solidFill>
                  <a:srgbClr val="0000FF"/>
                </a:solidFill>
                <a:latin typeface="Aarial"/>
              </a:rPr>
              <a:t> </a:t>
            </a:r>
            <a:r>
              <a:rPr lang="en-US" b="1" dirty="0" err="1">
                <a:solidFill>
                  <a:srgbClr val="0000FF"/>
                </a:solidFill>
                <a:latin typeface="Aarial"/>
              </a:rPr>
              <a:t>máy</a:t>
            </a:r>
            <a:r>
              <a:rPr lang="en-US" b="1" dirty="0">
                <a:solidFill>
                  <a:srgbClr val="0000FF"/>
                </a:solidFill>
                <a:latin typeface="Aarial"/>
              </a:rPr>
              <a:t> </a:t>
            </a:r>
            <a:r>
              <a:rPr lang="en-US" b="1" dirty="0" err="1">
                <a:solidFill>
                  <a:srgbClr val="0000FF"/>
                </a:solidFill>
                <a:latin typeface="Aarial"/>
              </a:rPr>
              <a:t>tính</a:t>
            </a:r>
            <a:r>
              <a:rPr lang="en-US" b="1" dirty="0">
                <a:solidFill>
                  <a:srgbClr val="0000FF"/>
                </a:solidFill>
                <a:latin typeface="Aarial"/>
              </a:rPr>
              <a:t> </a:t>
            </a:r>
            <a:r>
              <a:rPr lang="en-US" b="1" dirty="0" err="1">
                <a:solidFill>
                  <a:srgbClr val="0000FF"/>
                </a:solidFill>
                <a:latin typeface="Aarial"/>
              </a:rPr>
              <a:t>cầm</a:t>
            </a:r>
            <a:r>
              <a:rPr lang="en-US" b="1" dirty="0">
                <a:solidFill>
                  <a:srgbClr val="0000FF"/>
                </a:solidFill>
                <a:latin typeface="Aarial"/>
              </a:rPr>
              <a:t> </a:t>
            </a:r>
            <a:r>
              <a:rPr lang="en-US" b="1" dirty="0" err="1">
                <a:solidFill>
                  <a:srgbClr val="0000FF"/>
                </a:solidFill>
                <a:latin typeface="Aarial"/>
              </a:rPr>
              <a:t>tay</a:t>
            </a:r>
            <a:r>
              <a:rPr lang="en-US" b="1" dirty="0">
                <a:solidFill>
                  <a:srgbClr val="0000FF"/>
                </a:solidFill>
                <a:latin typeface="Aarial"/>
              </a:rPr>
              <a:t> </a:t>
            </a:r>
            <a:r>
              <a:rPr lang="en-US" b="1" dirty="0" err="1">
                <a:solidFill>
                  <a:srgbClr val="0000FF"/>
                </a:solidFill>
                <a:latin typeface="Aarial"/>
              </a:rPr>
              <a:t>để</a:t>
            </a:r>
            <a:r>
              <a:rPr lang="en-US" b="1" dirty="0">
                <a:solidFill>
                  <a:srgbClr val="0000FF"/>
                </a:solidFill>
                <a:latin typeface="Aarial"/>
              </a:rPr>
              <a:t> </a:t>
            </a:r>
            <a:r>
              <a:rPr lang="en-US" b="1" dirty="0" err="1">
                <a:solidFill>
                  <a:srgbClr val="0000FF"/>
                </a:solidFill>
                <a:latin typeface="Aarial"/>
              </a:rPr>
              <a:t>đổi</a:t>
            </a:r>
            <a:r>
              <a:rPr lang="en-US" b="1" dirty="0">
                <a:solidFill>
                  <a:srgbClr val="0000FF"/>
                </a:solidFill>
                <a:latin typeface="Aarial"/>
              </a:rPr>
              <a:t> </a:t>
            </a:r>
            <a:r>
              <a:rPr lang="en-US" b="1" dirty="0" err="1">
                <a:solidFill>
                  <a:srgbClr val="0000FF"/>
                </a:solidFill>
                <a:latin typeface="Aarial"/>
              </a:rPr>
              <a:t>số</a:t>
            </a:r>
            <a:r>
              <a:rPr lang="en-US" b="1" dirty="0">
                <a:solidFill>
                  <a:srgbClr val="0000FF"/>
                </a:solidFill>
                <a:latin typeface="Aarial"/>
              </a:rPr>
              <a:t> </a:t>
            </a:r>
            <a:r>
              <a:rPr lang="en-US" b="1" dirty="0" err="1">
                <a:solidFill>
                  <a:srgbClr val="0000FF"/>
                </a:solidFill>
                <a:latin typeface="Aarial"/>
              </a:rPr>
              <a:t>đo</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và</a:t>
            </a:r>
            <a:r>
              <a:rPr lang="en-US" b="1" dirty="0">
                <a:solidFill>
                  <a:srgbClr val="0000FF"/>
                </a:solidFill>
                <a:latin typeface="Aarial"/>
              </a:rPr>
              <a:t> </a:t>
            </a:r>
            <a:r>
              <a:rPr lang="en-US" b="1" dirty="0" err="1">
                <a:solidFill>
                  <a:srgbClr val="0000FF"/>
                </a:solidFill>
                <a:latin typeface="Aarial"/>
              </a:rPr>
              <a:t>tìm</a:t>
            </a:r>
            <a:r>
              <a:rPr lang="en-US" b="1" dirty="0">
                <a:solidFill>
                  <a:srgbClr val="0000FF"/>
                </a:solidFill>
                <a:latin typeface="Aarial"/>
              </a:rPr>
              <a:t> </a:t>
            </a:r>
            <a:r>
              <a:rPr lang="en-US" b="1" dirty="0" err="1">
                <a:solidFill>
                  <a:srgbClr val="0000FF"/>
                </a:solidFill>
                <a:latin typeface="Aarial"/>
              </a:rPr>
              <a:t>giá</a:t>
            </a:r>
            <a:r>
              <a:rPr lang="en-US" b="1" dirty="0">
                <a:solidFill>
                  <a:srgbClr val="0000FF"/>
                </a:solidFill>
                <a:latin typeface="Aarial"/>
              </a:rPr>
              <a:t> </a:t>
            </a:r>
            <a:r>
              <a:rPr lang="en-US" b="1" dirty="0" err="1">
                <a:solidFill>
                  <a:srgbClr val="0000FF"/>
                </a:solidFill>
                <a:latin typeface="Aarial"/>
              </a:rPr>
              <a:t>trị</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ea typeface="Calibri" panose="020F0502020204030204" pitchFamily="34" charset="0"/>
              </a:rPr>
              <a:t> </a:t>
            </a:r>
            <a:endParaRPr lang="en-US" dirty="0">
              <a:solidFill>
                <a:srgbClr val="0000FF"/>
              </a:solidFill>
              <a:latin typeface="Aarial"/>
              <a:ea typeface="Calibri" panose="020F0502020204030204" pitchFamily="34" charset="0"/>
            </a:endParaRPr>
          </a:p>
          <a:p>
            <a:pPr marL="0" indent="0" algn="just">
              <a:lnSpc>
                <a:spcPct val="112000"/>
              </a:lnSpc>
              <a:spcBef>
                <a:spcPts val="300"/>
              </a:spcBef>
              <a:spcAft>
                <a:spcPts val="300"/>
              </a:spcAft>
              <a:buClr>
                <a:srgbClr val="0000FF"/>
              </a:buClr>
              <a:buNone/>
            </a:pPr>
            <a:endParaRPr lang="en-US" b="1" dirty="0">
              <a:solidFill>
                <a:srgbClr val="0000FF"/>
              </a:solidFill>
              <a:latin typeface="Aarial"/>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BECCACF-4A31-E8DD-1DCA-1002FD1004F9}"/>
              </a:ext>
            </a:extLst>
          </p:cNvPr>
          <p:cNvSpPr txBox="1"/>
          <p:nvPr/>
        </p:nvSpPr>
        <p:spPr>
          <a:xfrm>
            <a:off x="344980" y="2753043"/>
            <a:ext cx="11502039" cy="1148648"/>
          </a:xfrm>
          <a:prstGeom prst="rect">
            <a:avLst/>
          </a:prstGeom>
          <a:noFill/>
        </p:spPr>
        <p:txBody>
          <a:bodyPr wrap="square">
            <a:spAutoFit/>
          </a:bodyPr>
          <a:lstStyle/>
          <a:p>
            <a:pPr marL="457200" indent="-457200" algn="just">
              <a:lnSpc>
                <a:spcPct val="110000"/>
              </a:lnSpc>
              <a:spcBef>
                <a:spcPts val="200"/>
              </a:spcBef>
              <a:spcAft>
                <a:spcPts val="200"/>
              </a:spcAft>
              <a:buFont typeface="Arial" panose="020B0604020202020204" pitchFamily="34" charset="0"/>
              <a:buChar char="•"/>
            </a:pPr>
            <a:r>
              <a:rPr lang="en-US" sz="3200" dirty="0" err="1">
                <a:solidFill>
                  <a:srgbClr val="000099"/>
                </a:solidFill>
                <a:latin typeface="Aarial"/>
              </a:rPr>
              <a:t>Có</a:t>
            </a:r>
            <a:r>
              <a:rPr lang="en-US" sz="3200" dirty="0">
                <a:solidFill>
                  <a:srgbClr val="000099"/>
                </a:solidFill>
                <a:latin typeface="Aarial"/>
              </a:rPr>
              <a:t> </a:t>
            </a:r>
            <a:r>
              <a:rPr lang="en-US" sz="3200" dirty="0" err="1">
                <a:solidFill>
                  <a:srgbClr val="000099"/>
                </a:solidFill>
                <a:latin typeface="Aarial"/>
              </a:rPr>
              <a:t>thể</a:t>
            </a:r>
            <a:r>
              <a:rPr lang="en-US" sz="3200" dirty="0">
                <a:solidFill>
                  <a:srgbClr val="000099"/>
                </a:solidFill>
                <a:latin typeface="Aarial"/>
              </a:rPr>
              <a:t> </a:t>
            </a:r>
            <a:r>
              <a:rPr lang="en-US" sz="3200" dirty="0" err="1">
                <a:solidFill>
                  <a:srgbClr val="000099"/>
                </a:solidFill>
                <a:latin typeface="Aarial"/>
              </a:rPr>
              <a:t>dùng</a:t>
            </a:r>
            <a:r>
              <a:rPr lang="en-US" sz="3200" dirty="0">
                <a:solidFill>
                  <a:srgbClr val="000099"/>
                </a:solidFill>
                <a:latin typeface="Aarial"/>
              </a:rPr>
              <a:t> </a:t>
            </a:r>
            <a:r>
              <a:rPr lang="en-US" sz="3200" dirty="0" err="1">
                <a:solidFill>
                  <a:srgbClr val="000099"/>
                </a:solidFill>
                <a:latin typeface="Aarial"/>
              </a:rPr>
              <a:t>máy</a:t>
            </a:r>
            <a:r>
              <a:rPr lang="en-US" sz="3200" dirty="0">
                <a:solidFill>
                  <a:srgbClr val="000099"/>
                </a:solidFill>
                <a:latin typeface="Aarial"/>
              </a:rPr>
              <a:t> </a:t>
            </a:r>
            <a:r>
              <a:rPr lang="en-US" sz="3200" dirty="0" err="1">
                <a:solidFill>
                  <a:srgbClr val="000099"/>
                </a:solidFill>
                <a:latin typeface="Aarial"/>
              </a:rPr>
              <a:t>tính</a:t>
            </a:r>
            <a:r>
              <a:rPr lang="en-US" sz="3200" dirty="0">
                <a:solidFill>
                  <a:srgbClr val="000099"/>
                </a:solidFill>
                <a:latin typeface="Aarial"/>
              </a:rPr>
              <a:t> </a:t>
            </a:r>
            <a:r>
              <a:rPr lang="en-US" sz="3200" dirty="0" err="1">
                <a:solidFill>
                  <a:srgbClr val="000099"/>
                </a:solidFill>
                <a:latin typeface="Aarial"/>
              </a:rPr>
              <a:t>cầm</a:t>
            </a:r>
            <a:r>
              <a:rPr lang="en-US" sz="3200" dirty="0">
                <a:solidFill>
                  <a:srgbClr val="000099"/>
                </a:solidFill>
                <a:latin typeface="Aarial"/>
              </a:rPr>
              <a:t> </a:t>
            </a:r>
            <a:r>
              <a:rPr lang="en-US" sz="3200" dirty="0" err="1">
                <a:solidFill>
                  <a:srgbClr val="000099"/>
                </a:solidFill>
                <a:latin typeface="Aarial"/>
              </a:rPr>
              <a:t>tay</a:t>
            </a:r>
            <a:r>
              <a:rPr lang="en-US" sz="3200" dirty="0">
                <a:solidFill>
                  <a:srgbClr val="000099"/>
                </a:solidFill>
                <a:latin typeface="Aarial"/>
              </a:rPr>
              <a:t> </a:t>
            </a:r>
            <a:r>
              <a:rPr lang="en-US" sz="3200" dirty="0" err="1">
                <a:solidFill>
                  <a:srgbClr val="000099"/>
                </a:solidFill>
                <a:latin typeface="Aarial"/>
              </a:rPr>
              <a:t>để</a:t>
            </a:r>
            <a:r>
              <a:rPr lang="en-US" sz="3200" dirty="0">
                <a:solidFill>
                  <a:srgbClr val="000099"/>
                </a:solidFill>
                <a:latin typeface="Aarial"/>
              </a:rPr>
              <a:t> </a:t>
            </a:r>
            <a:r>
              <a:rPr lang="en-US" sz="3200" dirty="0" err="1">
                <a:solidFill>
                  <a:srgbClr val="000099"/>
                </a:solidFill>
                <a:latin typeface="Aarial"/>
              </a:rPr>
              <a:t>tính</a:t>
            </a:r>
            <a:r>
              <a:rPr lang="en-US" sz="3200" dirty="0">
                <a:solidFill>
                  <a:srgbClr val="000099"/>
                </a:solidFill>
                <a:latin typeface="Aarial"/>
              </a:rPr>
              <a:t> </a:t>
            </a:r>
            <a:r>
              <a:rPr lang="en-US" sz="3200" dirty="0" err="1">
                <a:solidFill>
                  <a:srgbClr val="000099"/>
                </a:solidFill>
                <a:latin typeface="Aarial"/>
              </a:rPr>
              <a:t>giá</a:t>
            </a:r>
            <a:r>
              <a:rPr lang="en-US" sz="3200" dirty="0">
                <a:solidFill>
                  <a:srgbClr val="000099"/>
                </a:solidFill>
                <a:latin typeface="Aarial"/>
              </a:rPr>
              <a:t> </a:t>
            </a:r>
            <a:r>
              <a:rPr lang="en-US" sz="3200" dirty="0" err="1">
                <a:solidFill>
                  <a:srgbClr val="000099"/>
                </a:solidFill>
                <a:latin typeface="Aarial"/>
              </a:rPr>
              <a:t>trị</a:t>
            </a:r>
            <a:r>
              <a:rPr lang="en-US" sz="3200" dirty="0">
                <a:solidFill>
                  <a:srgbClr val="000099"/>
                </a:solidFill>
                <a:latin typeface="Aarial"/>
              </a:rPr>
              <a:t> </a:t>
            </a:r>
            <a:r>
              <a:rPr lang="en-US" sz="3200" dirty="0" err="1">
                <a:solidFill>
                  <a:srgbClr val="000099"/>
                </a:solidFill>
                <a:latin typeface="Aarial"/>
              </a:rPr>
              <a:t>lượng</a:t>
            </a:r>
            <a:r>
              <a:rPr lang="en-US" sz="3200" dirty="0">
                <a:solidFill>
                  <a:srgbClr val="000099"/>
                </a:solidFill>
                <a:latin typeface="Aarial"/>
              </a:rPr>
              <a:t> </a:t>
            </a:r>
            <a:r>
              <a:rPr lang="en-US" sz="3200" dirty="0" err="1">
                <a:solidFill>
                  <a:srgbClr val="000099"/>
                </a:solidFill>
                <a:latin typeface="Aarial"/>
              </a:rPr>
              <a:t>giác</a:t>
            </a:r>
            <a:r>
              <a:rPr lang="en-US" sz="3200" dirty="0">
                <a:solidFill>
                  <a:srgbClr val="000099"/>
                </a:solidFill>
                <a:latin typeface="Aarial"/>
              </a:rPr>
              <a:t> </a:t>
            </a:r>
            <a:r>
              <a:rPr lang="en-US" sz="3200" dirty="0" err="1">
                <a:solidFill>
                  <a:srgbClr val="000099"/>
                </a:solidFill>
                <a:latin typeface="Aarial"/>
              </a:rPr>
              <a:t>của</a:t>
            </a:r>
            <a:r>
              <a:rPr lang="en-US" sz="3200" dirty="0">
                <a:solidFill>
                  <a:srgbClr val="000099"/>
                </a:solidFill>
                <a:latin typeface="Aarial"/>
              </a:rPr>
              <a:t> </a:t>
            </a:r>
            <a:r>
              <a:rPr lang="en-US" sz="3200" dirty="0" err="1">
                <a:solidFill>
                  <a:srgbClr val="000099"/>
                </a:solidFill>
                <a:latin typeface="Aarial"/>
              </a:rPr>
              <a:t>góc</a:t>
            </a:r>
            <a:r>
              <a:rPr lang="en-US" sz="3200" dirty="0">
                <a:solidFill>
                  <a:srgbClr val="000099"/>
                </a:solidFill>
                <a:latin typeface="Aarial"/>
              </a:rPr>
              <a:t> </a:t>
            </a:r>
            <a:r>
              <a:rPr lang="en-US" sz="3200" dirty="0" err="1">
                <a:solidFill>
                  <a:srgbClr val="000099"/>
                </a:solidFill>
                <a:latin typeface="Aarial"/>
              </a:rPr>
              <a:t>lượng</a:t>
            </a:r>
            <a:r>
              <a:rPr lang="en-US" sz="3200" dirty="0">
                <a:solidFill>
                  <a:srgbClr val="000099"/>
                </a:solidFill>
                <a:latin typeface="Aarial"/>
              </a:rPr>
              <a:t> </a:t>
            </a:r>
            <a:r>
              <a:rPr lang="en-US" sz="3200" dirty="0" err="1">
                <a:solidFill>
                  <a:srgbClr val="000099"/>
                </a:solidFill>
                <a:latin typeface="Aarial"/>
              </a:rPr>
              <a:t>giác</a:t>
            </a:r>
            <a:r>
              <a:rPr lang="en-US" sz="3200" dirty="0">
                <a:solidFill>
                  <a:srgbClr val="000099"/>
                </a:solidFill>
                <a:latin typeface="Aarial"/>
              </a:rPr>
              <a:t> </a:t>
            </a:r>
            <a:r>
              <a:rPr lang="en-US" sz="3200" dirty="0" err="1">
                <a:solidFill>
                  <a:srgbClr val="000099"/>
                </a:solidFill>
                <a:latin typeface="Aarial"/>
              </a:rPr>
              <a:t>và</a:t>
            </a:r>
            <a:r>
              <a:rPr lang="en-US" sz="3200" dirty="0">
                <a:solidFill>
                  <a:srgbClr val="000099"/>
                </a:solidFill>
                <a:latin typeface="Aarial"/>
              </a:rPr>
              <a:t> </a:t>
            </a:r>
            <a:r>
              <a:rPr lang="en-US" sz="3200" dirty="0" err="1">
                <a:solidFill>
                  <a:srgbClr val="000099"/>
                </a:solidFill>
                <a:latin typeface="Aarial"/>
              </a:rPr>
              <a:t>đổi</a:t>
            </a:r>
            <a:r>
              <a:rPr lang="en-US" sz="3200" dirty="0">
                <a:solidFill>
                  <a:srgbClr val="000099"/>
                </a:solidFill>
                <a:latin typeface="Aarial"/>
              </a:rPr>
              <a:t> </a:t>
            </a:r>
            <a:r>
              <a:rPr lang="en-US" sz="3200" dirty="0" err="1">
                <a:solidFill>
                  <a:srgbClr val="000099"/>
                </a:solidFill>
                <a:latin typeface="Aarial"/>
              </a:rPr>
              <a:t>số</a:t>
            </a:r>
            <a:r>
              <a:rPr lang="en-US" sz="3200" dirty="0">
                <a:solidFill>
                  <a:srgbClr val="000099"/>
                </a:solidFill>
                <a:latin typeface="Aarial"/>
              </a:rPr>
              <a:t> </a:t>
            </a:r>
            <a:r>
              <a:rPr lang="en-US" sz="3200" dirty="0" err="1">
                <a:solidFill>
                  <a:srgbClr val="000099"/>
                </a:solidFill>
                <a:latin typeface="Aarial"/>
              </a:rPr>
              <a:t>đo</a:t>
            </a:r>
            <a:r>
              <a:rPr lang="en-US" sz="3200" dirty="0">
                <a:solidFill>
                  <a:srgbClr val="000099"/>
                </a:solidFill>
                <a:latin typeface="Aarial"/>
              </a:rPr>
              <a:t> </a:t>
            </a:r>
            <a:r>
              <a:rPr lang="en-US" sz="3200" dirty="0" err="1">
                <a:solidFill>
                  <a:srgbClr val="000099"/>
                </a:solidFill>
                <a:latin typeface="Aarial"/>
              </a:rPr>
              <a:t>độ</a:t>
            </a:r>
            <a:r>
              <a:rPr lang="en-US" sz="3200" dirty="0">
                <a:solidFill>
                  <a:srgbClr val="000099"/>
                </a:solidFill>
                <a:latin typeface="Aarial"/>
              </a:rPr>
              <a:t> </a:t>
            </a:r>
            <a:r>
              <a:rPr lang="en-US" sz="3200" dirty="0" err="1">
                <a:solidFill>
                  <a:srgbClr val="000099"/>
                </a:solidFill>
                <a:latin typeface="Aarial"/>
              </a:rPr>
              <a:t>của</a:t>
            </a:r>
            <a:r>
              <a:rPr lang="en-US" sz="3200" dirty="0">
                <a:solidFill>
                  <a:srgbClr val="000099"/>
                </a:solidFill>
                <a:latin typeface="Aarial"/>
              </a:rPr>
              <a:t> </a:t>
            </a:r>
            <a:r>
              <a:rPr lang="en-US" sz="3200" dirty="0" err="1">
                <a:solidFill>
                  <a:srgbClr val="000099"/>
                </a:solidFill>
                <a:latin typeface="Aarial"/>
              </a:rPr>
              <a:t>cung</a:t>
            </a:r>
            <a:r>
              <a:rPr lang="en-US" sz="3200" dirty="0">
                <a:solidFill>
                  <a:srgbClr val="000099"/>
                </a:solidFill>
                <a:latin typeface="Aarial"/>
              </a:rPr>
              <a:t> </a:t>
            </a:r>
            <a:r>
              <a:rPr lang="en-US" sz="3200" dirty="0" err="1">
                <a:solidFill>
                  <a:srgbClr val="000099"/>
                </a:solidFill>
                <a:latin typeface="Aarial"/>
              </a:rPr>
              <a:t>tròn</a:t>
            </a:r>
            <a:r>
              <a:rPr lang="en-US" sz="3200" dirty="0">
                <a:solidFill>
                  <a:srgbClr val="000099"/>
                </a:solidFill>
                <a:latin typeface="Aarial"/>
              </a:rPr>
              <a:t> </a:t>
            </a:r>
            <a:r>
              <a:rPr lang="en-US" sz="3200" dirty="0" err="1">
                <a:solidFill>
                  <a:srgbClr val="000099"/>
                </a:solidFill>
                <a:latin typeface="Aarial"/>
              </a:rPr>
              <a:t>ra</a:t>
            </a:r>
            <a:r>
              <a:rPr lang="en-US" sz="3200" dirty="0">
                <a:solidFill>
                  <a:srgbClr val="000099"/>
                </a:solidFill>
                <a:latin typeface="Aarial"/>
              </a:rPr>
              <a:t> radian </a:t>
            </a:r>
            <a:r>
              <a:rPr lang="en-US" sz="3200" dirty="0" err="1">
                <a:solidFill>
                  <a:srgbClr val="000099"/>
                </a:solidFill>
                <a:latin typeface="Aarial"/>
              </a:rPr>
              <a:t>và</a:t>
            </a:r>
            <a:r>
              <a:rPr lang="en-US" sz="3200" dirty="0">
                <a:solidFill>
                  <a:srgbClr val="000099"/>
                </a:solidFill>
                <a:latin typeface="Aarial"/>
              </a:rPr>
              <a:t> </a:t>
            </a:r>
            <a:r>
              <a:rPr lang="en-US" sz="3200" dirty="0" err="1">
                <a:solidFill>
                  <a:srgbClr val="000099"/>
                </a:solidFill>
                <a:latin typeface="Aarial"/>
              </a:rPr>
              <a:t>ngược</a:t>
            </a:r>
            <a:r>
              <a:rPr lang="en-US" sz="3200" dirty="0">
                <a:solidFill>
                  <a:srgbClr val="000099"/>
                </a:solidFill>
                <a:latin typeface="Aarial"/>
              </a:rPr>
              <a:t> </a:t>
            </a:r>
            <a:r>
              <a:rPr lang="en-US" sz="3200" dirty="0" err="1">
                <a:solidFill>
                  <a:srgbClr val="000099"/>
                </a:solidFill>
                <a:latin typeface="Aarial"/>
              </a:rPr>
              <a:t>lại</a:t>
            </a:r>
            <a:r>
              <a:rPr lang="en-US" sz="3200" dirty="0">
                <a:solidFill>
                  <a:srgbClr val="000099"/>
                </a:solidFill>
                <a:latin typeface="Aarial"/>
              </a:rPr>
              <a:t>.</a:t>
            </a:r>
          </a:p>
        </p:txBody>
      </p:sp>
    </p:spTree>
    <p:extLst>
      <p:ext uri="{BB962C8B-B14F-4D97-AF65-F5344CB8AC3E}">
        <p14:creationId xmlns:p14="http://schemas.microsoft.com/office/powerpoint/2010/main" val="93533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up)">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4. Quan </a:t>
            </a:r>
            <a:r>
              <a:rPr lang="en-US" sz="3200" b="1" dirty="0" err="1">
                <a:solidFill>
                  <a:srgbClr val="000099"/>
                </a:solidFill>
                <a:ea typeface="Calibri" panose="020F0502020204030204" pitchFamily="34" charset="0"/>
                <a:cs typeface="Times New Roman" panose="02020603050405020304" pitchFamily="18" charset="0"/>
              </a:rPr>
              <a:t>hệ</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giữa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Calibri" panose="020F0502020204030204" pitchFamily="34" charset="0"/>
              </a:rPr>
              <a:t>a) </a:t>
            </a:r>
            <a:r>
              <a:rPr lang="en-US" b="1" dirty="0" err="1">
                <a:solidFill>
                  <a:srgbClr val="0000FF"/>
                </a:solidFill>
                <a:latin typeface="Aarial"/>
              </a:rPr>
              <a:t>Các</a:t>
            </a:r>
            <a:r>
              <a:rPr lang="en-US" b="1" dirty="0">
                <a:solidFill>
                  <a:srgbClr val="0000FF"/>
                </a:solidFill>
                <a:latin typeface="Aarial"/>
              </a:rPr>
              <a:t> </a:t>
            </a:r>
            <a:r>
              <a:rPr lang="en-US" b="1" dirty="0" err="1">
                <a:solidFill>
                  <a:srgbClr val="0000FF"/>
                </a:solidFill>
                <a:latin typeface="Aarial"/>
              </a:rPr>
              <a:t>công</a:t>
            </a:r>
            <a:r>
              <a:rPr lang="en-US" b="1" dirty="0">
                <a:solidFill>
                  <a:srgbClr val="0000FF"/>
                </a:solidFill>
                <a:latin typeface="Aarial"/>
              </a:rPr>
              <a:t> </a:t>
            </a:r>
            <a:r>
              <a:rPr lang="en-US" b="1" dirty="0" err="1">
                <a:solidFill>
                  <a:srgbClr val="0000FF"/>
                </a:solidFill>
                <a:latin typeface="Aarial"/>
              </a:rPr>
              <a:t>thức</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cơ</a:t>
            </a:r>
            <a:r>
              <a:rPr lang="en-US" b="1" dirty="0">
                <a:solidFill>
                  <a:srgbClr val="0000FF"/>
                </a:solidFill>
                <a:latin typeface="Aarial"/>
              </a:rPr>
              <a:t> </a:t>
            </a:r>
            <a:r>
              <a:rPr lang="en-US" b="1" dirty="0" err="1">
                <a:solidFill>
                  <a:srgbClr val="0000FF"/>
                </a:solidFill>
                <a:latin typeface="Aarial"/>
              </a:rPr>
              <a:t>bản</a:t>
            </a:r>
            <a:endParaRPr lang="en-US" dirty="0">
              <a:solidFill>
                <a:srgbClr val="0000FF"/>
              </a:solidFill>
              <a:latin typeface="Aarial"/>
            </a:endParaRPr>
          </a:p>
          <a:p>
            <a:pPr marL="0" indent="0" algn="just">
              <a:lnSpc>
                <a:spcPct val="112000"/>
              </a:lnSpc>
              <a:spcBef>
                <a:spcPts val="300"/>
              </a:spcBef>
              <a:spcAft>
                <a:spcPts val="300"/>
              </a:spcAft>
              <a:buClr>
                <a:srgbClr val="0000FF"/>
              </a:buClr>
              <a:buNone/>
            </a:pPr>
            <a:endParaRPr lang="en-US" dirty="0">
              <a:solidFill>
                <a:srgbClr val="0000FF"/>
              </a:solidFill>
              <a:latin typeface="Aarial"/>
              <a:ea typeface="Calibri" panose="020F0502020204030204" pitchFamily="34" charset="0"/>
            </a:endParaRPr>
          </a:p>
          <a:p>
            <a:pPr marL="0" indent="0" algn="just">
              <a:lnSpc>
                <a:spcPct val="112000"/>
              </a:lnSpc>
              <a:spcBef>
                <a:spcPts val="300"/>
              </a:spcBef>
              <a:spcAft>
                <a:spcPts val="300"/>
              </a:spcAft>
              <a:buClr>
                <a:srgbClr val="0000FF"/>
              </a:buClr>
              <a:buNone/>
            </a:pPr>
            <a:endParaRPr lang="en-US" b="1" dirty="0">
              <a:solidFill>
                <a:srgbClr val="0000FF"/>
              </a:solidFill>
              <a:latin typeface="Aarial"/>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BBECCACF-4A31-E8DD-1DCA-1002FD1004F9}"/>
                  </a:ext>
                </a:extLst>
              </p:cNvPr>
              <p:cNvSpPr txBox="1"/>
              <p:nvPr/>
            </p:nvSpPr>
            <p:spPr>
              <a:xfrm>
                <a:off x="452927" y="2234428"/>
                <a:ext cx="11502039" cy="4034502"/>
              </a:xfrm>
              <a:prstGeom prst="rect">
                <a:avLst/>
              </a:prstGeom>
              <a:noFill/>
            </p:spPr>
            <p:txBody>
              <a:bodyPr wrap="square">
                <a:spAutoFit/>
              </a:bodyPr>
              <a:lstStyle/>
              <a:p>
                <a:pPr marL="457200" indent="-457200">
                  <a:buFont typeface="Arial" panose="020B0604020202020204" pitchFamily="34" charset="0"/>
                  <a:buChar char="•"/>
                </a:pPr>
                <a:r>
                  <a:rPr lang="en-US" sz="3200" dirty="0">
                    <a:solidFill>
                      <a:srgbClr val="000099"/>
                    </a:solidFill>
                  </a:rPr>
                  <a:t>Đối </a:t>
                </a:r>
                <a:r>
                  <a:rPr lang="en-US" sz="3200" dirty="0" err="1">
                    <a:solidFill>
                      <a:srgbClr val="000099"/>
                    </a:solidFill>
                  </a:rPr>
                  <a:t>với</a:t>
                </a:r>
                <a:r>
                  <a:rPr lang="en-US" sz="3200" dirty="0">
                    <a:solidFill>
                      <a:srgbClr val="000099"/>
                    </a:solidFill>
                  </a:rPr>
                  <a:t> </a:t>
                </a:r>
                <a:r>
                  <a:rPr lang="en-US" sz="3200" dirty="0" err="1">
                    <a:solidFill>
                      <a:srgbClr val="000099"/>
                    </a:solidFill>
                  </a:rPr>
                  <a:t>các</a:t>
                </a:r>
                <a:r>
                  <a:rPr lang="en-US" sz="3200" dirty="0">
                    <a:solidFill>
                      <a:srgbClr val="000099"/>
                    </a:solidFill>
                  </a:rPr>
                  <a:t> </a:t>
                </a:r>
                <a:r>
                  <a:rPr lang="en-US" sz="3200" dirty="0" err="1">
                    <a:solidFill>
                      <a:srgbClr val="000099"/>
                    </a:solidFill>
                  </a:rPr>
                  <a:t>giá</a:t>
                </a:r>
                <a:r>
                  <a:rPr lang="en-US" sz="3200" dirty="0">
                    <a:solidFill>
                      <a:srgbClr val="000099"/>
                    </a:solidFill>
                  </a:rPr>
                  <a:t> </a:t>
                </a:r>
                <a:r>
                  <a:rPr lang="en-US" sz="3200" dirty="0" err="1">
                    <a:solidFill>
                      <a:srgbClr val="000099"/>
                    </a:solidFill>
                  </a:rPr>
                  <a:t>trị</a:t>
                </a:r>
                <a:r>
                  <a:rPr lang="en-US" sz="3200" dirty="0">
                    <a:solidFill>
                      <a:srgbClr val="000099"/>
                    </a:solidFill>
                  </a:rPr>
                  <a:t> </a:t>
                </a:r>
                <a:r>
                  <a:rPr lang="en-US" sz="3200" dirty="0" err="1">
                    <a:solidFill>
                      <a:srgbClr val="000099"/>
                    </a:solidFill>
                  </a:rPr>
                  <a:t>lượng</a:t>
                </a:r>
                <a:r>
                  <a:rPr lang="en-US" sz="3200" dirty="0">
                    <a:solidFill>
                      <a:srgbClr val="000099"/>
                    </a:solidFill>
                  </a:rPr>
                  <a:t> </a:t>
                </a:r>
                <a:r>
                  <a:rPr lang="en-US" sz="3200" dirty="0" err="1">
                    <a:solidFill>
                      <a:srgbClr val="000099"/>
                    </a:solidFill>
                  </a:rPr>
                  <a:t>giác</a:t>
                </a:r>
                <a:r>
                  <a:rPr lang="en-US" sz="3200" dirty="0">
                    <a:solidFill>
                      <a:srgbClr val="000099"/>
                    </a:solidFill>
                  </a:rPr>
                  <a:t>, ta </a:t>
                </a:r>
                <a:r>
                  <a:rPr lang="en-US" sz="3200" dirty="0" err="1">
                    <a:solidFill>
                      <a:srgbClr val="000099"/>
                    </a:solidFill>
                  </a:rPr>
                  <a:t>có</a:t>
                </a:r>
                <a:r>
                  <a:rPr lang="en-US" sz="3200" dirty="0">
                    <a:solidFill>
                      <a:srgbClr val="000099"/>
                    </a:solidFill>
                  </a:rPr>
                  <a:t> </a:t>
                </a:r>
                <a:r>
                  <a:rPr lang="en-US" sz="3200" dirty="0" err="1">
                    <a:solidFill>
                      <a:srgbClr val="000099"/>
                    </a:solidFill>
                  </a:rPr>
                  <a:t>các</a:t>
                </a:r>
                <a:r>
                  <a:rPr lang="en-US" sz="3200" dirty="0">
                    <a:solidFill>
                      <a:srgbClr val="000099"/>
                    </a:solidFill>
                  </a:rPr>
                  <a:t> </a:t>
                </a:r>
                <a:r>
                  <a:rPr lang="en-US" sz="3200" dirty="0" err="1">
                    <a:solidFill>
                      <a:srgbClr val="000099"/>
                    </a:solidFill>
                  </a:rPr>
                  <a:t>hệ</a:t>
                </a:r>
                <a:r>
                  <a:rPr lang="en-US" sz="3200" dirty="0">
                    <a:solidFill>
                      <a:srgbClr val="000099"/>
                    </a:solidFill>
                  </a:rPr>
                  <a:t> </a:t>
                </a:r>
                <a:r>
                  <a:rPr lang="en-US" sz="3200" dirty="0" err="1">
                    <a:solidFill>
                      <a:srgbClr val="000099"/>
                    </a:solidFill>
                  </a:rPr>
                  <a:t>thức</a:t>
                </a:r>
                <a:r>
                  <a:rPr lang="en-US" sz="3200" dirty="0">
                    <a:solidFill>
                      <a:srgbClr val="000099"/>
                    </a:solidFill>
                  </a:rPr>
                  <a:t> </a:t>
                </a:r>
                <a:r>
                  <a:rPr lang="en-US" sz="3200" dirty="0" err="1">
                    <a:solidFill>
                      <a:srgbClr val="000099"/>
                    </a:solidFill>
                  </a:rPr>
                  <a:t>cơ</a:t>
                </a:r>
                <a:r>
                  <a:rPr lang="en-US" sz="3200" dirty="0">
                    <a:solidFill>
                      <a:srgbClr val="000099"/>
                    </a:solidFill>
                  </a:rPr>
                  <a:t> </a:t>
                </a:r>
                <a:r>
                  <a:rPr lang="en-US" sz="3200" dirty="0" err="1">
                    <a:solidFill>
                      <a:srgbClr val="000099"/>
                    </a:solidFill>
                  </a:rPr>
                  <a:t>bản</a:t>
                </a:r>
                <a:r>
                  <a:rPr lang="en-US" sz="3200" dirty="0">
                    <a:solidFill>
                      <a:srgbClr val="000099"/>
                    </a:solidFill>
                  </a:rPr>
                  <a:t> </a:t>
                </a:r>
                <a:r>
                  <a:rPr lang="en-US" sz="3200" dirty="0" err="1">
                    <a:solidFill>
                      <a:srgbClr val="000099"/>
                    </a:solidFill>
                  </a:rPr>
                  <a:t>sau</a:t>
                </a:r>
                <a:r>
                  <a:rPr lang="en-US" sz="3200" dirty="0">
                    <a:solidFill>
                      <a:srgbClr val="000099"/>
                    </a:solidFill>
                  </a:rPr>
                  <a:t>:</a:t>
                </a:r>
              </a:p>
              <a:p>
                <a:pPr/>
                <a14:m>
                  <m:oMathPara xmlns:m="http://schemas.openxmlformats.org/officeDocument/2006/math">
                    <m:oMathParaPr>
                      <m:jc m:val="centerGroup"/>
                    </m:oMathParaPr>
                    <m:oMath xmlns:m="http://schemas.openxmlformats.org/officeDocument/2006/math">
                      <m:func>
                        <m:funcPr>
                          <m:ctrlPr>
                            <a:rPr lang="en-US" sz="3200" i="1">
                              <a:solidFill>
                                <a:srgbClr val="000099"/>
                              </a:solidFill>
                              <a:latin typeface="Cambria Math" panose="02040503050406030204" pitchFamily="18" charset="0"/>
                            </a:rPr>
                          </m:ctrlPr>
                        </m:funcPr>
                        <m:fName>
                          <m:sSup>
                            <m:sSupPr>
                              <m:ctrlPr>
                                <a:rPr lang="en-US" sz="3200" i="1">
                                  <a:solidFill>
                                    <a:srgbClr val="000099"/>
                                  </a:solidFill>
                                  <a:latin typeface="Cambria Math" panose="02040503050406030204" pitchFamily="18" charset="0"/>
                                </a:rPr>
                              </m:ctrlPr>
                            </m:sSupPr>
                            <m:e>
                              <m:r>
                                <a:rPr lang="en-US" sz="3200" i="1">
                                  <a:solidFill>
                                    <a:srgbClr val="000099"/>
                                  </a:solidFill>
                                  <a:latin typeface="Cambria Math" panose="02040503050406030204" pitchFamily="18" charset="0"/>
                                </a:rPr>
                                <m:t>𝑠𝑖𝑛</m:t>
                              </m:r>
                            </m:e>
                            <m:sup>
                              <m:r>
                                <a:rPr lang="en-US" sz="3200" i="1">
                                  <a:solidFill>
                                    <a:srgbClr val="000099"/>
                                  </a:solidFill>
                                  <a:latin typeface="Cambria Math" panose="02040503050406030204" pitchFamily="18" charset="0"/>
                                </a:rPr>
                                <m:t>2</m:t>
                              </m:r>
                            </m:sup>
                          </m:sSup>
                        </m:fName>
                        <m:e>
                          <m:r>
                            <a:rPr lang="en-US" sz="3200" i="1">
                              <a:solidFill>
                                <a:srgbClr val="000099"/>
                              </a:solidFill>
                              <a:latin typeface="Cambria Math" panose="02040503050406030204" pitchFamily="18" charset="0"/>
                            </a:rPr>
                            <m:t>𝛼</m:t>
                          </m:r>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sSup>
                            <m:sSupPr>
                              <m:ctrlPr>
                                <a:rPr lang="en-US" sz="3200" i="1">
                                  <a:solidFill>
                                    <a:srgbClr val="000099"/>
                                  </a:solidFill>
                                  <a:latin typeface="Cambria Math" panose="02040503050406030204" pitchFamily="18" charset="0"/>
                                </a:rPr>
                              </m:ctrlPr>
                            </m:sSupPr>
                            <m:e>
                              <m:r>
                                <a:rPr lang="en-US" sz="3200" i="1">
                                  <a:solidFill>
                                    <a:srgbClr val="000099"/>
                                  </a:solidFill>
                                  <a:latin typeface="Cambria Math" panose="02040503050406030204" pitchFamily="18" charset="0"/>
                                </a:rPr>
                                <m:t>𝑐𝑜𝑠</m:t>
                              </m:r>
                            </m:e>
                            <m:sup>
                              <m:r>
                                <a:rPr lang="en-US" sz="3200" i="1">
                                  <a:solidFill>
                                    <a:srgbClr val="000099"/>
                                  </a:solidFill>
                                  <a:latin typeface="Cambria Math" panose="02040503050406030204" pitchFamily="18" charset="0"/>
                                </a:rPr>
                                <m:t>2</m:t>
                              </m:r>
                            </m:sup>
                          </m:sSup>
                        </m:fName>
                        <m:e>
                          <m:r>
                            <a:rPr lang="en-US" sz="3200" i="1">
                              <a:solidFill>
                                <a:srgbClr val="000099"/>
                              </a:solidFill>
                              <a:latin typeface="Cambria Math" panose="02040503050406030204" pitchFamily="18" charset="0"/>
                            </a:rPr>
                            <m:t>𝛼</m:t>
                          </m:r>
                        </m:e>
                      </m:func>
                      <m:r>
                        <a:rPr lang="en-US" sz="3200" i="1">
                          <a:solidFill>
                            <a:srgbClr val="000099"/>
                          </a:solidFill>
                          <a:latin typeface="Cambria Math" panose="02040503050406030204" pitchFamily="18" charset="0"/>
                        </a:rPr>
                        <m:t>=1</m:t>
                      </m:r>
                    </m:oMath>
                    <m:oMath xmlns:m="http://schemas.openxmlformats.org/officeDocument/2006/math">
                      <m:r>
                        <a:rPr lang="en-US" sz="3200" i="1">
                          <a:solidFill>
                            <a:srgbClr val="000099"/>
                          </a:solidFill>
                          <a:latin typeface="Cambria Math" panose="02040503050406030204" pitchFamily="18" charset="0"/>
                        </a:rPr>
                        <m:t>1+</m:t>
                      </m:r>
                      <m:func>
                        <m:funcPr>
                          <m:ctrlPr>
                            <a:rPr lang="en-US" sz="3200" i="1">
                              <a:solidFill>
                                <a:srgbClr val="000099"/>
                              </a:solidFill>
                              <a:latin typeface="Cambria Math" panose="02040503050406030204" pitchFamily="18" charset="0"/>
                            </a:rPr>
                          </m:ctrlPr>
                        </m:funcPr>
                        <m:fName>
                          <m:sSup>
                            <m:sSupPr>
                              <m:ctrlPr>
                                <a:rPr lang="en-US" sz="3200" i="1">
                                  <a:solidFill>
                                    <a:srgbClr val="000099"/>
                                  </a:solidFill>
                                  <a:latin typeface="Cambria Math" panose="02040503050406030204" pitchFamily="18" charset="0"/>
                                </a:rPr>
                              </m:ctrlPr>
                            </m:sSupPr>
                            <m:e>
                              <m:r>
                                <a:rPr lang="en-US" sz="3200" i="1">
                                  <a:solidFill>
                                    <a:srgbClr val="000099"/>
                                  </a:solidFill>
                                  <a:latin typeface="Cambria Math" panose="02040503050406030204" pitchFamily="18" charset="0"/>
                                </a:rPr>
                                <m:t>𝑡𝑎𝑛</m:t>
                              </m:r>
                            </m:e>
                            <m:sup>
                              <m:r>
                                <a:rPr lang="en-US" sz="3200" i="1">
                                  <a:solidFill>
                                    <a:srgbClr val="000099"/>
                                  </a:solidFill>
                                  <a:latin typeface="Cambria Math" panose="02040503050406030204" pitchFamily="18" charset="0"/>
                                </a:rPr>
                                <m:t>2</m:t>
                              </m:r>
                            </m:sup>
                          </m:sSup>
                        </m:fName>
                        <m:e>
                          <m:r>
                            <a:rPr lang="en-US" sz="3200" i="1">
                              <a:solidFill>
                                <a:srgbClr val="000099"/>
                              </a:solidFill>
                              <a:latin typeface="Cambria Math" panose="02040503050406030204" pitchFamily="18" charset="0"/>
                            </a:rPr>
                            <m:t>𝛼</m:t>
                          </m:r>
                        </m:e>
                      </m:func>
                      <m:r>
                        <a:rPr lang="en-US" sz="3200" i="1">
                          <a:solidFill>
                            <a:srgbClr val="000099"/>
                          </a:solidFill>
                          <a:latin typeface="Cambria Math" panose="02040503050406030204" pitchFamily="18" charset="0"/>
                        </a:rPr>
                        <m:t>=</m:t>
                      </m:r>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1</m:t>
                          </m:r>
                        </m:num>
                        <m:den>
                          <m:func>
                            <m:funcPr>
                              <m:ctrlPr>
                                <a:rPr lang="en-US" sz="3200" i="1">
                                  <a:solidFill>
                                    <a:srgbClr val="000099"/>
                                  </a:solidFill>
                                  <a:latin typeface="Cambria Math" panose="02040503050406030204" pitchFamily="18" charset="0"/>
                                </a:rPr>
                              </m:ctrlPr>
                            </m:funcPr>
                            <m:fName>
                              <m:sSup>
                                <m:sSupPr>
                                  <m:ctrlPr>
                                    <a:rPr lang="en-US" sz="3200" i="1">
                                      <a:solidFill>
                                        <a:srgbClr val="000099"/>
                                      </a:solidFill>
                                      <a:latin typeface="Cambria Math" panose="02040503050406030204" pitchFamily="18" charset="0"/>
                                    </a:rPr>
                                  </m:ctrlPr>
                                </m:sSupPr>
                                <m:e>
                                  <m:r>
                                    <a:rPr lang="en-US" sz="3200" i="1">
                                      <a:solidFill>
                                        <a:srgbClr val="000099"/>
                                      </a:solidFill>
                                      <a:latin typeface="Cambria Math" panose="02040503050406030204" pitchFamily="18" charset="0"/>
                                    </a:rPr>
                                    <m:t>𝑐𝑜𝑠</m:t>
                                  </m:r>
                                </m:e>
                                <m:sup>
                                  <m:r>
                                    <a:rPr lang="en-US" sz="3200" i="1">
                                      <a:solidFill>
                                        <a:srgbClr val="000099"/>
                                      </a:solidFill>
                                      <a:latin typeface="Cambria Math" panose="02040503050406030204" pitchFamily="18" charset="0"/>
                                    </a:rPr>
                                    <m:t>2</m:t>
                                  </m:r>
                                </m:sup>
                              </m:sSup>
                            </m:fName>
                            <m:e>
                              <m:r>
                                <a:rPr lang="en-US" sz="3200" i="1">
                                  <a:solidFill>
                                    <a:srgbClr val="000099"/>
                                  </a:solidFill>
                                  <a:latin typeface="Cambria Math" panose="02040503050406030204" pitchFamily="18" charset="0"/>
                                </a:rPr>
                                <m:t>𝛼</m:t>
                              </m:r>
                            </m:e>
                          </m:func>
                        </m:den>
                      </m:f>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𝜋</m:t>
                              </m:r>
                            </m:num>
                            <m:den>
                              <m:r>
                                <a:rPr lang="en-US" sz="3200" i="1">
                                  <a:solidFill>
                                    <a:srgbClr val="000099"/>
                                  </a:solidFill>
                                  <a:latin typeface="Cambria Math" panose="02040503050406030204" pitchFamily="18" charset="0"/>
                                </a:rPr>
                                <m:t>2</m:t>
                              </m:r>
                            </m:den>
                          </m:f>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𝜋</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ℤ</m:t>
                          </m:r>
                        </m:e>
                      </m:d>
                    </m:oMath>
                    <m:oMath xmlns:m="http://schemas.openxmlformats.org/officeDocument/2006/math">
                      <m:r>
                        <a:rPr lang="en-US" sz="3200" i="1">
                          <a:solidFill>
                            <a:srgbClr val="000099"/>
                          </a:solidFill>
                          <a:latin typeface="Cambria Math" panose="02040503050406030204" pitchFamily="18" charset="0"/>
                        </a:rPr>
                        <m:t>1+</m:t>
                      </m:r>
                      <m:func>
                        <m:funcPr>
                          <m:ctrlPr>
                            <a:rPr lang="en-US" sz="3200" i="1">
                              <a:solidFill>
                                <a:srgbClr val="000099"/>
                              </a:solidFill>
                              <a:latin typeface="Cambria Math" panose="02040503050406030204" pitchFamily="18" charset="0"/>
                            </a:rPr>
                          </m:ctrlPr>
                        </m:funcPr>
                        <m:fName>
                          <m:sSup>
                            <m:sSupPr>
                              <m:ctrlPr>
                                <a:rPr lang="en-US" sz="3200" i="1">
                                  <a:solidFill>
                                    <a:srgbClr val="000099"/>
                                  </a:solidFill>
                                  <a:latin typeface="Cambria Math" panose="02040503050406030204" pitchFamily="18" charset="0"/>
                                </a:rPr>
                              </m:ctrlPr>
                            </m:sSupPr>
                            <m:e>
                              <m:r>
                                <a:rPr lang="en-US" sz="3200" i="1">
                                  <a:solidFill>
                                    <a:srgbClr val="000099"/>
                                  </a:solidFill>
                                  <a:latin typeface="Cambria Math" panose="02040503050406030204" pitchFamily="18" charset="0"/>
                                </a:rPr>
                                <m:t>𝑐𝑜𝑡</m:t>
                              </m:r>
                            </m:e>
                            <m:sup>
                              <m:r>
                                <a:rPr lang="en-US" sz="3200" i="1">
                                  <a:solidFill>
                                    <a:srgbClr val="000099"/>
                                  </a:solidFill>
                                  <a:latin typeface="Cambria Math" panose="02040503050406030204" pitchFamily="18" charset="0"/>
                                </a:rPr>
                                <m:t>2</m:t>
                              </m:r>
                            </m:sup>
                          </m:sSup>
                        </m:fName>
                        <m:e>
                          <m:r>
                            <a:rPr lang="en-US" sz="3200" i="1">
                              <a:solidFill>
                                <a:srgbClr val="000099"/>
                              </a:solidFill>
                              <a:latin typeface="Cambria Math" panose="02040503050406030204" pitchFamily="18" charset="0"/>
                            </a:rPr>
                            <m:t>𝛼</m:t>
                          </m:r>
                        </m:e>
                      </m:func>
                      <m:r>
                        <a:rPr lang="en-US" sz="3200" i="1">
                          <a:solidFill>
                            <a:srgbClr val="000099"/>
                          </a:solidFill>
                          <a:latin typeface="Cambria Math" panose="02040503050406030204" pitchFamily="18" charset="0"/>
                        </a:rPr>
                        <m:t>=</m:t>
                      </m:r>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1</m:t>
                          </m:r>
                        </m:num>
                        <m:den>
                          <m:func>
                            <m:funcPr>
                              <m:ctrlPr>
                                <a:rPr lang="en-US" sz="3200" i="1">
                                  <a:solidFill>
                                    <a:srgbClr val="000099"/>
                                  </a:solidFill>
                                  <a:latin typeface="Cambria Math" panose="02040503050406030204" pitchFamily="18" charset="0"/>
                                </a:rPr>
                              </m:ctrlPr>
                            </m:funcPr>
                            <m:fName>
                              <m:sSup>
                                <m:sSupPr>
                                  <m:ctrlPr>
                                    <a:rPr lang="en-US" sz="3200" i="1">
                                      <a:solidFill>
                                        <a:srgbClr val="000099"/>
                                      </a:solidFill>
                                      <a:latin typeface="Cambria Math" panose="02040503050406030204" pitchFamily="18" charset="0"/>
                                    </a:rPr>
                                  </m:ctrlPr>
                                </m:sSupPr>
                                <m:e>
                                  <m:r>
                                    <a:rPr lang="en-US" sz="3200" i="1">
                                      <a:solidFill>
                                        <a:srgbClr val="000099"/>
                                      </a:solidFill>
                                      <a:latin typeface="Cambria Math" panose="02040503050406030204" pitchFamily="18" charset="0"/>
                                    </a:rPr>
                                    <m:t>𝑠𝑖𝑛</m:t>
                                  </m:r>
                                </m:e>
                                <m:sup>
                                  <m:r>
                                    <a:rPr lang="en-US" sz="3200" i="1">
                                      <a:solidFill>
                                        <a:srgbClr val="000099"/>
                                      </a:solidFill>
                                      <a:latin typeface="Cambria Math" panose="02040503050406030204" pitchFamily="18" charset="0"/>
                                    </a:rPr>
                                    <m:t>2</m:t>
                                  </m:r>
                                </m:sup>
                              </m:sSup>
                            </m:fName>
                            <m:e>
                              <m:r>
                                <a:rPr lang="en-US" sz="3200" i="1">
                                  <a:solidFill>
                                    <a:srgbClr val="000099"/>
                                  </a:solidFill>
                                  <a:latin typeface="Cambria Math" panose="02040503050406030204" pitchFamily="18" charset="0"/>
                                </a:rPr>
                                <m:t>𝛼</m:t>
                              </m:r>
                            </m:e>
                          </m:func>
                        </m:den>
                      </m:f>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𝜋</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ℤ</m:t>
                          </m:r>
                        </m:e>
                      </m:d>
                    </m:oMath>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𝑡𝑎𝑛</m:t>
                          </m:r>
                        </m:fName>
                        <m:e>
                          <m:r>
                            <a:rPr lang="en-US" sz="3200" i="1">
                              <a:solidFill>
                                <a:srgbClr val="000099"/>
                              </a:solidFill>
                              <a:latin typeface="Cambria Math" panose="02040503050406030204" pitchFamily="18" charset="0"/>
                            </a:rPr>
                            <m:t>𝛼</m:t>
                          </m:r>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𝑐𝑜𝑡</m:t>
                          </m:r>
                        </m:fName>
                        <m:e>
                          <m:r>
                            <a:rPr lang="en-US" sz="3200" i="1">
                              <a:solidFill>
                                <a:srgbClr val="000099"/>
                              </a:solidFill>
                              <a:latin typeface="Cambria Math" panose="02040503050406030204" pitchFamily="18" charset="0"/>
                            </a:rPr>
                            <m:t>𝛼</m:t>
                          </m:r>
                        </m:e>
                      </m:func>
                      <m:r>
                        <a:rPr lang="en-US" sz="3200" i="1">
                          <a:solidFill>
                            <a:srgbClr val="000099"/>
                          </a:solidFill>
                          <a:latin typeface="Cambria Math" panose="02040503050406030204" pitchFamily="18" charset="0"/>
                        </a:rPr>
                        <m:t>=1</m:t>
                      </m:r>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𝑘</m:t>
                              </m:r>
                              <m:r>
                                <a:rPr lang="en-US" sz="3200" i="1">
                                  <a:solidFill>
                                    <a:srgbClr val="000099"/>
                                  </a:solidFill>
                                  <a:latin typeface="Cambria Math" panose="02040503050406030204" pitchFamily="18" charset="0"/>
                                </a:rPr>
                                <m:t>𝜋</m:t>
                              </m:r>
                            </m:num>
                            <m:den>
                              <m:r>
                                <a:rPr lang="en-US" sz="3200" i="1">
                                  <a:solidFill>
                                    <a:srgbClr val="000099"/>
                                  </a:solidFill>
                                  <a:latin typeface="Cambria Math" panose="02040503050406030204" pitchFamily="18" charset="0"/>
                                </a:rPr>
                                <m:t>2</m:t>
                              </m:r>
                            </m:den>
                          </m:f>
                        </m:e>
                      </m:d>
                    </m:oMath>
                  </m:oMathPara>
                </a14:m>
                <a:endParaRPr lang="en-US" sz="3200" dirty="0">
                  <a:solidFill>
                    <a:srgbClr val="000099"/>
                  </a:solidFill>
                </a:endParaRPr>
              </a:p>
            </p:txBody>
          </p:sp>
        </mc:Choice>
        <mc:Fallback>
          <p:sp>
            <p:nvSpPr>
              <p:cNvPr id="10" name="TextBox 9">
                <a:extLst>
                  <a:ext uri="{FF2B5EF4-FFF2-40B4-BE49-F238E27FC236}">
                    <a16:creationId xmlns:a16="http://schemas.microsoft.com/office/drawing/2014/main" id="{BBECCACF-4A31-E8DD-1DCA-1002FD1004F9}"/>
                  </a:ext>
                </a:extLst>
              </p:cNvPr>
              <p:cNvSpPr txBox="1">
                <a:spLocks noRot="1" noChangeAspect="1" noMove="1" noResize="1" noEditPoints="1" noAdjustHandles="1" noChangeArrowheads="1" noChangeShapeType="1" noTextEdit="1"/>
              </p:cNvSpPr>
              <p:nvPr/>
            </p:nvSpPr>
            <p:spPr>
              <a:xfrm>
                <a:off x="452927" y="2234428"/>
                <a:ext cx="11502039" cy="4034502"/>
              </a:xfrm>
              <a:prstGeom prst="rect">
                <a:avLst/>
              </a:prstGeom>
              <a:blipFill>
                <a:blip r:embed="rId2"/>
                <a:stretch>
                  <a:fillRect l="-1219" t="-1967"/>
                </a:stretch>
              </a:blipFill>
            </p:spPr>
            <p:txBody>
              <a:bodyPr/>
              <a:lstStyle/>
              <a:p>
                <a:r>
                  <a:rPr lang="en-US">
                    <a:noFill/>
                  </a:rPr>
                  <a:t> </a:t>
                </a:r>
              </a:p>
            </p:txBody>
          </p:sp>
        </mc:Fallback>
      </mc:AlternateContent>
    </p:spTree>
    <p:extLst>
      <p:ext uri="{BB962C8B-B14F-4D97-AF65-F5344CB8AC3E}">
        <p14:creationId xmlns:p14="http://schemas.microsoft.com/office/powerpoint/2010/main" val="1400016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up)">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up)">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4. Quan </a:t>
            </a:r>
            <a:r>
              <a:rPr lang="en-US" sz="3200" b="1" dirty="0" err="1">
                <a:solidFill>
                  <a:srgbClr val="000099"/>
                </a:solidFill>
                <a:ea typeface="Calibri" panose="020F0502020204030204" pitchFamily="34" charset="0"/>
                <a:cs typeface="Times New Roman" panose="02020603050405020304" pitchFamily="18" charset="0"/>
              </a:rPr>
              <a:t>hệ</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giữa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dirty="0">
                <a:solidFill>
                  <a:srgbClr val="0000FF"/>
                </a:solidFill>
                <a:latin typeface="Aarial"/>
              </a:rPr>
              <a:t>b) </a:t>
            </a:r>
            <a:r>
              <a:rPr lang="en-US" b="1" dirty="0" err="1">
                <a:solidFill>
                  <a:srgbClr val="0000FF"/>
                </a:solidFill>
                <a:latin typeface="Aarial"/>
              </a:rPr>
              <a:t>Giá</a:t>
            </a:r>
            <a:r>
              <a:rPr lang="en-US" b="1" dirty="0">
                <a:solidFill>
                  <a:srgbClr val="0000FF"/>
                </a:solidFill>
                <a:latin typeface="Aarial"/>
              </a:rPr>
              <a:t> </a:t>
            </a:r>
            <a:r>
              <a:rPr lang="en-US" b="1" dirty="0" err="1">
                <a:solidFill>
                  <a:srgbClr val="0000FF"/>
                </a:solidFill>
                <a:latin typeface="Aarial"/>
              </a:rPr>
              <a:t>trị</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các</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có</a:t>
            </a:r>
            <a:r>
              <a:rPr lang="en-US" b="1" dirty="0">
                <a:solidFill>
                  <a:srgbClr val="0000FF"/>
                </a:solidFill>
                <a:latin typeface="Aarial"/>
              </a:rPr>
              <a:t> </a:t>
            </a:r>
            <a:r>
              <a:rPr lang="en-US" b="1" dirty="0" err="1">
                <a:solidFill>
                  <a:srgbClr val="0000FF"/>
                </a:solidFill>
                <a:latin typeface="Aarial"/>
              </a:rPr>
              <a:t>liên</a:t>
            </a:r>
            <a:r>
              <a:rPr lang="en-US" b="1" dirty="0">
                <a:solidFill>
                  <a:srgbClr val="0000FF"/>
                </a:solidFill>
                <a:latin typeface="Aarial"/>
              </a:rPr>
              <a:t> </a:t>
            </a:r>
            <a:r>
              <a:rPr lang="en-US" b="1" dirty="0" err="1">
                <a:solidFill>
                  <a:srgbClr val="0000FF"/>
                </a:solidFill>
                <a:latin typeface="Aarial"/>
              </a:rPr>
              <a:t>quan</a:t>
            </a:r>
            <a:r>
              <a:rPr lang="en-US" b="1" dirty="0">
                <a:solidFill>
                  <a:srgbClr val="0000FF"/>
                </a:solidFill>
                <a:latin typeface="Aarial"/>
              </a:rPr>
              <a:t> </a:t>
            </a:r>
            <a:r>
              <a:rPr lang="en-US" b="1" dirty="0" err="1">
                <a:solidFill>
                  <a:srgbClr val="0000FF"/>
                </a:solidFill>
                <a:latin typeface="Aarial"/>
              </a:rPr>
              <a:t>đặc</a:t>
            </a:r>
            <a:r>
              <a:rPr lang="en-US" b="1" dirty="0">
                <a:solidFill>
                  <a:srgbClr val="0000FF"/>
                </a:solidFill>
                <a:latin typeface="Aarial"/>
              </a:rPr>
              <a:t> </a:t>
            </a:r>
            <a:r>
              <a:rPr lang="en-US" b="1" dirty="0" err="1">
                <a:solidFill>
                  <a:srgbClr val="0000FF"/>
                </a:solidFill>
                <a:latin typeface="Aarial"/>
              </a:rPr>
              <a:t>biệt</a:t>
            </a:r>
            <a:endParaRPr lang="en-US" b="1" dirty="0">
              <a:solidFill>
                <a:srgbClr val="0000FF"/>
              </a:solidFill>
              <a:latin typeface="Aarial"/>
            </a:endParaRPr>
          </a:p>
          <a:p>
            <a:pPr marL="0" indent="0" algn="just">
              <a:lnSpc>
                <a:spcPct val="112000"/>
              </a:lnSpc>
              <a:spcBef>
                <a:spcPts val="300"/>
              </a:spcBef>
              <a:spcAft>
                <a:spcPts val="300"/>
              </a:spcAft>
              <a:buClr>
                <a:srgbClr val="0000FF"/>
              </a:buClr>
              <a:buNone/>
            </a:pPr>
            <a:endParaRPr lang="en-US" dirty="0">
              <a:solidFill>
                <a:srgbClr val="0000FF"/>
              </a:solidFill>
              <a:latin typeface="Aarial"/>
              <a:ea typeface="Calibri" panose="020F0502020204030204" pitchFamily="34" charset="0"/>
            </a:endParaRPr>
          </a:p>
          <a:p>
            <a:pPr marL="0" indent="0" algn="just">
              <a:lnSpc>
                <a:spcPct val="112000"/>
              </a:lnSpc>
              <a:spcBef>
                <a:spcPts val="300"/>
              </a:spcBef>
              <a:spcAft>
                <a:spcPts val="300"/>
              </a:spcAft>
              <a:buClr>
                <a:srgbClr val="0000FF"/>
              </a:buClr>
              <a:buNone/>
            </a:pPr>
            <a:endParaRPr lang="en-US" b="1" dirty="0">
              <a:solidFill>
                <a:srgbClr val="0000FF"/>
              </a:solidFill>
              <a:latin typeface="Aarial"/>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BBECCACF-4A31-E8DD-1DCA-1002FD1004F9}"/>
                  </a:ext>
                </a:extLst>
              </p:cNvPr>
              <p:cNvSpPr txBox="1"/>
              <p:nvPr/>
            </p:nvSpPr>
            <p:spPr>
              <a:xfrm>
                <a:off x="452928" y="2234428"/>
                <a:ext cx="6149970" cy="2554545"/>
              </a:xfrm>
              <a:prstGeom prst="rect">
                <a:avLst/>
              </a:prstGeom>
              <a:noFill/>
            </p:spPr>
            <p:txBody>
              <a:bodyPr wrap="square">
                <a:spAutoFit/>
              </a:bodyPr>
              <a:lstStyle/>
              <a:p>
                <a:pPr marL="457200" indent="-457200">
                  <a:buFont typeface="Arial" panose="020B0604020202020204" pitchFamily="34" charset="0"/>
                  <a:buChar char="•"/>
                </a:pPr>
                <a:r>
                  <a:rPr lang="en-US" sz="3200" dirty="0">
                    <a:solidFill>
                      <a:srgbClr val="000099"/>
                    </a:solidFill>
                  </a:rPr>
                  <a:t>Góc </a:t>
                </a:r>
                <a:r>
                  <a:rPr lang="en-US" sz="3200" dirty="0" err="1">
                    <a:solidFill>
                      <a:srgbClr val="000099"/>
                    </a:solidFill>
                  </a:rPr>
                  <a:t>đối</a:t>
                </a:r>
                <a:r>
                  <a:rPr lang="en-US" sz="3200" dirty="0">
                    <a:solidFill>
                      <a:srgbClr val="000099"/>
                    </a:solidFill>
                  </a:rPr>
                  <a:t> </a:t>
                </a:r>
                <a:r>
                  <a:rPr lang="en-US" sz="3200" dirty="0" err="1">
                    <a:solidFill>
                      <a:srgbClr val="000099"/>
                    </a:solidFill>
                  </a:rPr>
                  <a:t>nhau</a:t>
                </a:r>
                <a:r>
                  <a:rPr lang="en-US" sz="3200" dirty="0">
                    <a:solidFill>
                      <a:srgbClr val="000099"/>
                    </a:solidFill>
                  </a:rPr>
                  <a:t> (</a:t>
                </a:r>
                <a14:m>
                  <m:oMath xmlns:m="http://schemas.openxmlformats.org/officeDocument/2006/math">
                    <m:r>
                      <a:rPr lang="en-US" sz="3200" i="1">
                        <a:solidFill>
                          <a:srgbClr val="000099"/>
                        </a:solidFill>
                        <a:latin typeface="Cambria Math" panose="02040503050406030204" pitchFamily="18" charset="0"/>
                      </a:rPr>
                      <m:t>𝛼</m:t>
                    </m:r>
                  </m:oMath>
                </a14:m>
                <a:r>
                  <a:rPr lang="en-US" sz="3200" dirty="0">
                    <a:solidFill>
                      <a:srgbClr val="000099"/>
                    </a:solidFill>
                  </a:rPr>
                  <a:t> </a:t>
                </a:r>
                <a:r>
                  <a:rPr lang="en-US" sz="3200" dirty="0" err="1">
                    <a:solidFill>
                      <a:srgbClr val="000099"/>
                    </a:solidFill>
                  </a:rPr>
                  <a:t>và</a:t>
                </a:r>
                <a:r>
                  <a:rPr lang="en-US" sz="3200" dirty="0">
                    <a:solidFill>
                      <a:srgbClr val="000099"/>
                    </a:solidFill>
                  </a:rPr>
                  <a:t> </a:t>
                </a:r>
                <a14:m>
                  <m:oMath xmlns:m="http://schemas.openxmlformats.org/officeDocument/2006/math">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oMath>
                </a14:m>
                <a:r>
                  <a:rPr lang="en-US" sz="3200" dirty="0">
                    <a:solidFill>
                      <a:srgbClr val="000099"/>
                    </a:solidFill>
                  </a:rPr>
                  <a:t>)</a:t>
                </a:r>
              </a:p>
              <a:p>
                <a:pPr/>
                <a14:m>
                  <m:oMathPara xmlns:m="http://schemas.openxmlformats.org/officeDocument/2006/math">
                    <m:oMathParaPr>
                      <m:jc m:val="centerGroup"/>
                    </m:oMathParaPr>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𝑐𝑜𝑠</m:t>
                          </m:r>
                        </m:fName>
                        <m:e>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𝑐𝑜𝑠</m:t>
                          </m:r>
                        </m:fName>
                        <m:e>
                          <m:r>
                            <a:rPr lang="en-US" sz="3200" i="1">
                              <a:solidFill>
                                <a:srgbClr val="000099"/>
                              </a:solidFill>
                              <a:latin typeface="Cambria Math" panose="02040503050406030204" pitchFamily="18" charset="0"/>
                            </a:rPr>
                            <m:t>𝛼</m:t>
                          </m:r>
                        </m:e>
                      </m:func>
                    </m:oMath>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𝑠𝑖𝑛</m:t>
                          </m:r>
                        </m:fName>
                        <m:e>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𝑠𝑖𝑛</m:t>
                          </m:r>
                        </m:fName>
                        <m:e>
                          <m:r>
                            <a:rPr lang="en-US" sz="3200" i="1">
                              <a:solidFill>
                                <a:srgbClr val="000099"/>
                              </a:solidFill>
                              <a:latin typeface="Cambria Math" panose="02040503050406030204" pitchFamily="18" charset="0"/>
                            </a:rPr>
                            <m:t>𝛼</m:t>
                          </m:r>
                        </m:e>
                      </m:func>
                    </m:oMath>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𝑡𝑎𝑛</m:t>
                          </m:r>
                        </m:fName>
                        <m:e>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𝑡𝑎𝑛</m:t>
                          </m:r>
                        </m:fName>
                        <m:e>
                          <m:r>
                            <a:rPr lang="en-US" sz="3200" i="1">
                              <a:solidFill>
                                <a:srgbClr val="000099"/>
                              </a:solidFill>
                              <a:latin typeface="Cambria Math" panose="02040503050406030204" pitchFamily="18" charset="0"/>
                            </a:rPr>
                            <m:t>𝛼</m:t>
                          </m:r>
                        </m:e>
                      </m:func>
                    </m:oMath>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𝑐𝑜𝑡</m:t>
                          </m:r>
                        </m:fName>
                        <m:e>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𝑐𝑜𝑡</m:t>
                          </m:r>
                        </m:fName>
                        <m:e>
                          <m:r>
                            <a:rPr lang="en-US" sz="3200" i="1">
                              <a:solidFill>
                                <a:srgbClr val="000099"/>
                              </a:solidFill>
                              <a:latin typeface="Cambria Math" panose="02040503050406030204" pitchFamily="18" charset="0"/>
                            </a:rPr>
                            <m:t>𝛼</m:t>
                          </m:r>
                        </m:e>
                      </m:func>
                    </m:oMath>
                  </m:oMathPara>
                </a14:m>
                <a:endParaRPr lang="en-US" sz="3200" dirty="0">
                  <a:solidFill>
                    <a:srgbClr val="000099"/>
                  </a:solidFill>
                </a:endParaRPr>
              </a:p>
            </p:txBody>
          </p:sp>
        </mc:Choice>
        <mc:Fallback>
          <p:sp>
            <p:nvSpPr>
              <p:cNvPr id="10" name="TextBox 9">
                <a:extLst>
                  <a:ext uri="{FF2B5EF4-FFF2-40B4-BE49-F238E27FC236}">
                    <a16:creationId xmlns:a16="http://schemas.microsoft.com/office/drawing/2014/main" id="{BBECCACF-4A31-E8DD-1DCA-1002FD1004F9}"/>
                  </a:ext>
                </a:extLst>
              </p:cNvPr>
              <p:cNvSpPr txBox="1">
                <a:spLocks noRot="1" noChangeAspect="1" noMove="1" noResize="1" noEditPoints="1" noAdjustHandles="1" noChangeArrowheads="1" noChangeShapeType="1" noTextEdit="1"/>
              </p:cNvSpPr>
              <p:nvPr/>
            </p:nvSpPr>
            <p:spPr>
              <a:xfrm>
                <a:off x="452928" y="2234428"/>
                <a:ext cx="6149970" cy="2554545"/>
              </a:xfrm>
              <a:prstGeom prst="rect">
                <a:avLst/>
              </a:prstGeom>
              <a:blipFill>
                <a:blip r:embed="rId2"/>
                <a:stretch>
                  <a:fillRect l="-2279" t="-2864"/>
                </a:stretch>
              </a:blipFill>
            </p:spPr>
            <p:txBody>
              <a:bodyPr/>
              <a:lstStyle/>
              <a:p>
                <a:r>
                  <a:rPr lang="en-US">
                    <a:noFill/>
                  </a:rPr>
                  <a:t> </a:t>
                </a:r>
              </a:p>
            </p:txBody>
          </p:sp>
        </mc:Fallback>
      </mc:AlternateContent>
      <p:pic>
        <p:nvPicPr>
          <p:cNvPr id="2" name="Picture 1" descr="Diagram&#10;&#10;Description automatically generated">
            <a:extLst>
              <a:ext uri="{FF2B5EF4-FFF2-40B4-BE49-F238E27FC236}">
                <a16:creationId xmlns:a16="http://schemas.microsoft.com/office/drawing/2014/main" id="{46AD173C-F613-035D-38E3-62B730892072}"/>
              </a:ext>
            </a:extLst>
          </p:cNvPr>
          <p:cNvPicPr>
            <a:picLocks noChangeAspect="1"/>
          </p:cNvPicPr>
          <p:nvPr/>
        </p:nvPicPr>
        <p:blipFill>
          <a:blip r:embed="rId3"/>
          <a:stretch>
            <a:fillRect/>
          </a:stretch>
        </p:blipFill>
        <p:spPr>
          <a:xfrm>
            <a:off x="7425456" y="2497384"/>
            <a:ext cx="3056828" cy="3449562"/>
          </a:xfrm>
          <a:prstGeom prst="rect">
            <a:avLst/>
          </a:prstGeom>
        </p:spPr>
      </p:pic>
    </p:spTree>
    <p:extLst>
      <p:ext uri="{BB962C8B-B14F-4D97-AF65-F5344CB8AC3E}">
        <p14:creationId xmlns:p14="http://schemas.microsoft.com/office/powerpoint/2010/main" val="457164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up)">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up)">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1.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12000"/>
              </a:lnSpc>
              <a:spcBef>
                <a:spcPts val="300"/>
              </a:spcBef>
              <a:spcAft>
                <a:spcPts val="300"/>
              </a:spcAft>
              <a:buClr>
                <a:srgbClr val="0000FF"/>
              </a:buClr>
              <a:buNone/>
            </a:pPr>
            <a:r>
              <a:rPr lang="en-US" b="1" dirty="0">
                <a:solidFill>
                  <a:srgbClr val="0000FF"/>
                </a:solidFill>
                <a:ea typeface="Times New Roman" panose="02020603050405020304" pitchFamily="18" charset="0"/>
              </a:rPr>
              <a:t> </a:t>
            </a:r>
            <a:r>
              <a:rPr lang="en-US" b="1" dirty="0">
                <a:solidFill>
                  <a:srgbClr val="0000FF"/>
                </a:solidFill>
                <a:latin typeface="Aarial"/>
                <a:ea typeface="Calibri" panose="020F0502020204030204" pitchFamily="34" charset="0"/>
              </a:rPr>
              <a:t>a) </a:t>
            </a:r>
            <a:r>
              <a:rPr lang="en-US" b="1" dirty="0" err="1">
                <a:solidFill>
                  <a:srgbClr val="0000FF"/>
                </a:solidFill>
                <a:latin typeface="Aarial"/>
                <a:ea typeface="Calibri" panose="020F0502020204030204" pitchFamily="34" charset="0"/>
              </a:rPr>
              <a:t>Khái</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niệm</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lượng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giác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và</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số</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đo</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lượng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giác</a:t>
            </a:r>
            <a:endParaRPr lang="en-US" b="1" dirty="0">
              <a:solidFill>
                <a:srgbClr val="0000FF"/>
              </a:solidFill>
              <a:latin typeface="Aarial"/>
              <a:ea typeface="Calibri" panose="020F0502020204030204" pitchFamily="34" charset="0"/>
            </a:endParaRPr>
          </a:p>
          <a:p>
            <a:pPr marL="457200" lvl="0" indent="-457200" algn="just">
              <a:lnSpc>
                <a:spcPct val="112000"/>
              </a:lnSpc>
              <a:spcBef>
                <a:spcPts val="300"/>
              </a:spcBef>
              <a:spcAft>
                <a:spcPts val="300"/>
              </a:spcAft>
              <a:buClr>
                <a:srgbClr val="0000FF"/>
              </a:buClr>
            </a:pPr>
            <a:r>
              <a:rPr lang="vi-VN" dirty="0">
                <a:latin typeface="Aarial"/>
                <a:ea typeface="Calibri" panose="020F0502020204030204" pitchFamily="34" charset="0"/>
              </a:rPr>
              <a:t>Trong mặt phẳng, cho hai tia Ou,Ov. Xét tia Om cùng nằm trong mặt phẳng này. Nếu tia Om quay quanh điểm O, theo một chiều nhất định từ Ou đến Ov, thì ta nói nó quét một góc lượng giác với tia đầu Ou, tia cuối Ov và kí hiệu là (Ou,Ov).</a:t>
            </a:r>
          </a:p>
          <a:p>
            <a:pPr marL="457200" lvl="0" indent="-457200" algn="just">
              <a:lnSpc>
                <a:spcPct val="112000"/>
              </a:lnSpc>
              <a:spcBef>
                <a:spcPts val="300"/>
              </a:spcBef>
              <a:spcAft>
                <a:spcPts val="300"/>
              </a:spcAft>
              <a:buClr>
                <a:srgbClr val="0000FF"/>
              </a:buClr>
            </a:pPr>
            <a:r>
              <a:rPr lang="vi-VN" dirty="0">
                <a:latin typeface="Aarial"/>
                <a:ea typeface="Calibri" panose="020F0502020204030204" pitchFamily="34" charset="0"/>
              </a:rPr>
              <a:t>Góc lượng giác (Ou,Ov) chỉ xác định khi ta biết được chuyển động quay của tia Om từ tia đầu Ouđến tia cuối Ov(H.1.3). Ta quy ước: Chiều quay ngược với chiều quay của kim đồng hồ là chiều dương, chiều quay cùng chiều kim đồng hồ là chiều âm.</a:t>
            </a:r>
            <a:endParaRPr lang="en-US" dirty="0">
              <a:latin typeface="Aarial"/>
              <a:ea typeface="Calibri" panose="020F0502020204030204" pitchFamily="34" charset="0"/>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129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4. Quan </a:t>
            </a:r>
            <a:r>
              <a:rPr lang="en-US" sz="3200" b="1" dirty="0" err="1">
                <a:solidFill>
                  <a:srgbClr val="000099"/>
                </a:solidFill>
                <a:ea typeface="Calibri" panose="020F0502020204030204" pitchFamily="34" charset="0"/>
                <a:cs typeface="Times New Roman" panose="02020603050405020304" pitchFamily="18" charset="0"/>
              </a:rPr>
              <a:t>hệ</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giữa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dirty="0">
                <a:solidFill>
                  <a:srgbClr val="0000FF"/>
                </a:solidFill>
                <a:latin typeface="Aarial"/>
              </a:rPr>
              <a:t>b) </a:t>
            </a:r>
            <a:r>
              <a:rPr lang="en-US" b="1" dirty="0" err="1">
                <a:solidFill>
                  <a:srgbClr val="0000FF"/>
                </a:solidFill>
                <a:latin typeface="Aarial"/>
              </a:rPr>
              <a:t>Giá</a:t>
            </a:r>
            <a:r>
              <a:rPr lang="en-US" b="1" dirty="0">
                <a:solidFill>
                  <a:srgbClr val="0000FF"/>
                </a:solidFill>
                <a:latin typeface="Aarial"/>
              </a:rPr>
              <a:t> </a:t>
            </a:r>
            <a:r>
              <a:rPr lang="en-US" b="1" dirty="0" err="1">
                <a:solidFill>
                  <a:srgbClr val="0000FF"/>
                </a:solidFill>
                <a:latin typeface="Aarial"/>
              </a:rPr>
              <a:t>trị</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các</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có</a:t>
            </a:r>
            <a:r>
              <a:rPr lang="en-US" b="1" dirty="0">
                <a:solidFill>
                  <a:srgbClr val="0000FF"/>
                </a:solidFill>
                <a:latin typeface="Aarial"/>
              </a:rPr>
              <a:t> </a:t>
            </a:r>
            <a:r>
              <a:rPr lang="en-US" b="1" dirty="0" err="1">
                <a:solidFill>
                  <a:srgbClr val="0000FF"/>
                </a:solidFill>
                <a:latin typeface="Aarial"/>
              </a:rPr>
              <a:t>liên</a:t>
            </a:r>
            <a:r>
              <a:rPr lang="en-US" b="1" dirty="0">
                <a:solidFill>
                  <a:srgbClr val="0000FF"/>
                </a:solidFill>
                <a:latin typeface="Aarial"/>
              </a:rPr>
              <a:t> </a:t>
            </a:r>
            <a:r>
              <a:rPr lang="en-US" b="1" dirty="0" err="1">
                <a:solidFill>
                  <a:srgbClr val="0000FF"/>
                </a:solidFill>
                <a:latin typeface="Aarial"/>
              </a:rPr>
              <a:t>quan</a:t>
            </a:r>
            <a:r>
              <a:rPr lang="en-US" b="1" dirty="0">
                <a:solidFill>
                  <a:srgbClr val="0000FF"/>
                </a:solidFill>
                <a:latin typeface="Aarial"/>
              </a:rPr>
              <a:t> </a:t>
            </a:r>
            <a:r>
              <a:rPr lang="en-US" b="1" dirty="0" err="1">
                <a:solidFill>
                  <a:srgbClr val="0000FF"/>
                </a:solidFill>
                <a:latin typeface="Aarial"/>
              </a:rPr>
              <a:t>đặc</a:t>
            </a:r>
            <a:r>
              <a:rPr lang="en-US" b="1" dirty="0">
                <a:solidFill>
                  <a:srgbClr val="0000FF"/>
                </a:solidFill>
                <a:latin typeface="Aarial"/>
              </a:rPr>
              <a:t> </a:t>
            </a:r>
            <a:r>
              <a:rPr lang="en-US" b="1" dirty="0" err="1">
                <a:solidFill>
                  <a:srgbClr val="0000FF"/>
                </a:solidFill>
                <a:latin typeface="Aarial"/>
              </a:rPr>
              <a:t>biệt</a:t>
            </a:r>
            <a:endParaRPr lang="en-US" b="1" dirty="0">
              <a:solidFill>
                <a:srgbClr val="0000FF"/>
              </a:solidFill>
              <a:latin typeface="Aarial"/>
            </a:endParaRPr>
          </a:p>
          <a:p>
            <a:pPr marL="0" indent="0" algn="just">
              <a:lnSpc>
                <a:spcPct val="112000"/>
              </a:lnSpc>
              <a:spcBef>
                <a:spcPts val="300"/>
              </a:spcBef>
              <a:spcAft>
                <a:spcPts val="300"/>
              </a:spcAft>
              <a:buClr>
                <a:srgbClr val="0000FF"/>
              </a:buClr>
              <a:buNone/>
            </a:pPr>
            <a:endParaRPr lang="en-US" dirty="0">
              <a:solidFill>
                <a:srgbClr val="0000FF"/>
              </a:solidFill>
              <a:latin typeface="Aarial"/>
              <a:ea typeface="Calibri" panose="020F0502020204030204" pitchFamily="34" charset="0"/>
            </a:endParaRPr>
          </a:p>
          <a:p>
            <a:pPr marL="0" indent="0" algn="just">
              <a:lnSpc>
                <a:spcPct val="112000"/>
              </a:lnSpc>
              <a:spcBef>
                <a:spcPts val="300"/>
              </a:spcBef>
              <a:spcAft>
                <a:spcPts val="300"/>
              </a:spcAft>
              <a:buClr>
                <a:srgbClr val="0000FF"/>
              </a:buClr>
              <a:buNone/>
            </a:pPr>
            <a:endParaRPr lang="en-US" b="1" dirty="0">
              <a:solidFill>
                <a:srgbClr val="0000FF"/>
              </a:solidFill>
              <a:latin typeface="Aarial"/>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BBECCACF-4A31-E8DD-1DCA-1002FD1004F9}"/>
                  </a:ext>
                </a:extLst>
              </p:cNvPr>
              <p:cNvSpPr txBox="1"/>
              <p:nvPr/>
            </p:nvSpPr>
            <p:spPr>
              <a:xfrm>
                <a:off x="452928" y="2234428"/>
                <a:ext cx="6149970" cy="4092915"/>
              </a:xfrm>
              <a:prstGeom prst="rect">
                <a:avLst/>
              </a:prstGeom>
              <a:noFill/>
            </p:spPr>
            <p:txBody>
              <a:bodyPr wrap="square">
                <a:spAutoFit/>
              </a:bodyPr>
              <a:lstStyle/>
              <a:p>
                <a:pPr marL="457200" lvl="0" indent="-457200">
                  <a:buFont typeface="Arial" panose="020B0604020202020204" pitchFamily="34" charset="0"/>
                  <a:buChar char="•"/>
                </a:pPr>
                <a:r>
                  <a:rPr lang="en-US" sz="3200" dirty="0">
                    <a:solidFill>
                      <a:srgbClr val="000099"/>
                    </a:solidFill>
                  </a:rPr>
                  <a:t>Góc </a:t>
                </a:r>
                <a:r>
                  <a:rPr lang="en-US" sz="3200" dirty="0" err="1">
                    <a:solidFill>
                      <a:srgbClr val="000099"/>
                    </a:solidFill>
                  </a:rPr>
                  <a:t>phụ</a:t>
                </a:r>
                <a:r>
                  <a:rPr lang="en-US" sz="3200" dirty="0">
                    <a:solidFill>
                      <a:srgbClr val="000099"/>
                    </a:solidFill>
                  </a:rPr>
                  <a:t> </a:t>
                </a:r>
                <a:r>
                  <a:rPr lang="en-US" sz="3200" dirty="0" err="1">
                    <a:solidFill>
                      <a:srgbClr val="000099"/>
                    </a:solidFill>
                  </a:rPr>
                  <a:t>nhau</a:t>
                </a:r>
                <a:r>
                  <a:rPr lang="en-US" sz="3200" dirty="0">
                    <a:solidFill>
                      <a:srgbClr val="000099"/>
                    </a:solidFill>
                  </a:rPr>
                  <a:t> (</a:t>
                </a:r>
                <a14:m>
                  <m:oMath xmlns:m="http://schemas.openxmlformats.org/officeDocument/2006/math">
                    <m:r>
                      <a:rPr lang="en-US" sz="3200" i="1">
                        <a:solidFill>
                          <a:srgbClr val="000099"/>
                        </a:solidFill>
                        <a:latin typeface="Cambria Math" panose="02040503050406030204" pitchFamily="18" charset="0"/>
                      </a:rPr>
                      <m:t>𝛼</m:t>
                    </m:r>
                  </m:oMath>
                </a14:m>
                <a:r>
                  <a:rPr lang="en-US" sz="3200" dirty="0">
                    <a:solidFill>
                      <a:srgbClr val="000099"/>
                    </a:solidFill>
                  </a:rPr>
                  <a:t> </a:t>
                </a:r>
                <a:r>
                  <a:rPr lang="en-US" sz="3200" dirty="0" err="1">
                    <a:solidFill>
                      <a:srgbClr val="000099"/>
                    </a:solidFill>
                  </a:rPr>
                  <a:t>và</a:t>
                </a:r>
                <a:r>
                  <a:rPr lang="en-US" sz="3200" dirty="0">
                    <a:solidFill>
                      <a:srgbClr val="000099"/>
                    </a:solidFill>
                  </a:rPr>
                  <a:t> </a:t>
                </a:r>
                <a14:m>
                  <m:oMath xmlns:m="http://schemas.openxmlformats.org/officeDocument/2006/math">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𝜋</m:t>
                        </m:r>
                      </m:num>
                      <m:den>
                        <m:r>
                          <a:rPr lang="en-US" sz="3200" i="1">
                            <a:solidFill>
                              <a:srgbClr val="000099"/>
                            </a:solidFill>
                            <a:latin typeface="Cambria Math" panose="02040503050406030204" pitchFamily="18" charset="0"/>
                          </a:rPr>
                          <m:t>2</m:t>
                        </m:r>
                      </m:den>
                    </m:f>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oMath>
                </a14:m>
                <a:r>
                  <a:rPr lang="en-US" sz="3200" dirty="0">
                    <a:solidFill>
                      <a:srgbClr val="000099"/>
                    </a:solidFill>
                  </a:rPr>
                  <a:t>)    </a:t>
                </a:r>
              </a:p>
              <a:p>
                <a:pPr/>
                <a14:m>
                  <m:oMathPara xmlns:m="http://schemas.openxmlformats.org/officeDocument/2006/math">
                    <m:oMathParaPr>
                      <m:jc m:val="centerGroup"/>
                    </m:oMathParaPr>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𝑠𝑖𝑛</m:t>
                          </m:r>
                        </m:fName>
                        <m:e>
                          <m:d>
                            <m:dPr>
                              <m:ctrlPr>
                                <a:rPr lang="en-US" sz="3200" i="1">
                                  <a:solidFill>
                                    <a:srgbClr val="000099"/>
                                  </a:solidFill>
                                  <a:latin typeface="Cambria Math" panose="02040503050406030204" pitchFamily="18" charset="0"/>
                                </a:rPr>
                              </m:ctrlPr>
                            </m:dPr>
                            <m:e>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𝜋</m:t>
                                  </m:r>
                                </m:num>
                                <m:den>
                                  <m:r>
                                    <a:rPr lang="en-US" sz="3200" i="1">
                                      <a:solidFill>
                                        <a:srgbClr val="000099"/>
                                      </a:solidFill>
                                      <a:latin typeface="Cambria Math" panose="02040503050406030204" pitchFamily="18" charset="0"/>
                                    </a:rPr>
                                    <m:t>2</m:t>
                                  </m:r>
                                </m:den>
                              </m:f>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𝑐𝑜𝑠</m:t>
                          </m:r>
                        </m:fName>
                        <m:e>
                          <m:r>
                            <a:rPr lang="en-US" sz="3200" i="1">
                              <a:solidFill>
                                <a:srgbClr val="000099"/>
                              </a:solidFill>
                              <a:latin typeface="Cambria Math" panose="02040503050406030204" pitchFamily="18" charset="0"/>
                            </a:rPr>
                            <m:t>𝛼</m:t>
                          </m:r>
                        </m:e>
                      </m:func>
                    </m:oMath>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𝑐𝑜𝑠</m:t>
                          </m:r>
                        </m:fName>
                        <m:e>
                          <m:d>
                            <m:dPr>
                              <m:ctrlPr>
                                <a:rPr lang="en-US" sz="3200" i="1">
                                  <a:solidFill>
                                    <a:srgbClr val="000099"/>
                                  </a:solidFill>
                                  <a:latin typeface="Cambria Math" panose="02040503050406030204" pitchFamily="18" charset="0"/>
                                </a:rPr>
                              </m:ctrlPr>
                            </m:dPr>
                            <m:e>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𝜋</m:t>
                                  </m:r>
                                </m:num>
                                <m:den>
                                  <m:r>
                                    <a:rPr lang="en-US" sz="3200" i="1">
                                      <a:solidFill>
                                        <a:srgbClr val="000099"/>
                                      </a:solidFill>
                                      <a:latin typeface="Cambria Math" panose="02040503050406030204" pitchFamily="18" charset="0"/>
                                    </a:rPr>
                                    <m:t>2</m:t>
                                  </m:r>
                                </m:den>
                              </m:f>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𝑠𝑖𝑛</m:t>
                          </m:r>
                        </m:fName>
                        <m:e>
                          <m:r>
                            <a:rPr lang="en-US" sz="3200" i="1">
                              <a:solidFill>
                                <a:srgbClr val="000099"/>
                              </a:solidFill>
                              <a:latin typeface="Cambria Math" panose="02040503050406030204" pitchFamily="18" charset="0"/>
                            </a:rPr>
                            <m:t>𝛼</m:t>
                          </m:r>
                        </m:e>
                      </m:func>
                    </m:oMath>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𝑡𝑎𝑛</m:t>
                          </m:r>
                        </m:fName>
                        <m:e>
                          <m:d>
                            <m:dPr>
                              <m:ctrlPr>
                                <a:rPr lang="en-US" sz="3200" i="1">
                                  <a:solidFill>
                                    <a:srgbClr val="000099"/>
                                  </a:solidFill>
                                  <a:latin typeface="Cambria Math" panose="02040503050406030204" pitchFamily="18" charset="0"/>
                                </a:rPr>
                              </m:ctrlPr>
                            </m:dPr>
                            <m:e>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𝜋</m:t>
                                  </m:r>
                                </m:num>
                                <m:den>
                                  <m:r>
                                    <a:rPr lang="en-US" sz="3200" i="1">
                                      <a:solidFill>
                                        <a:srgbClr val="000099"/>
                                      </a:solidFill>
                                      <a:latin typeface="Cambria Math" panose="02040503050406030204" pitchFamily="18" charset="0"/>
                                    </a:rPr>
                                    <m:t>2</m:t>
                                  </m:r>
                                </m:den>
                              </m:f>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𝑐𝑜𝑡</m:t>
                          </m:r>
                        </m:fName>
                        <m:e>
                          <m:r>
                            <a:rPr lang="en-US" sz="3200" i="1">
                              <a:solidFill>
                                <a:srgbClr val="000099"/>
                              </a:solidFill>
                              <a:latin typeface="Cambria Math" panose="02040503050406030204" pitchFamily="18" charset="0"/>
                            </a:rPr>
                            <m:t>𝛼</m:t>
                          </m:r>
                        </m:e>
                      </m:func>
                    </m:oMath>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𝑐𝑜𝑡</m:t>
                          </m:r>
                        </m:fName>
                        <m:e>
                          <m:d>
                            <m:dPr>
                              <m:ctrlPr>
                                <a:rPr lang="en-US" sz="3200" i="1">
                                  <a:solidFill>
                                    <a:srgbClr val="000099"/>
                                  </a:solidFill>
                                  <a:latin typeface="Cambria Math" panose="02040503050406030204" pitchFamily="18" charset="0"/>
                                </a:rPr>
                              </m:ctrlPr>
                            </m:dPr>
                            <m:e>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𝜋</m:t>
                                  </m:r>
                                </m:num>
                                <m:den>
                                  <m:r>
                                    <a:rPr lang="en-US" sz="3200" i="1">
                                      <a:solidFill>
                                        <a:srgbClr val="000099"/>
                                      </a:solidFill>
                                      <a:latin typeface="Cambria Math" panose="02040503050406030204" pitchFamily="18" charset="0"/>
                                    </a:rPr>
                                    <m:t>2</m:t>
                                  </m:r>
                                </m:den>
                              </m:f>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𝑡𝑎𝑛</m:t>
                          </m:r>
                        </m:fName>
                        <m:e>
                          <m:r>
                            <a:rPr lang="en-US" sz="3200" i="1">
                              <a:solidFill>
                                <a:srgbClr val="000099"/>
                              </a:solidFill>
                              <a:latin typeface="Cambria Math" panose="02040503050406030204" pitchFamily="18" charset="0"/>
                            </a:rPr>
                            <m:t>𝛼</m:t>
                          </m:r>
                        </m:e>
                      </m:func>
                    </m:oMath>
                  </m:oMathPara>
                </a14:m>
                <a:endParaRPr lang="en-US" sz="3200" dirty="0">
                  <a:solidFill>
                    <a:srgbClr val="000099"/>
                  </a:solidFill>
                </a:endParaRPr>
              </a:p>
            </p:txBody>
          </p:sp>
        </mc:Choice>
        <mc:Fallback>
          <p:sp>
            <p:nvSpPr>
              <p:cNvPr id="10" name="TextBox 9">
                <a:extLst>
                  <a:ext uri="{FF2B5EF4-FFF2-40B4-BE49-F238E27FC236}">
                    <a16:creationId xmlns:a16="http://schemas.microsoft.com/office/drawing/2014/main" id="{BBECCACF-4A31-E8DD-1DCA-1002FD1004F9}"/>
                  </a:ext>
                </a:extLst>
              </p:cNvPr>
              <p:cNvSpPr txBox="1">
                <a:spLocks noRot="1" noChangeAspect="1" noMove="1" noResize="1" noEditPoints="1" noAdjustHandles="1" noChangeArrowheads="1" noChangeShapeType="1" noTextEdit="1"/>
              </p:cNvSpPr>
              <p:nvPr/>
            </p:nvSpPr>
            <p:spPr>
              <a:xfrm>
                <a:off x="452928" y="2234428"/>
                <a:ext cx="6149970" cy="4092915"/>
              </a:xfrm>
              <a:prstGeom prst="rect">
                <a:avLst/>
              </a:prstGeom>
              <a:blipFill>
                <a:blip r:embed="rId2"/>
                <a:stretch>
                  <a:fillRect l="-2279" t="-298"/>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E57E5967-5A98-D24C-2557-DA66F5AEEBC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tretch>
            <a:fillRect/>
          </a:stretch>
        </p:blipFill>
        <p:spPr>
          <a:xfrm>
            <a:off x="8214364" y="2533527"/>
            <a:ext cx="3129912" cy="3205166"/>
          </a:xfrm>
          <a:prstGeom prst="rect">
            <a:avLst/>
          </a:prstGeom>
        </p:spPr>
      </p:pic>
    </p:spTree>
    <p:extLst>
      <p:ext uri="{BB962C8B-B14F-4D97-AF65-F5344CB8AC3E}">
        <p14:creationId xmlns:p14="http://schemas.microsoft.com/office/powerpoint/2010/main" val="2633746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up)">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4. Quan </a:t>
            </a:r>
            <a:r>
              <a:rPr lang="en-US" sz="3200" b="1" dirty="0" err="1">
                <a:solidFill>
                  <a:srgbClr val="000099"/>
                </a:solidFill>
                <a:ea typeface="Calibri" panose="020F0502020204030204" pitchFamily="34" charset="0"/>
                <a:cs typeface="Times New Roman" panose="02020603050405020304" pitchFamily="18" charset="0"/>
              </a:rPr>
              <a:t>hệ</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giữa</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các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trị</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b="1"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344980" y="1499781"/>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dirty="0">
                <a:solidFill>
                  <a:srgbClr val="0000FF"/>
                </a:solidFill>
                <a:latin typeface="Aarial"/>
              </a:rPr>
              <a:t>b) </a:t>
            </a:r>
            <a:r>
              <a:rPr lang="en-US" b="1" dirty="0" err="1">
                <a:solidFill>
                  <a:srgbClr val="0000FF"/>
                </a:solidFill>
                <a:latin typeface="Aarial"/>
              </a:rPr>
              <a:t>Giá</a:t>
            </a:r>
            <a:r>
              <a:rPr lang="en-US" b="1" dirty="0">
                <a:solidFill>
                  <a:srgbClr val="0000FF"/>
                </a:solidFill>
                <a:latin typeface="Aarial"/>
              </a:rPr>
              <a:t> </a:t>
            </a:r>
            <a:r>
              <a:rPr lang="en-US" b="1" dirty="0" err="1">
                <a:solidFill>
                  <a:srgbClr val="0000FF"/>
                </a:solidFill>
                <a:latin typeface="Aarial"/>
              </a:rPr>
              <a:t>trị</a:t>
            </a:r>
            <a:r>
              <a:rPr lang="en-US" b="1" dirty="0">
                <a:solidFill>
                  <a:srgbClr val="0000FF"/>
                </a:solidFill>
                <a:latin typeface="Aarial"/>
              </a:rPr>
              <a:t> </a:t>
            </a:r>
            <a:r>
              <a:rPr lang="en-US" b="1" dirty="0" err="1">
                <a:solidFill>
                  <a:srgbClr val="0000FF"/>
                </a:solidFill>
                <a:latin typeface="Aarial"/>
              </a:rPr>
              <a:t>lượng</a:t>
            </a:r>
            <a:r>
              <a:rPr lang="en-US" b="1" dirty="0">
                <a:solidFill>
                  <a:srgbClr val="0000FF"/>
                </a:solidFill>
                <a:latin typeface="Aarial"/>
              </a:rPr>
              <a:t> </a:t>
            </a:r>
            <a:r>
              <a:rPr lang="en-US" b="1" dirty="0" err="1">
                <a:solidFill>
                  <a:srgbClr val="0000FF"/>
                </a:solidFill>
                <a:latin typeface="Aarial"/>
              </a:rPr>
              <a:t>giác</a:t>
            </a:r>
            <a:r>
              <a:rPr lang="en-US" b="1" dirty="0">
                <a:solidFill>
                  <a:srgbClr val="0000FF"/>
                </a:solidFill>
                <a:latin typeface="Aarial"/>
              </a:rPr>
              <a:t> </a:t>
            </a:r>
            <a:r>
              <a:rPr lang="en-US" b="1" dirty="0" err="1">
                <a:solidFill>
                  <a:srgbClr val="0000FF"/>
                </a:solidFill>
                <a:latin typeface="Aarial"/>
              </a:rPr>
              <a:t>của</a:t>
            </a:r>
            <a:r>
              <a:rPr lang="en-US" b="1" dirty="0">
                <a:solidFill>
                  <a:srgbClr val="0000FF"/>
                </a:solidFill>
                <a:latin typeface="Aarial"/>
              </a:rPr>
              <a:t> </a:t>
            </a:r>
            <a:r>
              <a:rPr lang="en-US" b="1" dirty="0" err="1">
                <a:solidFill>
                  <a:srgbClr val="0000FF"/>
                </a:solidFill>
                <a:latin typeface="Aarial"/>
              </a:rPr>
              <a:t>các</a:t>
            </a:r>
            <a:r>
              <a:rPr lang="en-US" b="1" dirty="0">
                <a:solidFill>
                  <a:srgbClr val="0000FF"/>
                </a:solidFill>
                <a:latin typeface="Aarial"/>
              </a:rPr>
              <a:t> </a:t>
            </a:r>
            <a:r>
              <a:rPr lang="en-US" b="1" dirty="0" err="1">
                <a:solidFill>
                  <a:srgbClr val="0000FF"/>
                </a:solidFill>
                <a:latin typeface="Aarial"/>
              </a:rPr>
              <a:t>góc</a:t>
            </a:r>
            <a:r>
              <a:rPr lang="en-US" b="1" dirty="0">
                <a:solidFill>
                  <a:srgbClr val="0000FF"/>
                </a:solidFill>
                <a:latin typeface="Aarial"/>
              </a:rPr>
              <a:t> </a:t>
            </a:r>
            <a:r>
              <a:rPr lang="en-US" b="1" dirty="0" err="1">
                <a:solidFill>
                  <a:srgbClr val="0000FF"/>
                </a:solidFill>
                <a:latin typeface="Aarial"/>
              </a:rPr>
              <a:t>có</a:t>
            </a:r>
            <a:r>
              <a:rPr lang="en-US" b="1" dirty="0">
                <a:solidFill>
                  <a:srgbClr val="0000FF"/>
                </a:solidFill>
                <a:latin typeface="Aarial"/>
              </a:rPr>
              <a:t> </a:t>
            </a:r>
            <a:r>
              <a:rPr lang="en-US" b="1" dirty="0" err="1">
                <a:solidFill>
                  <a:srgbClr val="0000FF"/>
                </a:solidFill>
                <a:latin typeface="Aarial"/>
              </a:rPr>
              <a:t>liên</a:t>
            </a:r>
            <a:r>
              <a:rPr lang="en-US" b="1" dirty="0">
                <a:solidFill>
                  <a:srgbClr val="0000FF"/>
                </a:solidFill>
                <a:latin typeface="Aarial"/>
              </a:rPr>
              <a:t> </a:t>
            </a:r>
            <a:r>
              <a:rPr lang="en-US" b="1" dirty="0" err="1">
                <a:solidFill>
                  <a:srgbClr val="0000FF"/>
                </a:solidFill>
                <a:latin typeface="Aarial"/>
              </a:rPr>
              <a:t>quan</a:t>
            </a:r>
            <a:r>
              <a:rPr lang="en-US" b="1" dirty="0">
                <a:solidFill>
                  <a:srgbClr val="0000FF"/>
                </a:solidFill>
                <a:latin typeface="Aarial"/>
              </a:rPr>
              <a:t> </a:t>
            </a:r>
            <a:r>
              <a:rPr lang="en-US" b="1" dirty="0" err="1">
                <a:solidFill>
                  <a:srgbClr val="0000FF"/>
                </a:solidFill>
                <a:latin typeface="Aarial"/>
              </a:rPr>
              <a:t>đặc</a:t>
            </a:r>
            <a:r>
              <a:rPr lang="en-US" b="1" dirty="0">
                <a:solidFill>
                  <a:srgbClr val="0000FF"/>
                </a:solidFill>
                <a:latin typeface="Aarial"/>
              </a:rPr>
              <a:t> </a:t>
            </a:r>
            <a:r>
              <a:rPr lang="en-US" b="1" dirty="0" err="1">
                <a:solidFill>
                  <a:srgbClr val="0000FF"/>
                </a:solidFill>
                <a:latin typeface="Aarial"/>
              </a:rPr>
              <a:t>biệt</a:t>
            </a:r>
            <a:endParaRPr lang="en-US" b="1" dirty="0">
              <a:solidFill>
                <a:srgbClr val="0000FF"/>
              </a:solidFill>
              <a:latin typeface="Aarial"/>
            </a:endParaRPr>
          </a:p>
          <a:p>
            <a:pPr marL="0" indent="0" algn="just">
              <a:lnSpc>
                <a:spcPct val="112000"/>
              </a:lnSpc>
              <a:spcBef>
                <a:spcPts val="300"/>
              </a:spcBef>
              <a:spcAft>
                <a:spcPts val="300"/>
              </a:spcAft>
              <a:buClr>
                <a:srgbClr val="0000FF"/>
              </a:buClr>
              <a:buNone/>
            </a:pPr>
            <a:endParaRPr lang="en-US" dirty="0">
              <a:solidFill>
                <a:srgbClr val="0000FF"/>
              </a:solidFill>
              <a:latin typeface="Aarial"/>
              <a:ea typeface="Calibri" panose="020F0502020204030204" pitchFamily="34" charset="0"/>
            </a:endParaRPr>
          </a:p>
          <a:p>
            <a:pPr marL="0" indent="0" algn="just">
              <a:lnSpc>
                <a:spcPct val="112000"/>
              </a:lnSpc>
              <a:spcBef>
                <a:spcPts val="300"/>
              </a:spcBef>
              <a:spcAft>
                <a:spcPts val="300"/>
              </a:spcAft>
              <a:buClr>
                <a:srgbClr val="0000FF"/>
              </a:buClr>
              <a:buNone/>
            </a:pPr>
            <a:endParaRPr lang="en-US" b="1" dirty="0">
              <a:solidFill>
                <a:srgbClr val="0000FF"/>
              </a:solidFill>
              <a:latin typeface="Aarial"/>
            </a:endParaRPr>
          </a:p>
        </p:txBody>
      </p:sp>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BBECCACF-4A31-E8DD-1DCA-1002FD1004F9}"/>
                  </a:ext>
                </a:extLst>
              </p:cNvPr>
              <p:cNvSpPr txBox="1"/>
              <p:nvPr/>
            </p:nvSpPr>
            <p:spPr>
              <a:xfrm>
                <a:off x="380298" y="2227204"/>
                <a:ext cx="11630399" cy="4685129"/>
              </a:xfrm>
              <a:prstGeom prst="rect">
                <a:avLst/>
              </a:prstGeom>
              <a:noFill/>
            </p:spPr>
            <p:txBody>
              <a:bodyPr wrap="square">
                <a:spAutoFit/>
              </a:bodyPr>
              <a:lstStyle/>
              <a:p>
                <a:pPr marL="457200" lvl="0" indent="-457200">
                  <a:buFont typeface="Arial" panose="020B0604020202020204" pitchFamily="34" charset="0"/>
                  <a:buChar char="•"/>
                </a:pPr>
                <a:r>
                  <a:rPr lang="en-US" sz="3200" dirty="0">
                    <a:solidFill>
                      <a:srgbClr val="000099"/>
                    </a:solidFill>
                  </a:rPr>
                  <a:t>Góc </a:t>
                </a:r>
                <a:r>
                  <a:rPr lang="en-US" sz="3200" dirty="0" err="1">
                    <a:solidFill>
                      <a:srgbClr val="000099"/>
                    </a:solidFill>
                  </a:rPr>
                  <a:t>hơn</a:t>
                </a:r>
                <a:r>
                  <a:rPr lang="en-US" sz="3200" dirty="0">
                    <a:solidFill>
                      <a:srgbClr val="000099"/>
                    </a:solidFill>
                  </a:rPr>
                  <a:t> </a:t>
                </a:r>
                <a:r>
                  <a:rPr lang="en-US" sz="3200" dirty="0" err="1">
                    <a:solidFill>
                      <a:srgbClr val="000099"/>
                    </a:solidFill>
                  </a:rPr>
                  <a:t>kém</a:t>
                </a:r>
                <a:r>
                  <a:rPr lang="en-US" sz="3200" dirty="0">
                    <a:solidFill>
                      <a:srgbClr val="000099"/>
                    </a:solidFill>
                  </a:rPr>
                  <a:t> </a:t>
                </a:r>
                <a14:m>
                  <m:oMath xmlns:m="http://schemas.openxmlformats.org/officeDocument/2006/math">
                    <m:r>
                      <a:rPr lang="en-US" sz="3200" i="1">
                        <a:solidFill>
                          <a:srgbClr val="000099"/>
                        </a:solidFill>
                        <a:latin typeface="Cambria Math" panose="02040503050406030204" pitchFamily="18" charset="0"/>
                      </a:rPr>
                      <m:t>𝜋</m:t>
                    </m:r>
                  </m:oMath>
                </a14:m>
                <a:r>
                  <a:rPr lang="en-US" sz="3200" dirty="0">
                    <a:solidFill>
                      <a:srgbClr val="000099"/>
                    </a:solidFill>
                  </a:rPr>
                  <a:t>(</a:t>
                </a:r>
                <a14:m>
                  <m:oMath xmlns:m="http://schemas.openxmlformats.org/officeDocument/2006/math">
                    <m:r>
                      <a:rPr lang="en-US" sz="3200" i="1">
                        <a:solidFill>
                          <a:srgbClr val="000099"/>
                        </a:solidFill>
                        <a:latin typeface="Cambria Math" panose="02040503050406030204" pitchFamily="18" charset="0"/>
                      </a:rPr>
                      <m:t>𝛼</m:t>
                    </m:r>
                  </m:oMath>
                </a14:m>
                <a:r>
                  <a:rPr lang="en-US" sz="3200" dirty="0">
                    <a:solidFill>
                      <a:srgbClr val="000099"/>
                    </a:solidFill>
                  </a:rPr>
                  <a:t> </a:t>
                </a:r>
                <a:r>
                  <a:rPr lang="en-US" sz="3200" dirty="0" err="1">
                    <a:solidFill>
                      <a:srgbClr val="000099"/>
                    </a:solidFill>
                  </a:rPr>
                  <a:t>và</a:t>
                </a:r>
                <a:r>
                  <a:rPr lang="en-US" sz="3200" dirty="0">
                    <a:solidFill>
                      <a:srgbClr val="000099"/>
                    </a:solidFill>
                  </a:rPr>
                  <a:t> </a:t>
                </a:r>
                <a14:m>
                  <m:oMath xmlns:m="http://schemas.openxmlformats.org/officeDocument/2006/math">
                    <m:r>
                      <a:rPr lang="en-US" sz="3200" i="1">
                        <a:solidFill>
                          <a:srgbClr val="000099"/>
                        </a:solidFill>
                        <a:latin typeface="Cambria Math" panose="02040503050406030204" pitchFamily="18" charset="0"/>
                      </a:rPr>
                      <m:t>𝜋</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oMath>
                </a14:m>
                <a:r>
                  <a:rPr lang="en-US" sz="3200" dirty="0">
                    <a:solidFill>
                      <a:srgbClr val="000099"/>
                    </a:solidFill>
                  </a:rPr>
                  <a:t>)  </a:t>
                </a:r>
              </a:p>
              <a:p>
                <a:pPr lvl="0" algn="ctr"/>
                <a:r>
                  <a:rPr lang="en-US" sz="3200" dirty="0">
                    <a:solidFill>
                      <a:srgbClr val="000099"/>
                    </a:solidFill>
                  </a:rPr>
                  <a:t>  </a:t>
                </a:r>
                <a14:m>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𝑠𝑖𝑛</m:t>
                        </m:r>
                      </m:fName>
                      <m:e>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𝜋</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𝑠𝑖𝑛</m:t>
                        </m:r>
                      </m:fName>
                      <m:e>
                        <m:r>
                          <a:rPr lang="en-US" sz="3200" i="1">
                            <a:solidFill>
                              <a:srgbClr val="000099"/>
                            </a:solidFill>
                            <a:latin typeface="Cambria Math" panose="02040503050406030204" pitchFamily="18" charset="0"/>
                          </a:rPr>
                          <m:t>𝛼</m:t>
                        </m:r>
                      </m:e>
                    </m:func>
                  </m:oMath>
                </a14:m>
                <a:br>
                  <a:rPr lang="en-US" sz="3200" dirty="0">
                    <a:solidFill>
                      <a:srgbClr val="000099"/>
                    </a:solidFill>
                  </a:rPr>
                </a:br>
                <a14:m>
                  <m:oMathPara xmlns:m="http://schemas.openxmlformats.org/officeDocument/2006/math">
                    <m:oMathParaPr>
                      <m:jc m:val="centerGroup"/>
                    </m:oMathParaPr>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𝑐𝑜𝑠</m:t>
                          </m:r>
                        </m:fName>
                        <m:e>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𝜋</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𝑐𝑜𝑠</m:t>
                          </m:r>
                        </m:fName>
                        <m:e>
                          <m:r>
                            <a:rPr lang="en-US" sz="3200" i="1">
                              <a:solidFill>
                                <a:srgbClr val="000099"/>
                              </a:solidFill>
                              <a:latin typeface="Cambria Math" panose="02040503050406030204" pitchFamily="18" charset="0"/>
                            </a:rPr>
                            <m:t>𝛼</m:t>
                          </m:r>
                        </m:e>
                      </m:func>
                    </m:oMath>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𝑡𝑎𝑛</m:t>
                          </m:r>
                        </m:fName>
                        <m:e>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𝜋</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𝑡𝑎𝑛</m:t>
                          </m:r>
                        </m:fName>
                        <m:e>
                          <m:r>
                            <a:rPr lang="en-US" sz="3200" i="1">
                              <a:solidFill>
                                <a:srgbClr val="000099"/>
                              </a:solidFill>
                              <a:latin typeface="Cambria Math" panose="02040503050406030204" pitchFamily="18" charset="0"/>
                            </a:rPr>
                            <m:t>𝛼</m:t>
                          </m:r>
                        </m:e>
                      </m:func>
                    </m:oMath>
                    <m:oMath xmlns:m="http://schemas.openxmlformats.org/officeDocument/2006/math">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𝑐𝑜𝑡</m:t>
                          </m:r>
                        </m:fName>
                        <m:e>
                          <m:d>
                            <m:dPr>
                              <m:ctrlPr>
                                <a:rPr lang="en-US" sz="3200" i="1">
                                  <a:solidFill>
                                    <a:srgbClr val="000099"/>
                                  </a:solidFill>
                                  <a:latin typeface="Cambria Math" panose="02040503050406030204" pitchFamily="18" charset="0"/>
                                </a:rPr>
                              </m:ctrlPr>
                            </m:dPr>
                            <m:e>
                              <m:r>
                                <a:rPr lang="en-US" sz="3200" i="1">
                                  <a:solidFill>
                                    <a:srgbClr val="000099"/>
                                  </a:solidFill>
                                  <a:latin typeface="Cambria Math" panose="02040503050406030204" pitchFamily="18" charset="0"/>
                                </a:rPr>
                                <m:t>𝜋</m:t>
                              </m:r>
                              <m:r>
                                <a:rPr lang="en-US" sz="3200" i="1">
                                  <a:solidFill>
                                    <a:srgbClr val="000099"/>
                                  </a:solidFill>
                                  <a:latin typeface="Cambria Math" panose="02040503050406030204" pitchFamily="18" charset="0"/>
                                </a:rPr>
                                <m:t>+</m:t>
                              </m:r>
                              <m:r>
                                <a:rPr lang="en-US" sz="3200" i="1">
                                  <a:solidFill>
                                    <a:srgbClr val="000099"/>
                                  </a:solidFill>
                                  <a:latin typeface="Cambria Math" panose="02040503050406030204" pitchFamily="18" charset="0"/>
                                </a:rPr>
                                <m:t>𝛼</m:t>
                              </m:r>
                            </m:e>
                          </m:d>
                        </m:e>
                      </m:func>
                      <m:r>
                        <a:rPr lang="en-US" sz="3200" i="1">
                          <a:solidFill>
                            <a:srgbClr val="000099"/>
                          </a:solidFill>
                          <a:latin typeface="Cambria Math" panose="02040503050406030204" pitchFamily="18" charset="0"/>
                        </a:rPr>
                        <m:t>=</m:t>
                      </m:r>
                      <m:func>
                        <m:funcPr>
                          <m:ctrlPr>
                            <a:rPr lang="en-US" sz="3200" i="1">
                              <a:solidFill>
                                <a:srgbClr val="000099"/>
                              </a:solidFill>
                              <a:latin typeface="Cambria Math" panose="02040503050406030204" pitchFamily="18" charset="0"/>
                            </a:rPr>
                          </m:ctrlPr>
                        </m:funcPr>
                        <m:fName>
                          <m:r>
                            <a:rPr lang="en-US" sz="3200" i="1">
                              <a:solidFill>
                                <a:srgbClr val="000099"/>
                              </a:solidFill>
                              <a:latin typeface="Cambria Math" panose="02040503050406030204" pitchFamily="18" charset="0"/>
                            </a:rPr>
                            <m:t>𝑐𝑜𝑡</m:t>
                          </m:r>
                        </m:fName>
                        <m:e>
                          <m:r>
                            <a:rPr lang="en-US" sz="3200" i="1">
                              <a:solidFill>
                                <a:srgbClr val="000099"/>
                              </a:solidFill>
                              <a:latin typeface="Cambria Math" panose="02040503050406030204" pitchFamily="18" charset="0"/>
                            </a:rPr>
                            <m:t>𝛼</m:t>
                          </m:r>
                        </m:e>
                      </m:func>
                    </m:oMath>
                  </m:oMathPara>
                </a14:m>
                <a:endParaRPr lang="en-US" sz="3200" dirty="0">
                  <a:solidFill>
                    <a:srgbClr val="000099"/>
                  </a:solidFill>
                </a:endParaRPr>
              </a:p>
              <a:p>
                <a:pPr marL="457200" indent="-457200">
                  <a:buFont typeface="Wingdings" panose="05000000000000000000" pitchFamily="2" charset="2"/>
                  <a:buChar char="q"/>
                </a:pPr>
                <a:r>
                  <a:rPr lang="en-US" sz="3200" b="1" dirty="0">
                    <a:solidFill>
                      <a:srgbClr val="FF0000"/>
                    </a:solidFill>
                  </a:rPr>
                  <a:t>Chú ý:</a:t>
                </a:r>
                <a:r>
                  <a:rPr lang="en-US" sz="3200" dirty="0">
                    <a:solidFill>
                      <a:srgbClr val="FF0000"/>
                    </a:solidFill>
                  </a:rPr>
                  <a:t> </a:t>
                </a:r>
                <a:r>
                  <a:rPr lang="en-US" sz="3200" dirty="0" err="1">
                    <a:solidFill>
                      <a:srgbClr val="000099"/>
                    </a:solidFill>
                  </a:rPr>
                  <a:t>Nhờ</a:t>
                </a:r>
                <a:r>
                  <a:rPr lang="en-US" sz="3200" dirty="0">
                    <a:solidFill>
                      <a:srgbClr val="000099"/>
                    </a:solidFill>
                  </a:rPr>
                  <a:t> </a:t>
                </a:r>
                <a:r>
                  <a:rPr lang="en-US" sz="3200" dirty="0" err="1">
                    <a:solidFill>
                      <a:srgbClr val="000099"/>
                    </a:solidFill>
                  </a:rPr>
                  <a:t>các</a:t>
                </a:r>
                <a:r>
                  <a:rPr lang="en-US" sz="3200" dirty="0">
                    <a:solidFill>
                      <a:srgbClr val="000099"/>
                    </a:solidFill>
                  </a:rPr>
                  <a:t> </a:t>
                </a:r>
                <a:r>
                  <a:rPr lang="en-US" sz="3200" dirty="0" err="1">
                    <a:solidFill>
                      <a:srgbClr val="000099"/>
                    </a:solidFill>
                  </a:rPr>
                  <a:t>công</a:t>
                </a:r>
                <a:r>
                  <a:rPr lang="en-US" sz="3200" dirty="0">
                    <a:solidFill>
                      <a:srgbClr val="000099"/>
                    </a:solidFill>
                  </a:rPr>
                  <a:t> </a:t>
                </a:r>
                <a:r>
                  <a:rPr lang="en-US" sz="3200" dirty="0" err="1">
                    <a:solidFill>
                      <a:srgbClr val="000099"/>
                    </a:solidFill>
                  </a:rPr>
                  <a:t>thức</a:t>
                </a:r>
                <a:r>
                  <a:rPr lang="en-US" sz="3200" dirty="0">
                    <a:solidFill>
                      <a:srgbClr val="000099"/>
                    </a:solidFill>
                  </a:rPr>
                  <a:t> </a:t>
                </a:r>
                <a:r>
                  <a:rPr lang="en-US" sz="3200" dirty="0" err="1">
                    <a:solidFill>
                      <a:srgbClr val="000099"/>
                    </a:solidFill>
                  </a:rPr>
                  <a:t>trên</a:t>
                </a:r>
                <a:r>
                  <a:rPr lang="en-US" sz="3200" dirty="0">
                    <a:solidFill>
                      <a:srgbClr val="000099"/>
                    </a:solidFill>
                  </a:rPr>
                  <a:t>, ta </a:t>
                </a:r>
                <a:r>
                  <a:rPr lang="en-US" sz="3200" dirty="0" err="1">
                    <a:solidFill>
                      <a:srgbClr val="000099"/>
                    </a:solidFill>
                  </a:rPr>
                  <a:t>có</a:t>
                </a:r>
                <a:r>
                  <a:rPr lang="en-US" sz="3200" dirty="0">
                    <a:solidFill>
                      <a:srgbClr val="000099"/>
                    </a:solidFill>
                  </a:rPr>
                  <a:t> </a:t>
                </a:r>
                <a:r>
                  <a:rPr lang="en-US" sz="3200" dirty="0" err="1">
                    <a:solidFill>
                      <a:srgbClr val="000099"/>
                    </a:solidFill>
                  </a:rPr>
                  <a:t>thể</a:t>
                </a:r>
                <a:r>
                  <a:rPr lang="en-US" sz="3200" dirty="0">
                    <a:solidFill>
                      <a:srgbClr val="000099"/>
                    </a:solidFill>
                  </a:rPr>
                  <a:t> </a:t>
                </a:r>
                <a:r>
                  <a:rPr lang="en-US" sz="3200" dirty="0" err="1">
                    <a:solidFill>
                      <a:srgbClr val="000099"/>
                    </a:solidFill>
                  </a:rPr>
                  <a:t>đưa</a:t>
                </a:r>
                <a:r>
                  <a:rPr lang="en-US" sz="3200" dirty="0">
                    <a:solidFill>
                      <a:srgbClr val="000099"/>
                    </a:solidFill>
                  </a:rPr>
                  <a:t> </a:t>
                </a:r>
                <a:r>
                  <a:rPr lang="en-US" sz="3200" dirty="0" err="1">
                    <a:solidFill>
                      <a:srgbClr val="000099"/>
                    </a:solidFill>
                  </a:rPr>
                  <a:t>việc</a:t>
                </a:r>
                <a:r>
                  <a:rPr lang="en-US" sz="3200" dirty="0">
                    <a:solidFill>
                      <a:srgbClr val="000099"/>
                    </a:solidFill>
                  </a:rPr>
                  <a:t> </a:t>
                </a:r>
                <a:r>
                  <a:rPr lang="en-US" sz="3200" dirty="0" err="1">
                    <a:solidFill>
                      <a:srgbClr val="000099"/>
                    </a:solidFill>
                  </a:rPr>
                  <a:t>tính</a:t>
                </a:r>
                <a:r>
                  <a:rPr lang="en-US" sz="3200" dirty="0">
                    <a:solidFill>
                      <a:srgbClr val="000099"/>
                    </a:solidFill>
                  </a:rPr>
                  <a:t> </a:t>
                </a:r>
                <a:r>
                  <a:rPr lang="en-US" sz="3200" dirty="0" err="1">
                    <a:solidFill>
                      <a:srgbClr val="000099"/>
                    </a:solidFill>
                  </a:rPr>
                  <a:t>giá</a:t>
                </a:r>
                <a:r>
                  <a:rPr lang="en-US" sz="3200" dirty="0">
                    <a:solidFill>
                      <a:srgbClr val="000099"/>
                    </a:solidFill>
                  </a:rPr>
                  <a:t> </a:t>
                </a:r>
                <a:r>
                  <a:rPr lang="en-US" sz="3200" dirty="0" err="1">
                    <a:solidFill>
                      <a:srgbClr val="000099"/>
                    </a:solidFill>
                  </a:rPr>
                  <a:t>trị</a:t>
                </a:r>
                <a:r>
                  <a:rPr lang="en-US" sz="3200" dirty="0">
                    <a:solidFill>
                      <a:srgbClr val="000099"/>
                    </a:solidFill>
                  </a:rPr>
                  <a:t> </a:t>
                </a:r>
                <a:r>
                  <a:rPr lang="en-US" sz="3200" dirty="0" err="1">
                    <a:solidFill>
                      <a:srgbClr val="000099"/>
                    </a:solidFill>
                  </a:rPr>
                  <a:t>lượng</a:t>
                </a:r>
                <a:r>
                  <a:rPr lang="en-US" sz="3200" dirty="0">
                    <a:solidFill>
                      <a:srgbClr val="000099"/>
                    </a:solidFill>
                  </a:rPr>
                  <a:t> </a:t>
                </a:r>
                <a:r>
                  <a:rPr lang="en-US" sz="3200" dirty="0" err="1">
                    <a:solidFill>
                      <a:srgbClr val="000099"/>
                    </a:solidFill>
                  </a:rPr>
                  <a:t>giác</a:t>
                </a:r>
                <a:r>
                  <a:rPr lang="en-US" sz="3200" dirty="0">
                    <a:solidFill>
                      <a:srgbClr val="000099"/>
                    </a:solidFill>
                  </a:rPr>
                  <a:t> </a:t>
                </a:r>
                <a:r>
                  <a:rPr lang="en-US" sz="3200" dirty="0" err="1">
                    <a:solidFill>
                      <a:srgbClr val="000099"/>
                    </a:solidFill>
                  </a:rPr>
                  <a:t>của</a:t>
                </a:r>
                <a:r>
                  <a:rPr lang="en-US" sz="3200" dirty="0">
                    <a:solidFill>
                      <a:srgbClr val="000099"/>
                    </a:solidFill>
                  </a:rPr>
                  <a:t> </a:t>
                </a:r>
                <a:r>
                  <a:rPr lang="en-US" sz="3200" dirty="0" err="1">
                    <a:solidFill>
                      <a:srgbClr val="000099"/>
                    </a:solidFill>
                  </a:rPr>
                  <a:t>một</a:t>
                </a:r>
                <a:r>
                  <a:rPr lang="en-US" sz="3200" dirty="0">
                    <a:solidFill>
                      <a:srgbClr val="000099"/>
                    </a:solidFill>
                  </a:rPr>
                  <a:t> </a:t>
                </a:r>
                <a:r>
                  <a:rPr lang="en-US" sz="3200" dirty="0" err="1">
                    <a:solidFill>
                      <a:srgbClr val="000099"/>
                    </a:solidFill>
                  </a:rPr>
                  <a:t>góc</a:t>
                </a:r>
                <a:r>
                  <a:rPr lang="en-US" sz="3200" dirty="0">
                    <a:solidFill>
                      <a:srgbClr val="000099"/>
                    </a:solidFill>
                  </a:rPr>
                  <a:t> </a:t>
                </a:r>
                <a:r>
                  <a:rPr lang="en-US" sz="3200" dirty="0" err="1">
                    <a:solidFill>
                      <a:srgbClr val="000099"/>
                    </a:solidFill>
                  </a:rPr>
                  <a:t>lượng</a:t>
                </a:r>
                <a:r>
                  <a:rPr lang="en-US" sz="3200" dirty="0">
                    <a:solidFill>
                      <a:srgbClr val="000099"/>
                    </a:solidFill>
                  </a:rPr>
                  <a:t> </a:t>
                </a:r>
                <a:r>
                  <a:rPr lang="en-US" sz="3200" dirty="0" err="1">
                    <a:solidFill>
                      <a:srgbClr val="000099"/>
                    </a:solidFill>
                  </a:rPr>
                  <a:t>giác</a:t>
                </a:r>
                <a:r>
                  <a:rPr lang="en-US" sz="3200" dirty="0">
                    <a:solidFill>
                      <a:srgbClr val="000099"/>
                    </a:solidFill>
                  </a:rPr>
                  <a:t> </a:t>
                </a:r>
                <a:r>
                  <a:rPr lang="en-US" sz="3200" dirty="0" err="1">
                    <a:solidFill>
                      <a:srgbClr val="000099"/>
                    </a:solidFill>
                  </a:rPr>
                  <a:t>bất</a:t>
                </a:r>
                <a:r>
                  <a:rPr lang="en-US" sz="3200" dirty="0">
                    <a:solidFill>
                      <a:srgbClr val="000099"/>
                    </a:solidFill>
                  </a:rPr>
                  <a:t> </a:t>
                </a:r>
                <a:r>
                  <a:rPr lang="en-US" sz="3200" dirty="0" err="1">
                    <a:solidFill>
                      <a:srgbClr val="000099"/>
                    </a:solidFill>
                  </a:rPr>
                  <a:t>kỳ</a:t>
                </a:r>
                <a:r>
                  <a:rPr lang="en-US" sz="3200" dirty="0">
                    <a:solidFill>
                      <a:srgbClr val="000099"/>
                    </a:solidFill>
                  </a:rPr>
                  <a:t> </a:t>
                </a:r>
                <a:r>
                  <a:rPr lang="en-US" sz="3200" dirty="0" err="1">
                    <a:solidFill>
                      <a:srgbClr val="000099"/>
                    </a:solidFill>
                  </a:rPr>
                  <a:t>về</a:t>
                </a:r>
                <a:r>
                  <a:rPr lang="en-US" sz="3200" dirty="0">
                    <a:solidFill>
                      <a:srgbClr val="000099"/>
                    </a:solidFill>
                  </a:rPr>
                  <a:t> </a:t>
                </a:r>
                <a:r>
                  <a:rPr lang="en-US" sz="3200" dirty="0" err="1">
                    <a:solidFill>
                      <a:srgbClr val="000099"/>
                    </a:solidFill>
                  </a:rPr>
                  <a:t>việc</a:t>
                </a:r>
                <a:r>
                  <a:rPr lang="en-US" sz="3200" dirty="0">
                    <a:solidFill>
                      <a:srgbClr val="000099"/>
                    </a:solidFill>
                  </a:rPr>
                  <a:t> </a:t>
                </a:r>
                <a:r>
                  <a:rPr lang="en-US" sz="3200" dirty="0" err="1">
                    <a:solidFill>
                      <a:srgbClr val="000099"/>
                    </a:solidFill>
                  </a:rPr>
                  <a:t>tính</a:t>
                </a:r>
                <a:r>
                  <a:rPr lang="en-US" sz="3200" dirty="0">
                    <a:solidFill>
                      <a:srgbClr val="000099"/>
                    </a:solidFill>
                  </a:rPr>
                  <a:t> </a:t>
                </a:r>
                <a:r>
                  <a:rPr lang="en-US" sz="3200" dirty="0" err="1">
                    <a:solidFill>
                      <a:srgbClr val="000099"/>
                    </a:solidFill>
                  </a:rPr>
                  <a:t>giá</a:t>
                </a:r>
                <a:r>
                  <a:rPr lang="en-US" sz="3200" dirty="0">
                    <a:solidFill>
                      <a:srgbClr val="000099"/>
                    </a:solidFill>
                  </a:rPr>
                  <a:t> </a:t>
                </a:r>
                <a:r>
                  <a:rPr lang="en-US" sz="3200" dirty="0" err="1">
                    <a:solidFill>
                      <a:srgbClr val="000099"/>
                    </a:solidFill>
                  </a:rPr>
                  <a:t>trị</a:t>
                </a:r>
                <a:r>
                  <a:rPr lang="en-US" sz="3200" dirty="0">
                    <a:solidFill>
                      <a:srgbClr val="000099"/>
                    </a:solidFill>
                  </a:rPr>
                  <a:t> </a:t>
                </a:r>
                <a:r>
                  <a:rPr lang="en-US" sz="3200" dirty="0" err="1">
                    <a:solidFill>
                      <a:srgbClr val="000099"/>
                    </a:solidFill>
                  </a:rPr>
                  <a:t>lượng</a:t>
                </a:r>
                <a:r>
                  <a:rPr lang="en-US" sz="3200" dirty="0">
                    <a:solidFill>
                      <a:srgbClr val="000099"/>
                    </a:solidFill>
                  </a:rPr>
                  <a:t> </a:t>
                </a:r>
                <a:r>
                  <a:rPr lang="en-US" sz="3200" dirty="0" err="1">
                    <a:solidFill>
                      <a:srgbClr val="000099"/>
                    </a:solidFill>
                  </a:rPr>
                  <a:t>giác</a:t>
                </a:r>
                <a:r>
                  <a:rPr lang="en-US" sz="3200" dirty="0">
                    <a:solidFill>
                      <a:srgbClr val="000099"/>
                    </a:solidFill>
                  </a:rPr>
                  <a:t> </a:t>
                </a:r>
                <a:r>
                  <a:rPr lang="en-US" sz="3200" dirty="0" err="1">
                    <a:solidFill>
                      <a:srgbClr val="000099"/>
                    </a:solidFill>
                  </a:rPr>
                  <a:t>của</a:t>
                </a:r>
                <a:r>
                  <a:rPr lang="en-US" sz="3200" dirty="0">
                    <a:solidFill>
                      <a:srgbClr val="000099"/>
                    </a:solidFill>
                  </a:rPr>
                  <a:t> </a:t>
                </a:r>
                <a:r>
                  <a:rPr lang="en-US" sz="3200" dirty="0" err="1">
                    <a:solidFill>
                      <a:srgbClr val="000099"/>
                    </a:solidFill>
                  </a:rPr>
                  <a:t>góc</a:t>
                </a:r>
                <a:r>
                  <a:rPr lang="en-US" sz="3200" dirty="0">
                    <a:solidFill>
                      <a:srgbClr val="000099"/>
                    </a:solidFill>
                  </a:rPr>
                  <a:t> </a:t>
                </a:r>
                <a14:m>
                  <m:oMath xmlns:m="http://schemas.openxmlformats.org/officeDocument/2006/math">
                    <m:r>
                      <a:rPr lang="en-US" sz="3200" i="1">
                        <a:solidFill>
                          <a:srgbClr val="000099"/>
                        </a:solidFill>
                        <a:latin typeface="Cambria Math" panose="02040503050406030204" pitchFamily="18" charset="0"/>
                      </a:rPr>
                      <m:t>𝛼</m:t>
                    </m:r>
                  </m:oMath>
                </a14:m>
                <a:r>
                  <a:rPr lang="en-US" sz="3200" dirty="0">
                    <a:solidFill>
                      <a:srgbClr val="000099"/>
                    </a:solidFill>
                  </a:rPr>
                  <a:t> </a:t>
                </a:r>
                <a:r>
                  <a:rPr lang="en-US" sz="3200" dirty="0" err="1">
                    <a:solidFill>
                      <a:srgbClr val="000099"/>
                    </a:solidFill>
                  </a:rPr>
                  <a:t>với</a:t>
                </a:r>
                <a:r>
                  <a:rPr lang="en-US" sz="3200" dirty="0">
                    <a:solidFill>
                      <a:srgbClr val="000099"/>
                    </a:solidFill>
                  </a:rPr>
                  <a:t> </a:t>
                </a:r>
                <a14:m>
                  <m:oMath xmlns:m="http://schemas.openxmlformats.org/officeDocument/2006/math">
                    <m:r>
                      <a:rPr lang="en-US" sz="3200" i="1">
                        <a:solidFill>
                          <a:srgbClr val="000099"/>
                        </a:solidFill>
                        <a:latin typeface="Cambria Math" panose="02040503050406030204" pitchFamily="18" charset="0"/>
                      </a:rPr>
                      <m:t>0≤</m:t>
                    </m:r>
                    <m:r>
                      <a:rPr lang="en-US" sz="3200" i="1">
                        <a:solidFill>
                          <a:srgbClr val="000099"/>
                        </a:solidFill>
                        <a:latin typeface="Cambria Math" panose="02040503050406030204" pitchFamily="18" charset="0"/>
                      </a:rPr>
                      <m:t>𝛼</m:t>
                    </m:r>
                    <m:r>
                      <a:rPr lang="en-US" sz="3200" i="1">
                        <a:solidFill>
                          <a:srgbClr val="000099"/>
                        </a:solidFill>
                        <a:latin typeface="Cambria Math" panose="02040503050406030204" pitchFamily="18" charset="0"/>
                      </a:rPr>
                      <m:t>≤</m:t>
                    </m:r>
                    <m:f>
                      <m:fPr>
                        <m:ctrlPr>
                          <a:rPr lang="en-US" sz="3200" i="1">
                            <a:solidFill>
                              <a:srgbClr val="000099"/>
                            </a:solidFill>
                            <a:latin typeface="Cambria Math" panose="02040503050406030204" pitchFamily="18" charset="0"/>
                          </a:rPr>
                        </m:ctrlPr>
                      </m:fPr>
                      <m:num>
                        <m:r>
                          <a:rPr lang="en-US" sz="3200" i="1">
                            <a:solidFill>
                              <a:srgbClr val="000099"/>
                            </a:solidFill>
                            <a:latin typeface="Cambria Math" panose="02040503050406030204" pitchFamily="18" charset="0"/>
                          </a:rPr>
                          <m:t>𝜋</m:t>
                        </m:r>
                      </m:num>
                      <m:den>
                        <m:r>
                          <a:rPr lang="en-US" sz="3200" i="1">
                            <a:solidFill>
                              <a:srgbClr val="000099"/>
                            </a:solidFill>
                            <a:latin typeface="Cambria Math" panose="02040503050406030204" pitchFamily="18" charset="0"/>
                          </a:rPr>
                          <m:t>2</m:t>
                        </m:r>
                      </m:den>
                    </m:f>
                  </m:oMath>
                </a14:m>
                <a:r>
                  <a:rPr lang="en-US" sz="3200" dirty="0">
                    <a:solidFill>
                      <a:srgbClr val="000099"/>
                    </a:solidFill>
                  </a:rPr>
                  <a:t>.</a:t>
                </a:r>
              </a:p>
              <a:p>
                <a:pPr lvl="0" algn="ctr"/>
                <a:endParaRPr lang="en-US" sz="3200" dirty="0">
                  <a:solidFill>
                    <a:srgbClr val="0033CC"/>
                  </a:solidFill>
                </a:endParaRPr>
              </a:p>
            </p:txBody>
          </p:sp>
        </mc:Choice>
        <mc:Fallback>
          <p:sp>
            <p:nvSpPr>
              <p:cNvPr id="10" name="TextBox 9">
                <a:extLst>
                  <a:ext uri="{FF2B5EF4-FFF2-40B4-BE49-F238E27FC236}">
                    <a16:creationId xmlns:a16="http://schemas.microsoft.com/office/drawing/2014/main" id="{BBECCACF-4A31-E8DD-1DCA-1002FD1004F9}"/>
                  </a:ext>
                </a:extLst>
              </p:cNvPr>
              <p:cNvSpPr txBox="1">
                <a:spLocks noRot="1" noChangeAspect="1" noMove="1" noResize="1" noEditPoints="1" noAdjustHandles="1" noChangeArrowheads="1" noChangeShapeType="1" noTextEdit="1"/>
              </p:cNvSpPr>
              <p:nvPr/>
            </p:nvSpPr>
            <p:spPr>
              <a:xfrm>
                <a:off x="380298" y="2227204"/>
                <a:ext cx="11630399" cy="4685129"/>
              </a:xfrm>
              <a:prstGeom prst="rect">
                <a:avLst/>
              </a:prstGeom>
              <a:blipFill>
                <a:blip r:embed="rId2"/>
                <a:stretch>
                  <a:fillRect l="-1205" t="-1560"/>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2091112E-0B51-0C2A-A338-4560AB50475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tretch>
            <a:fillRect/>
          </a:stretch>
        </p:blipFill>
        <p:spPr>
          <a:xfrm>
            <a:off x="9324421" y="1949913"/>
            <a:ext cx="2790270" cy="2850688"/>
          </a:xfrm>
          <a:prstGeom prst="rect">
            <a:avLst/>
          </a:prstGeom>
        </p:spPr>
      </p:pic>
    </p:spTree>
    <p:extLst>
      <p:ext uri="{BB962C8B-B14F-4D97-AF65-F5344CB8AC3E}">
        <p14:creationId xmlns:p14="http://schemas.microsoft.com/office/powerpoint/2010/main" val="4200000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up)">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wipe(up)">
                                      <p:cBhvr>
                                        <p:cTn id="2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1.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ea typeface="Calibri" panose="020F0502020204030204" pitchFamily="34" charset="0"/>
                  </a:rPr>
                  <a:t>a) </a:t>
                </a:r>
                <a:r>
                  <a:rPr lang="en-US" b="1" dirty="0" err="1">
                    <a:solidFill>
                      <a:srgbClr val="0000FF"/>
                    </a:solidFill>
                    <a:latin typeface="Aarial"/>
                    <a:ea typeface="Calibri" panose="020F0502020204030204" pitchFamily="34" charset="0"/>
                  </a:rPr>
                  <a:t>Khái</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niệm</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lượng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giác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và</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số</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đo</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lượng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giác</a:t>
                </a:r>
                <a:endParaRPr lang="en-US" b="1" dirty="0">
                  <a:solidFill>
                    <a:srgbClr val="0000FF"/>
                  </a:solidFill>
                  <a:latin typeface="Aarial"/>
                  <a:ea typeface="Calibri" panose="020F0502020204030204" pitchFamily="34" charset="0"/>
                </a:endParaRPr>
              </a:p>
              <a:p>
                <a:pPr marL="457200" lvl="0" indent="-457200" algn="just">
                  <a:lnSpc>
                    <a:spcPct val="112000"/>
                  </a:lnSpc>
                  <a:spcBef>
                    <a:spcPts val="300"/>
                  </a:spcBef>
                  <a:spcAft>
                    <a:spcPts val="300"/>
                  </a:spcAft>
                  <a:buClr>
                    <a:srgbClr val="0000FF"/>
                  </a:buClr>
                </a:pPr>
                <a:endParaRPr lang="en-US" dirty="0">
                  <a:solidFill>
                    <a:prstClr val="black"/>
                  </a:solidFill>
                  <a:latin typeface="Aarial"/>
                  <a:ea typeface="Calibri" panose="020F0502020204030204" pitchFamily="34" charset="0"/>
                </a:endParaRPr>
              </a:p>
              <a:p>
                <a:pPr marL="457200" lvl="0" indent="-457200" algn="just">
                  <a:lnSpc>
                    <a:spcPct val="112000"/>
                  </a:lnSpc>
                  <a:spcBef>
                    <a:spcPts val="300"/>
                  </a:spcBef>
                  <a:spcAft>
                    <a:spcPts val="300"/>
                  </a:spcAft>
                  <a:buClr>
                    <a:srgbClr val="0000FF"/>
                  </a:buClr>
                </a:pPr>
                <a:endParaRPr lang="en-US" dirty="0">
                  <a:solidFill>
                    <a:prstClr val="black"/>
                  </a:solidFill>
                  <a:latin typeface="Aarial"/>
                  <a:ea typeface="Calibri" panose="020F0502020204030204" pitchFamily="34" charset="0"/>
                </a:endParaRPr>
              </a:p>
              <a:p>
                <a:pPr marL="457200" lvl="0" indent="-457200" algn="just">
                  <a:lnSpc>
                    <a:spcPct val="112000"/>
                  </a:lnSpc>
                  <a:spcBef>
                    <a:spcPts val="300"/>
                  </a:spcBef>
                  <a:spcAft>
                    <a:spcPts val="300"/>
                  </a:spcAft>
                  <a:buClr>
                    <a:srgbClr val="0000FF"/>
                  </a:buClr>
                </a:pPr>
                <a:endParaRPr lang="en-US" dirty="0">
                  <a:solidFill>
                    <a:prstClr val="black"/>
                  </a:solidFill>
                  <a:latin typeface="Aarial"/>
                  <a:ea typeface="Calibri" panose="020F0502020204030204" pitchFamily="34" charset="0"/>
                </a:endParaRPr>
              </a:p>
              <a:p>
                <a:pPr algn="just"/>
                <a:r>
                  <a:rPr lang="en-US" dirty="0">
                    <a:latin typeface="Aarial"/>
                  </a:rPr>
                  <a:t>Khi </a:t>
                </a:r>
                <a:r>
                  <a:rPr lang="en-US" dirty="0" err="1">
                    <a:latin typeface="Aarial"/>
                  </a:rPr>
                  <a:t>đó</a:t>
                </a:r>
                <a:r>
                  <a:rPr lang="en-US" dirty="0">
                    <a:latin typeface="Aarial"/>
                  </a:rPr>
                  <a:t>, </a:t>
                </a:r>
                <a:r>
                  <a:rPr lang="en-US" dirty="0" err="1">
                    <a:latin typeface="Aarial"/>
                  </a:rPr>
                  <a:t>nếu</a:t>
                </a:r>
                <a:r>
                  <a:rPr lang="en-US" dirty="0">
                    <a:latin typeface="Aarial"/>
                  </a:rPr>
                  <a:t> </a:t>
                </a:r>
                <a:r>
                  <a:rPr lang="en-US" dirty="0" err="1">
                    <a:latin typeface="Aarial"/>
                  </a:rPr>
                  <a:t>tia</a:t>
                </a:r>
                <a:r>
                  <a:rPr lang="en-US" dirty="0">
                    <a:latin typeface="Aarial"/>
                  </a:rPr>
                  <a:t> </a:t>
                </a:r>
                <a14:m>
                  <m:oMath xmlns:m="http://schemas.openxmlformats.org/officeDocument/2006/math">
                    <m:r>
                      <a:rPr lang="en-US" i="1">
                        <a:latin typeface="Cambria Math" panose="02040503050406030204" pitchFamily="18" charset="0"/>
                      </a:rPr>
                      <m:t>𝑂𝑚</m:t>
                    </m:r>
                  </m:oMath>
                </a14:m>
                <a:r>
                  <a:rPr lang="en-US" dirty="0">
                    <a:latin typeface="Aarial"/>
                  </a:rPr>
                  <a:t> quay </a:t>
                </a:r>
                <a:r>
                  <a:rPr lang="en-US" dirty="0" err="1">
                    <a:latin typeface="Aarial"/>
                  </a:rPr>
                  <a:t>theo</a:t>
                </a:r>
                <a:r>
                  <a:rPr lang="en-US" dirty="0">
                    <a:latin typeface="Aarial"/>
                  </a:rPr>
                  <a:t> </a:t>
                </a:r>
                <a:r>
                  <a:rPr lang="en-US" dirty="0" err="1">
                    <a:latin typeface="Aarial"/>
                  </a:rPr>
                  <a:t>chiều</a:t>
                </a:r>
                <a:r>
                  <a:rPr lang="en-US" dirty="0">
                    <a:latin typeface="Aarial"/>
                  </a:rPr>
                  <a:t> </a:t>
                </a:r>
                <a:r>
                  <a:rPr lang="en-US" dirty="0" err="1">
                    <a:latin typeface="Aarial"/>
                  </a:rPr>
                  <a:t>dương</a:t>
                </a:r>
                <a:r>
                  <a:rPr lang="en-US" dirty="0">
                    <a:latin typeface="Aarial"/>
                  </a:rPr>
                  <a:t> </a:t>
                </a:r>
                <a:r>
                  <a:rPr lang="en-US" dirty="0" err="1">
                    <a:latin typeface="Aarial"/>
                  </a:rPr>
                  <a:t>đúng</a:t>
                </a:r>
                <a:r>
                  <a:rPr lang="en-US" dirty="0">
                    <a:latin typeface="Aarial"/>
                  </a:rPr>
                  <a:t> </a:t>
                </a:r>
                <a:r>
                  <a:rPr lang="en-US" dirty="0" err="1">
                    <a:latin typeface="Aarial"/>
                  </a:rPr>
                  <a:t>một</a:t>
                </a:r>
                <a:r>
                  <a:rPr lang="en-US" dirty="0">
                    <a:latin typeface="Aarial"/>
                  </a:rPr>
                  <a:t> </a:t>
                </a:r>
                <a:r>
                  <a:rPr lang="en-US" dirty="0" err="1">
                    <a:latin typeface="Aarial"/>
                  </a:rPr>
                  <a:t>vòng</a:t>
                </a:r>
                <a:r>
                  <a:rPr lang="en-US" dirty="0">
                    <a:latin typeface="Aarial"/>
                  </a:rPr>
                  <a:t> ta </a:t>
                </a:r>
                <a:r>
                  <a:rPr lang="en-US" dirty="0" err="1">
                    <a:latin typeface="Aarial"/>
                  </a:rPr>
                  <a:t>nói</a:t>
                </a:r>
                <a:r>
                  <a:rPr lang="en-US" dirty="0">
                    <a:latin typeface="Aarial"/>
                  </a:rPr>
                  <a:t> </a:t>
                </a:r>
                <a:r>
                  <a:rPr lang="en-US" dirty="0" err="1">
                    <a:latin typeface="Aarial"/>
                  </a:rPr>
                  <a:t>tia</a:t>
                </a:r>
                <a:r>
                  <a:rPr lang="en-US" dirty="0">
                    <a:latin typeface="Aarial"/>
                  </a:rPr>
                  <a:t> </a:t>
                </a:r>
                <a14:m>
                  <m:oMath xmlns:m="http://schemas.openxmlformats.org/officeDocument/2006/math">
                    <m:r>
                      <a:rPr lang="en-US" i="1">
                        <a:latin typeface="Cambria Math" panose="02040503050406030204" pitchFamily="18" charset="0"/>
                      </a:rPr>
                      <m:t>𝑂𝑚</m:t>
                    </m:r>
                  </m:oMath>
                </a14:m>
                <a:r>
                  <a:rPr lang="en-US" dirty="0">
                    <a:latin typeface="Aarial"/>
                  </a:rPr>
                  <a:t> quay </a:t>
                </a:r>
                <a:r>
                  <a:rPr lang="en-US" dirty="0" err="1">
                    <a:latin typeface="Aarial"/>
                  </a:rPr>
                  <a:t>góc</a:t>
                </a:r>
                <a:r>
                  <a:rPr lang="en-US" dirty="0">
                    <a:latin typeface="Aarial"/>
                  </a:rPr>
                  <a:t> </a:t>
                </a:r>
                <a14:m>
                  <m:oMath xmlns:m="http://schemas.openxmlformats.org/officeDocument/2006/math">
                    <m:r>
                      <a:rPr lang="en-US" i="1">
                        <a:latin typeface="Cambria Math" panose="02040503050406030204" pitchFamily="18" charset="0"/>
                      </a:rPr>
                      <m:t>360°</m:t>
                    </m:r>
                  </m:oMath>
                </a14:m>
                <a:r>
                  <a:rPr lang="en-US" dirty="0">
                    <a:latin typeface="Aarial"/>
                  </a:rPr>
                  <a:t>, quay </a:t>
                </a:r>
                <a:r>
                  <a:rPr lang="en-US" dirty="0" err="1">
                    <a:latin typeface="Aarial"/>
                  </a:rPr>
                  <a:t>đúng</a:t>
                </a:r>
                <a:r>
                  <a:rPr lang="en-US" dirty="0">
                    <a:latin typeface="Aarial"/>
                  </a:rPr>
                  <a:t> 2 </a:t>
                </a:r>
                <a:r>
                  <a:rPr lang="en-US" dirty="0" err="1">
                    <a:latin typeface="Aarial"/>
                  </a:rPr>
                  <a:t>vòng</a:t>
                </a:r>
                <a:r>
                  <a:rPr lang="en-US" dirty="0">
                    <a:latin typeface="Aarial"/>
                  </a:rPr>
                  <a:t> ta </a:t>
                </a:r>
                <a:r>
                  <a:rPr lang="en-US" dirty="0" err="1">
                    <a:latin typeface="Aarial"/>
                  </a:rPr>
                  <a:t>nói</a:t>
                </a:r>
                <a:r>
                  <a:rPr lang="en-US" dirty="0">
                    <a:latin typeface="Aarial"/>
                  </a:rPr>
                  <a:t> </a:t>
                </a:r>
                <a:r>
                  <a:rPr lang="en-US" dirty="0" err="1">
                    <a:latin typeface="Aarial"/>
                  </a:rPr>
                  <a:t>nó</a:t>
                </a:r>
                <a:r>
                  <a:rPr lang="en-US" dirty="0">
                    <a:latin typeface="Aarial"/>
                  </a:rPr>
                  <a:t> quay </a:t>
                </a:r>
                <a:r>
                  <a:rPr lang="en-US" dirty="0" err="1">
                    <a:latin typeface="Aarial"/>
                  </a:rPr>
                  <a:t>góc</a:t>
                </a:r>
                <a:r>
                  <a:rPr lang="en-US" dirty="0">
                    <a:latin typeface="Aarial"/>
                  </a:rPr>
                  <a:t> </a:t>
                </a:r>
                <a14:m>
                  <m:oMath xmlns:m="http://schemas.openxmlformats.org/officeDocument/2006/math">
                    <m:r>
                      <a:rPr lang="en-US" i="1">
                        <a:latin typeface="Cambria Math" panose="02040503050406030204" pitchFamily="18" charset="0"/>
                      </a:rPr>
                      <m:t>720°</m:t>
                    </m:r>
                  </m:oMath>
                </a14:m>
                <a:r>
                  <a:rPr lang="en-US" dirty="0">
                    <a:latin typeface="Aarial"/>
                  </a:rPr>
                  <a:t>; quay </a:t>
                </a:r>
                <a:r>
                  <a:rPr lang="en-US" dirty="0" err="1">
                    <a:latin typeface="Aarial"/>
                  </a:rPr>
                  <a:t>theo</a:t>
                </a:r>
                <a:r>
                  <a:rPr lang="en-US" dirty="0">
                    <a:latin typeface="Aarial"/>
                  </a:rPr>
                  <a:t> </a:t>
                </a:r>
                <a:r>
                  <a:rPr lang="en-US" dirty="0" err="1">
                    <a:latin typeface="Aarial"/>
                  </a:rPr>
                  <a:t>chiều</a:t>
                </a:r>
                <a:r>
                  <a:rPr lang="en-US" dirty="0">
                    <a:latin typeface="Aarial"/>
                  </a:rPr>
                  <a:t> </a:t>
                </a:r>
                <a:r>
                  <a:rPr lang="en-US" dirty="0" err="1">
                    <a:latin typeface="Aarial"/>
                  </a:rPr>
                  <a:t>âm</a:t>
                </a:r>
                <a:r>
                  <a:rPr lang="en-US" dirty="0">
                    <a:latin typeface="Aarial"/>
                  </a:rPr>
                  <a:t> </a:t>
                </a:r>
                <a:r>
                  <a:rPr lang="en-US" dirty="0" err="1">
                    <a:latin typeface="Aarial"/>
                  </a:rPr>
                  <a:t>nửa</a:t>
                </a:r>
                <a:r>
                  <a:rPr lang="en-US" dirty="0">
                    <a:latin typeface="Aarial"/>
                  </a:rPr>
                  <a:t> </a:t>
                </a:r>
                <a:r>
                  <a:rPr lang="en-US" dirty="0" err="1">
                    <a:latin typeface="Aarial"/>
                  </a:rPr>
                  <a:t>vòng</a:t>
                </a:r>
                <a:r>
                  <a:rPr lang="en-US" dirty="0">
                    <a:latin typeface="Aarial"/>
                  </a:rPr>
                  <a:t> ta </a:t>
                </a:r>
                <a:r>
                  <a:rPr lang="en-US" dirty="0" err="1">
                    <a:latin typeface="Aarial"/>
                  </a:rPr>
                  <a:t>nói</a:t>
                </a:r>
                <a:r>
                  <a:rPr lang="en-US" dirty="0">
                    <a:latin typeface="Aarial"/>
                  </a:rPr>
                  <a:t> </a:t>
                </a:r>
                <a:r>
                  <a:rPr lang="en-US" dirty="0" err="1">
                    <a:latin typeface="Aarial"/>
                  </a:rPr>
                  <a:t>nó</a:t>
                </a:r>
                <a:r>
                  <a:rPr lang="en-US" dirty="0">
                    <a:latin typeface="Aarial"/>
                  </a:rPr>
                  <a:t> quay </a:t>
                </a:r>
                <a:r>
                  <a:rPr lang="en-US" dirty="0" err="1">
                    <a:latin typeface="Aarial"/>
                  </a:rPr>
                  <a:t>góc</a:t>
                </a:r>
                <a:r>
                  <a:rPr lang="en-US" dirty="0">
                    <a:latin typeface="Aarial"/>
                  </a:rPr>
                  <a:t> </a:t>
                </a:r>
                <a14:m>
                  <m:oMath xmlns:m="http://schemas.openxmlformats.org/officeDocument/2006/math">
                    <m:r>
                      <a:rPr lang="en-US" i="1">
                        <a:latin typeface="Cambria Math" panose="02040503050406030204" pitchFamily="18" charset="0"/>
                      </a:rPr>
                      <m:t>−180°</m:t>
                    </m:r>
                  </m:oMath>
                </a14:m>
                <a:r>
                  <a:rPr lang="en-US" dirty="0">
                    <a:latin typeface="Aarial"/>
                  </a:rPr>
                  <a:t>, quay </a:t>
                </a:r>
                <a:r>
                  <a:rPr lang="en-US" dirty="0" err="1">
                    <a:latin typeface="Aarial"/>
                  </a:rPr>
                  <a:t>theo</a:t>
                </a:r>
                <a:r>
                  <a:rPr lang="en-US" dirty="0">
                    <a:latin typeface="Aarial"/>
                  </a:rPr>
                  <a:t> </a:t>
                </a:r>
                <a:r>
                  <a:rPr lang="en-US" dirty="0" err="1">
                    <a:latin typeface="Aarial"/>
                  </a:rPr>
                  <a:t>chiều</a:t>
                </a:r>
                <a:r>
                  <a:rPr lang="en-US" dirty="0">
                    <a:latin typeface="Aarial"/>
                  </a:rPr>
                  <a:t> </a:t>
                </a:r>
                <a:r>
                  <a:rPr lang="en-US" dirty="0" err="1">
                    <a:latin typeface="Aarial"/>
                  </a:rPr>
                  <a:t>âm</a:t>
                </a:r>
                <a:r>
                  <a:rPr lang="en-US" dirty="0">
                    <a:latin typeface="Aarial"/>
                  </a:rPr>
                  <a:t> 1,5 </a:t>
                </a:r>
                <a:r>
                  <a:rPr lang="en-US" dirty="0" err="1">
                    <a:latin typeface="Aarial"/>
                  </a:rPr>
                  <a:t>vòng</a:t>
                </a:r>
                <a:r>
                  <a:rPr lang="en-US" dirty="0">
                    <a:latin typeface="Aarial"/>
                  </a:rPr>
                  <a:t> ta </a:t>
                </a:r>
                <a:r>
                  <a:rPr lang="en-US" dirty="0" err="1">
                    <a:latin typeface="Aarial"/>
                  </a:rPr>
                  <a:t>nói</a:t>
                </a:r>
                <a:r>
                  <a:rPr lang="en-US" dirty="0">
                    <a:latin typeface="Aarial"/>
                  </a:rPr>
                  <a:t>  </a:t>
                </a:r>
                <a:r>
                  <a:rPr lang="en-US" dirty="0" err="1">
                    <a:latin typeface="Aarial"/>
                  </a:rPr>
                  <a:t>nó</a:t>
                </a:r>
                <a:r>
                  <a:rPr lang="en-US" dirty="0">
                    <a:latin typeface="Aarial"/>
                  </a:rPr>
                  <a:t> quay </a:t>
                </a:r>
                <a:r>
                  <a:rPr lang="en-US" dirty="0" err="1">
                    <a:latin typeface="Aarial"/>
                  </a:rPr>
                  <a:t>góc</a:t>
                </a:r>
                <a:r>
                  <a:rPr lang="en-US" dirty="0">
                    <a:latin typeface="Aarial"/>
                  </a:rPr>
                  <a:t> </a:t>
                </a:r>
                <a14:m>
                  <m:oMath xmlns:m="http://schemas.openxmlformats.org/officeDocument/2006/math">
                    <m:r>
                      <a:rPr lang="en-US" i="1">
                        <a:latin typeface="Cambria Math" panose="02040503050406030204" pitchFamily="18" charset="0"/>
                      </a:rPr>
                      <m:t>−1,5.360°=−540°</m:t>
                    </m:r>
                  </m:oMath>
                </a14:m>
                <a:r>
                  <a:rPr lang="en-US" dirty="0">
                    <a:latin typeface="Aarial"/>
                  </a:rPr>
                  <a:t>,…</a:t>
                </a: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962420"/>
              </a:xfrm>
              <a:prstGeom prst="rect">
                <a:avLst/>
              </a:prstGeom>
              <a:blipFill>
                <a:blip r:embed="rId2"/>
                <a:stretch>
                  <a:fillRect l="-1220" t="-983" r="-1379"/>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3AB6079-9326-B920-E784-FA232E8CC1B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Lst>
          </a:blip>
          <a:stretch>
            <a:fillRect/>
          </a:stretch>
        </p:blipFill>
        <p:spPr>
          <a:xfrm>
            <a:off x="2022958" y="2295656"/>
            <a:ext cx="8421338" cy="1798671"/>
          </a:xfrm>
          <a:prstGeom prst="rect">
            <a:avLst/>
          </a:prstGeom>
        </p:spPr>
      </p:pic>
    </p:spTree>
    <p:extLst>
      <p:ext uri="{BB962C8B-B14F-4D97-AF65-F5344CB8AC3E}">
        <p14:creationId xmlns:p14="http://schemas.microsoft.com/office/powerpoint/2010/main" val="2902056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up)">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1.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ea typeface="Calibri" panose="020F0502020204030204" pitchFamily="34" charset="0"/>
                  </a:rPr>
                  <a:t>a) </a:t>
                </a:r>
                <a:r>
                  <a:rPr lang="en-US" b="1" dirty="0" err="1">
                    <a:solidFill>
                      <a:srgbClr val="0000FF"/>
                    </a:solidFill>
                    <a:latin typeface="Aarial"/>
                    <a:ea typeface="Calibri" panose="020F0502020204030204" pitchFamily="34" charset="0"/>
                  </a:rPr>
                  <a:t>Khái</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niệm</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lượng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giác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và</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số</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đo</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lượng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giác</a:t>
                </a:r>
                <a:endParaRPr lang="en-US" b="1" dirty="0">
                  <a:solidFill>
                    <a:srgbClr val="0000FF"/>
                  </a:solidFill>
                  <a:latin typeface="Aarial"/>
                  <a:ea typeface="Calibri" panose="020F0502020204030204" pitchFamily="34" charset="0"/>
                </a:endParaRPr>
              </a:p>
              <a:p>
                <a:r>
                  <a:rPr lang="en-US" dirty="0">
                    <a:latin typeface="Aarial"/>
                  </a:rPr>
                  <a:t>Khi </a:t>
                </a:r>
                <a:r>
                  <a:rPr lang="en-US" dirty="0" err="1">
                    <a:latin typeface="Aarial"/>
                  </a:rPr>
                  <a:t>tia</a:t>
                </a:r>
                <a:r>
                  <a:rPr lang="en-US" dirty="0">
                    <a:latin typeface="Aarial"/>
                  </a:rPr>
                  <a:t> </a:t>
                </a:r>
                <a14:m>
                  <m:oMath xmlns:m="http://schemas.openxmlformats.org/officeDocument/2006/math">
                    <m:r>
                      <a:rPr lang="en-US" i="1">
                        <a:latin typeface="Cambria Math" panose="02040503050406030204" pitchFamily="18" charset="0"/>
                      </a:rPr>
                      <m:t>𝑂𝑚</m:t>
                    </m:r>
                  </m:oMath>
                </a14:m>
                <a:r>
                  <a:rPr lang="en-US" dirty="0">
                    <a:latin typeface="Aarial"/>
                  </a:rPr>
                  <a:t> quay </a:t>
                </a:r>
                <a:r>
                  <a:rPr lang="en-US" dirty="0" err="1">
                    <a:latin typeface="Aarial"/>
                  </a:rPr>
                  <a:t>góc</a:t>
                </a:r>
                <a:r>
                  <a:rPr lang="en-US" dirty="0">
                    <a:latin typeface="Aarial"/>
                  </a:rPr>
                  <a:t>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m:t>
                    </m:r>
                  </m:oMath>
                </a14:m>
                <a:r>
                  <a:rPr lang="en-US" dirty="0">
                    <a:latin typeface="Aarial"/>
                  </a:rPr>
                  <a:t> </a:t>
                </a:r>
                <a:r>
                  <a:rPr lang="en-US" dirty="0" err="1">
                    <a:latin typeface="Aarial"/>
                  </a:rPr>
                  <a:t>thì</a:t>
                </a:r>
                <a:r>
                  <a:rPr lang="en-US" dirty="0">
                    <a:latin typeface="Aarial"/>
                  </a:rPr>
                  <a:t> ta </a:t>
                </a:r>
                <a:r>
                  <a:rPr lang="en-US" dirty="0" err="1">
                    <a:latin typeface="Aarial"/>
                  </a:rPr>
                  <a:t>nói</a:t>
                </a:r>
                <a:r>
                  <a:rPr lang="en-US" dirty="0">
                    <a:latin typeface="Aarial"/>
                  </a:rPr>
                  <a:t> </a:t>
                </a:r>
                <a:r>
                  <a:rPr lang="en-US" dirty="0" err="1">
                    <a:latin typeface="Aarial"/>
                  </a:rPr>
                  <a:t>góc</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mà</a:t>
                </a:r>
                <a:r>
                  <a:rPr lang="en-US" dirty="0">
                    <a:latin typeface="Aarial"/>
                  </a:rPr>
                  <a:t> </a:t>
                </a:r>
                <a:r>
                  <a:rPr lang="en-US" dirty="0" err="1">
                    <a:latin typeface="Aarial"/>
                  </a:rPr>
                  <a:t>tia</a:t>
                </a:r>
                <a:r>
                  <a:rPr lang="en-US" dirty="0">
                    <a:latin typeface="Aarial"/>
                  </a:rPr>
                  <a:t> </a:t>
                </a:r>
                <a:r>
                  <a:rPr lang="en-US" dirty="0" err="1">
                    <a:latin typeface="Aarial"/>
                  </a:rPr>
                  <a:t>đó</a:t>
                </a:r>
                <a:r>
                  <a:rPr lang="en-US" dirty="0">
                    <a:latin typeface="Aarial"/>
                  </a:rPr>
                  <a:t> </a:t>
                </a:r>
                <a:r>
                  <a:rPr lang="en-US" dirty="0" err="1">
                    <a:latin typeface="Aarial"/>
                  </a:rPr>
                  <a:t>quét</a:t>
                </a:r>
                <a:r>
                  <a:rPr lang="en-US" dirty="0">
                    <a:latin typeface="Aarial"/>
                  </a:rPr>
                  <a:t> </a:t>
                </a:r>
                <a:r>
                  <a:rPr lang="en-US" dirty="0" err="1">
                    <a:latin typeface="Aarial"/>
                  </a:rPr>
                  <a:t>nên</a:t>
                </a:r>
                <a:r>
                  <a:rPr lang="en-US" dirty="0">
                    <a:latin typeface="Aarial"/>
                  </a:rPr>
                  <a:t> </a:t>
                </a:r>
                <a:r>
                  <a:rPr lang="en-US" dirty="0" err="1">
                    <a:latin typeface="Aarial"/>
                  </a:rPr>
                  <a:t>có</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m:t>
                    </m:r>
                  </m:oMath>
                </a14:m>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r>
                  <a:rPr lang="en-US" dirty="0" err="1">
                    <a:latin typeface="Aarial"/>
                  </a:rPr>
                  <a:t>của</a:t>
                </a:r>
                <a:r>
                  <a:rPr lang="en-US" dirty="0">
                    <a:latin typeface="Aarial"/>
                  </a:rPr>
                  <a:t> </a:t>
                </a:r>
                <a:r>
                  <a:rPr lang="en-US" dirty="0" err="1">
                    <a:latin typeface="Aarial"/>
                  </a:rPr>
                  <a:t>góc</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có</a:t>
                </a:r>
                <a:r>
                  <a:rPr lang="en-US" dirty="0">
                    <a:latin typeface="Aarial"/>
                  </a:rPr>
                  <a:t> </a:t>
                </a:r>
                <a:r>
                  <a:rPr lang="en-US" dirty="0" err="1">
                    <a:latin typeface="Aarial"/>
                  </a:rPr>
                  <a:t>tia</a:t>
                </a:r>
                <a:r>
                  <a:rPr lang="en-US" dirty="0">
                    <a:latin typeface="Aarial"/>
                  </a:rPr>
                  <a:t> </a:t>
                </a:r>
                <a:r>
                  <a:rPr lang="en-US" dirty="0" err="1">
                    <a:latin typeface="Aarial"/>
                  </a:rPr>
                  <a:t>đầu</a:t>
                </a:r>
                <a:r>
                  <a:rPr lang="en-US" dirty="0">
                    <a:latin typeface="Aarial"/>
                  </a:rPr>
                  <a:t> </a:t>
                </a:r>
                <a14:m>
                  <m:oMath xmlns:m="http://schemas.openxmlformats.org/officeDocument/2006/math">
                    <m:r>
                      <a:rPr lang="en-US" i="1">
                        <a:latin typeface="Cambria Math" panose="02040503050406030204" pitchFamily="18" charset="0"/>
                      </a:rPr>
                      <m:t>𝑂𝑢</m:t>
                    </m:r>
                  </m:oMath>
                </a14:m>
                <a:r>
                  <a:rPr lang="en-US" dirty="0">
                    <a:latin typeface="Aarial"/>
                  </a:rPr>
                  <a:t>, </a:t>
                </a:r>
                <a:r>
                  <a:rPr lang="en-US" dirty="0" err="1">
                    <a:latin typeface="Aarial"/>
                  </a:rPr>
                  <a:t>tia</a:t>
                </a:r>
                <a:r>
                  <a:rPr lang="en-US" dirty="0">
                    <a:latin typeface="Aarial"/>
                  </a:rPr>
                  <a:t> </a:t>
                </a:r>
                <a:r>
                  <a:rPr lang="en-US" dirty="0" err="1">
                    <a:latin typeface="Aarial"/>
                  </a:rPr>
                  <a:t>cuối</a:t>
                </a:r>
                <a:r>
                  <a:rPr lang="en-US" dirty="0">
                    <a:latin typeface="Aarial"/>
                  </a:rPr>
                  <a:t> </a:t>
                </a:r>
                <a14:m>
                  <m:oMath xmlns:m="http://schemas.openxmlformats.org/officeDocument/2006/math">
                    <m:r>
                      <a:rPr lang="en-US" i="1">
                        <a:latin typeface="Cambria Math" panose="02040503050406030204" pitchFamily="18" charset="0"/>
                      </a:rPr>
                      <m:t>𝑂𝑣</m:t>
                    </m:r>
                  </m:oMath>
                </a14:m>
                <a:r>
                  <a:rPr lang="en-US" dirty="0">
                    <a:latin typeface="Aarial"/>
                  </a:rPr>
                  <a:t> </a:t>
                </a:r>
                <a:r>
                  <a:rPr lang="en-US" dirty="0" err="1">
                    <a:latin typeface="Aarial"/>
                  </a:rPr>
                  <a:t>và</a:t>
                </a:r>
                <a:r>
                  <a:rPr lang="en-US" dirty="0">
                    <a:latin typeface="Aarial"/>
                  </a:rPr>
                  <a:t> </a:t>
                </a:r>
                <a:r>
                  <a:rPr lang="en-US" dirty="0" err="1">
                    <a:latin typeface="Aarial"/>
                  </a:rPr>
                  <a:t>kí</a:t>
                </a:r>
                <a:r>
                  <a:rPr lang="en-US" dirty="0">
                    <a:latin typeface="Aarial"/>
                  </a:rPr>
                  <a:t> </a:t>
                </a:r>
                <a:r>
                  <a:rPr lang="en-US" dirty="0" err="1">
                    <a:latin typeface="Aarial"/>
                  </a:rPr>
                  <a:t>hiệu</a:t>
                </a:r>
                <a:r>
                  <a:rPr lang="en-US" dirty="0">
                    <a:latin typeface="Aarial"/>
                  </a:rPr>
                  <a:t> </a:t>
                </a:r>
                <a:r>
                  <a:rPr lang="en-US" dirty="0" err="1">
                    <a:latin typeface="Aarial"/>
                  </a:rPr>
                  <a:t>là</a:t>
                </a:r>
                <a:r>
                  <a:rPr lang="en-US" dirty="0">
                    <a:latin typeface="Aarial"/>
                  </a:rPr>
                  <a:t> </a:t>
                </a:r>
                <a14:m>
                  <m:oMath xmlns:m="http://schemas.openxmlformats.org/officeDocument/2006/math">
                    <m:r>
                      <a:rPr lang="en-US" i="1">
                        <a:latin typeface="Cambria Math" panose="02040503050406030204" pitchFamily="18" charset="0"/>
                      </a:rPr>
                      <m:t>𝑠</m:t>
                    </m:r>
                    <m:r>
                      <a:rPr lang="en-US" b="0" i="1" smtClean="0">
                        <a:latin typeface="Cambria Math" panose="02040503050406030204" pitchFamily="18" charset="0"/>
                      </a:rPr>
                      <m:t>đ</m:t>
                    </m:r>
                    <m:d>
                      <m:dPr>
                        <m:ctrlPr>
                          <a:rPr lang="en-US" i="1">
                            <a:latin typeface="Cambria Math" panose="02040503050406030204" pitchFamily="18" charset="0"/>
                          </a:rPr>
                        </m:ctrlPr>
                      </m:dPr>
                      <m:e>
                        <m:r>
                          <a:rPr lang="en-US" i="1">
                            <a:latin typeface="Cambria Math" panose="02040503050406030204" pitchFamily="18" charset="0"/>
                          </a:rPr>
                          <m:t>𝑂𝑢</m:t>
                        </m:r>
                        <m:r>
                          <a:rPr lang="en-US" i="1">
                            <a:latin typeface="Cambria Math" panose="02040503050406030204" pitchFamily="18" charset="0"/>
                          </a:rPr>
                          <m:t>,</m:t>
                        </m:r>
                        <m:r>
                          <a:rPr lang="en-US" i="1">
                            <a:latin typeface="Cambria Math" panose="02040503050406030204" pitchFamily="18" charset="0"/>
                          </a:rPr>
                          <m:t>𝑂𝑣</m:t>
                        </m:r>
                      </m:e>
                    </m:d>
                  </m:oMath>
                </a14:m>
                <a:r>
                  <a:rPr lang="en-US" dirty="0">
                    <a:latin typeface="Aarial"/>
                  </a:rPr>
                  <a:t>.</a:t>
                </a:r>
              </a:p>
              <a:p>
                <a:pPr marL="0" indent="0">
                  <a:buNone/>
                </a:pPr>
                <a:r>
                  <a:rPr lang="vi-VN" dirty="0">
                    <a:latin typeface="Aarial"/>
                  </a:rPr>
                  <a:t> </a:t>
                </a:r>
                <a:endParaRPr lang="en-US" dirty="0">
                  <a:latin typeface="Aarial"/>
                </a:endParaRPr>
              </a:p>
              <a:p>
                <a:endParaRPr lang="en-US" dirty="0">
                  <a:latin typeface="Aarial"/>
                </a:endParaRPr>
              </a:p>
              <a:p>
                <a:endParaRPr lang="en-US" dirty="0">
                  <a:latin typeface="Aarial"/>
                </a:endParaRPr>
              </a:p>
              <a:p>
                <a:r>
                  <a:rPr lang="vi-VN" dirty="0">
                    <a:latin typeface="Aarial"/>
                  </a:rPr>
                  <a:t>Mỗi góc lượng giác gốc O được xác định bởi tia đầu Ou, tia cuối Ov và số đo của nó.</a:t>
                </a:r>
                <a:endParaRPr lang="en-US" dirty="0">
                  <a:latin typeface="Aarial"/>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962420"/>
              </a:xfrm>
              <a:prstGeom prst="rect">
                <a:avLst/>
              </a:prstGeom>
              <a:blipFill>
                <a:blip r:embed="rId2"/>
                <a:stretch>
                  <a:fillRect l="-1220" t="-983" r="-1485" b="-1229"/>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C6CB55E-CEE3-BF9E-458E-E7B06F290552}"/>
              </a:ext>
            </a:extLst>
          </p:cNvPr>
          <p:cNvPicPr>
            <a:picLocks noChangeAspect="1"/>
          </p:cNvPicPr>
          <p:nvPr/>
        </p:nvPicPr>
        <p:blipFill>
          <a:blip r:embed="rId3"/>
          <a:stretch>
            <a:fillRect/>
          </a:stretch>
        </p:blipFill>
        <p:spPr>
          <a:xfrm>
            <a:off x="1714329" y="3848785"/>
            <a:ext cx="9125237" cy="1694765"/>
          </a:xfrm>
          <a:prstGeom prst="rect">
            <a:avLst/>
          </a:prstGeom>
        </p:spPr>
      </p:pic>
    </p:spTree>
    <p:extLst>
      <p:ext uri="{BB962C8B-B14F-4D97-AF65-F5344CB8AC3E}">
        <p14:creationId xmlns:p14="http://schemas.microsoft.com/office/powerpoint/2010/main" val="4048512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up)">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1.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ea typeface="Calibri" panose="020F0502020204030204" pitchFamily="34" charset="0"/>
                  </a:rPr>
                  <a:t>a) </a:t>
                </a:r>
                <a:r>
                  <a:rPr lang="en-US" b="1" dirty="0" err="1">
                    <a:solidFill>
                      <a:srgbClr val="0000FF"/>
                    </a:solidFill>
                    <a:latin typeface="Aarial"/>
                    <a:ea typeface="Calibri" panose="020F0502020204030204" pitchFamily="34" charset="0"/>
                  </a:rPr>
                  <a:t>Khái</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niệm</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lượng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giác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và</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số</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đo</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lượng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giác</a:t>
                </a:r>
                <a:endParaRPr lang="en-US" b="1" dirty="0">
                  <a:solidFill>
                    <a:srgbClr val="0000FF"/>
                  </a:solidFill>
                  <a:latin typeface="Aarial"/>
                  <a:ea typeface="Calibri" panose="020F0502020204030204" pitchFamily="34" charset="0"/>
                </a:endParaRPr>
              </a:p>
              <a:p>
                <a:pPr>
                  <a:buFont typeface="Wingdings" panose="05000000000000000000" pitchFamily="2" charset="2"/>
                  <a:buChar char="q"/>
                </a:pPr>
                <a:r>
                  <a:rPr lang="en-US" b="1" dirty="0">
                    <a:solidFill>
                      <a:srgbClr val="FF0000"/>
                    </a:solidFill>
                    <a:latin typeface="Aarial"/>
                  </a:rPr>
                  <a:t>Chú ý:</a:t>
                </a:r>
                <a:r>
                  <a:rPr lang="en-US" dirty="0">
                    <a:solidFill>
                      <a:srgbClr val="FF0000"/>
                    </a:solidFill>
                    <a:latin typeface="Aarial"/>
                  </a:rPr>
                  <a:t> </a:t>
                </a:r>
                <a:r>
                  <a:rPr lang="en-US" dirty="0">
                    <a:latin typeface="Aarial"/>
                  </a:rPr>
                  <a:t>Cho </a:t>
                </a:r>
                <a:r>
                  <a:rPr lang="en-US" dirty="0" err="1">
                    <a:latin typeface="Aarial"/>
                  </a:rPr>
                  <a:t>hai</a:t>
                </a:r>
                <a:r>
                  <a:rPr lang="en-US" dirty="0">
                    <a:latin typeface="Aarial"/>
                  </a:rPr>
                  <a:t> </a:t>
                </a:r>
                <a:r>
                  <a:rPr lang="en-US" dirty="0" err="1">
                    <a:latin typeface="Aarial"/>
                  </a:rPr>
                  <a:t>tia</a:t>
                </a:r>
                <a:r>
                  <a:rPr lang="en-US" dirty="0">
                    <a:latin typeface="Aarial"/>
                  </a:rPr>
                  <a:t> </a:t>
                </a:r>
                <a14:m>
                  <m:oMath xmlns:m="http://schemas.openxmlformats.org/officeDocument/2006/math">
                    <m:r>
                      <a:rPr lang="en-US" i="1">
                        <a:latin typeface="Cambria Math" panose="02040503050406030204" pitchFamily="18" charset="0"/>
                      </a:rPr>
                      <m:t>𝑂𝑢</m:t>
                    </m:r>
                    <m:r>
                      <a:rPr lang="en-US" i="1">
                        <a:latin typeface="Cambria Math" panose="02040503050406030204" pitchFamily="18" charset="0"/>
                      </a:rPr>
                      <m:t>,</m:t>
                    </m:r>
                    <m:r>
                      <a:rPr lang="en-US" i="1">
                        <a:latin typeface="Cambria Math" panose="02040503050406030204" pitchFamily="18" charset="0"/>
                      </a:rPr>
                      <m:t>𝑂𝑣</m:t>
                    </m:r>
                  </m:oMath>
                </a14:m>
                <a:r>
                  <a:rPr lang="en-US" dirty="0">
                    <a:latin typeface="Aarial"/>
                  </a:rPr>
                  <a:t> </a:t>
                </a:r>
                <a:r>
                  <a:rPr lang="en-US" dirty="0" err="1">
                    <a:latin typeface="Aarial"/>
                  </a:rPr>
                  <a:t>thì</a:t>
                </a:r>
                <a:r>
                  <a:rPr lang="en-US" dirty="0">
                    <a:latin typeface="Aarial"/>
                  </a:rPr>
                  <a:t> </a:t>
                </a:r>
                <a:r>
                  <a:rPr lang="en-US" dirty="0" err="1">
                    <a:latin typeface="Aarial"/>
                  </a:rPr>
                  <a:t>có</a:t>
                </a:r>
                <a:r>
                  <a:rPr lang="en-US" dirty="0">
                    <a:latin typeface="Aarial"/>
                  </a:rPr>
                  <a:t> </a:t>
                </a:r>
                <a:r>
                  <a:rPr lang="en-US" dirty="0" err="1">
                    <a:latin typeface="Aarial"/>
                  </a:rPr>
                  <a:t>vô</a:t>
                </a:r>
                <a:r>
                  <a:rPr lang="en-US" dirty="0">
                    <a:latin typeface="Aarial"/>
                  </a:rPr>
                  <a:t> </a:t>
                </a:r>
                <a:r>
                  <a:rPr lang="en-US" dirty="0" err="1">
                    <a:latin typeface="Aarial"/>
                  </a:rPr>
                  <a:t>số</a:t>
                </a:r>
                <a:r>
                  <a:rPr lang="en-US" dirty="0">
                    <a:latin typeface="Aarial"/>
                  </a:rPr>
                  <a:t> </a:t>
                </a:r>
                <a:r>
                  <a:rPr lang="en-US" dirty="0" err="1">
                    <a:latin typeface="Aarial"/>
                  </a:rPr>
                  <a:t>góc</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tia</a:t>
                </a:r>
                <a:r>
                  <a:rPr lang="en-US" dirty="0">
                    <a:latin typeface="Aarial"/>
                  </a:rPr>
                  <a:t> </a:t>
                </a:r>
                <a:r>
                  <a:rPr lang="en-US" dirty="0" err="1">
                    <a:latin typeface="Aarial"/>
                  </a:rPr>
                  <a:t>đầu</a:t>
                </a:r>
                <a:r>
                  <a:rPr lang="en-US" dirty="0">
                    <a:latin typeface="Aarial"/>
                  </a:rPr>
                  <a:t> </a:t>
                </a:r>
                <a14:m>
                  <m:oMath xmlns:m="http://schemas.openxmlformats.org/officeDocument/2006/math">
                    <m:r>
                      <a:rPr lang="en-US" i="1">
                        <a:latin typeface="Cambria Math" panose="02040503050406030204" pitchFamily="18" charset="0"/>
                      </a:rPr>
                      <m:t>𝑂𝑢</m:t>
                    </m:r>
                  </m:oMath>
                </a14:m>
                <a:r>
                  <a:rPr lang="en-US" dirty="0">
                    <a:latin typeface="Aarial"/>
                  </a:rPr>
                  <a:t>, </a:t>
                </a:r>
                <a:r>
                  <a:rPr lang="en-US" dirty="0" err="1">
                    <a:latin typeface="Aarial"/>
                  </a:rPr>
                  <a:t>tia</a:t>
                </a:r>
                <a:r>
                  <a:rPr lang="en-US" dirty="0">
                    <a:latin typeface="Aarial"/>
                  </a:rPr>
                  <a:t> </a:t>
                </a:r>
                <a:r>
                  <a:rPr lang="en-US" dirty="0" err="1">
                    <a:latin typeface="Aarial"/>
                  </a:rPr>
                  <a:t>cuối</a:t>
                </a:r>
                <a:r>
                  <a:rPr lang="en-US" dirty="0">
                    <a:latin typeface="Aarial"/>
                  </a:rPr>
                  <a:t> </a:t>
                </a:r>
                <a14:m>
                  <m:oMath xmlns:m="http://schemas.openxmlformats.org/officeDocument/2006/math">
                    <m:r>
                      <a:rPr lang="en-US" i="1">
                        <a:latin typeface="Cambria Math" panose="02040503050406030204" pitchFamily="18" charset="0"/>
                      </a:rPr>
                      <m:t>𝑂𝑣</m:t>
                    </m:r>
                  </m:oMath>
                </a14:m>
                <a:r>
                  <a:rPr lang="en-US" dirty="0">
                    <a:latin typeface="Aarial"/>
                  </a:rPr>
                  <a:t>. </a:t>
                </a:r>
                <a:r>
                  <a:rPr lang="en-US" dirty="0" err="1">
                    <a:latin typeface="Aarial"/>
                  </a:rPr>
                  <a:t>Mỗi</a:t>
                </a:r>
                <a:r>
                  <a:rPr lang="en-US" dirty="0">
                    <a:latin typeface="Aarial"/>
                  </a:rPr>
                  <a:t> </a:t>
                </a:r>
                <a:r>
                  <a:rPr lang="en-US" dirty="0" err="1">
                    <a:latin typeface="Aarial"/>
                  </a:rPr>
                  <a:t>góc</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như</a:t>
                </a:r>
                <a:r>
                  <a:rPr lang="en-US" dirty="0">
                    <a:latin typeface="Aarial"/>
                  </a:rPr>
                  <a:t> </a:t>
                </a:r>
                <a:r>
                  <a:rPr lang="en-US" dirty="0" err="1">
                    <a:latin typeface="Aarial"/>
                  </a:rPr>
                  <a:t>thế</a:t>
                </a:r>
                <a:r>
                  <a:rPr lang="en-US" dirty="0">
                    <a:latin typeface="Aarial"/>
                  </a:rPr>
                  <a:t> </a:t>
                </a:r>
                <a:r>
                  <a:rPr lang="en-US" dirty="0" err="1">
                    <a:latin typeface="Aarial"/>
                  </a:rPr>
                  <a:t>đều</a:t>
                </a:r>
                <a:r>
                  <a:rPr lang="en-US" dirty="0">
                    <a:latin typeface="Aarial"/>
                  </a:rPr>
                  <a:t> </a:t>
                </a:r>
                <a:r>
                  <a:rPr lang="en-US" dirty="0" err="1">
                    <a:latin typeface="Aarial"/>
                  </a:rPr>
                  <a:t>kí</a:t>
                </a:r>
                <a:r>
                  <a:rPr lang="en-US" dirty="0">
                    <a:latin typeface="Aarial"/>
                  </a:rPr>
                  <a:t> </a:t>
                </a:r>
                <a:r>
                  <a:rPr lang="en-US" dirty="0" err="1">
                    <a:latin typeface="Aarial"/>
                  </a:rPr>
                  <a:t>hiệu</a:t>
                </a:r>
                <a:r>
                  <a:rPr lang="en-US" dirty="0">
                    <a:latin typeface="Aarial"/>
                  </a:rPr>
                  <a:t> </a:t>
                </a:r>
                <a:r>
                  <a:rPr lang="en-US" dirty="0" err="1">
                    <a:latin typeface="Aarial"/>
                  </a:rPr>
                  <a:t>là</a:t>
                </a:r>
                <a:r>
                  <a:rPr lang="en-US" dirty="0">
                    <a:latin typeface="Aarial"/>
                  </a:rPr>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𝑂𝑢</m:t>
                        </m:r>
                        <m:r>
                          <a:rPr lang="en-US" i="1">
                            <a:latin typeface="Cambria Math" panose="02040503050406030204" pitchFamily="18" charset="0"/>
                          </a:rPr>
                          <m:t>,</m:t>
                        </m:r>
                        <m:r>
                          <a:rPr lang="en-US" i="1">
                            <a:latin typeface="Cambria Math" panose="02040503050406030204" pitchFamily="18" charset="0"/>
                          </a:rPr>
                          <m:t>𝑂𝑣</m:t>
                        </m:r>
                      </m:e>
                    </m:d>
                  </m:oMath>
                </a14:m>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r>
                  <a:rPr lang="en-US" dirty="0" err="1">
                    <a:latin typeface="Aarial"/>
                  </a:rPr>
                  <a:t>của</a:t>
                </a:r>
                <a:r>
                  <a:rPr lang="en-US" dirty="0">
                    <a:latin typeface="Aarial"/>
                  </a:rPr>
                  <a:t> </a:t>
                </a:r>
                <a:r>
                  <a:rPr lang="en-US" dirty="0" err="1">
                    <a:latin typeface="Aarial"/>
                  </a:rPr>
                  <a:t>các</a:t>
                </a:r>
                <a:r>
                  <a:rPr lang="en-US" dirty="0">
                    <a:latin typeface="Aarial"/>
                  </a:rPr>
                  <a:t> </a:t>
                </a:r>
                <a:r>
                  <a:rPr lang="en-US" dirty="0" err="1">
                    <a:latin typeface="Aarial"/>
                  </a:rPr>
                  <a:t>góc</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này</a:t>
                </a:r>
                <a:r>
                  <a:rPr lang="en-US" dirty="0">
                    <a:latin typeface="Aarial"/>
                  </a:rPr>
                  <a:t> </a:t>
                </a:r>
                <a:r>
                  <a:rPr lang="en-US" dirty="0" err="1">
                    <a:latin typeface="Aarial"/>
                  </a:rPr>
                  <a:t>sai</a:t>
                </a:r>
                <a:r>
                  <a:rPr lang="en-US" dirty="0">
                    <a:latin typeface="Aarial"/>
                  </a:rPr>
                  <a:t> </a:t>
                </a:r>
                <a:r>
                  <a:rPr lang="en-US" dirty="0" err="1">
                    <a:latin typeface="Aarial"/>
                  </a:rPr>
                  <a:t>khác</a:t>
                </a:r>
                <a:r>
                  <a:rPr lang="en-US" dirty="0">
                    <a:latin typeface="Aarial"/>
                  </a:rPr>
                  <a:t> </a:t>
                </a:r>
                <a:r>
                  <a:rPr lang="en-US" dirty="0" err="1">
                    <a:latin typeface="Aarial"/>
                  </a:rPr>
                  <a:t>nhau</a:t>
                </a:r>
                <a:r>
                  <a:rPr lang="en-US" dirty="0">
                    <a:latin typeface="Aarial"/>
                  </a:rPr>
                  <a:t> </a:t>
                </a:r>
                <a:r>
                  <a:rPr lang="en-US" dirty="0" err="1">
                    <a:latin typeface="Aarial"/>
                  </a:rPr>
                  <a:t>một</a:t>
                </a:r>
                <a:r>
                  <a:rPr lang="en-US" dirty="0">
                    <a:latin typeface="Aarial"/>
                  </a:rPr>
                  <a:t> </a:t>
                </a:r>
                <a:r>
                  <a:rPr lang="en-US" dirty="0" err="1">
                    <a:latin typeface="Aarial"/>
                  </a:rPr>
                  <a:t>bội</a:t>
                </a:r>
                <a:r>
                  <a:rPr lang="en-US" dirty="0">
                    <a:latin typeface="Aarial"/>
                  </a:rPr>
                  <a:t> </a:t>
                </a:r>
                <a:r>
                  <a:rPr lang="en-US" dirty="0" err="1">
                    <a:latin typeface="Aarial"/>
                  </a:rPr>
                  <a:t>nguyên</a:t>
                </a:r>
                <a:r>
                  <a:rPr lang="en-US" dirty="0">
                    <a:latin typeface="Aarial"/>
                  </a:rPr>
                  <a:t> </a:t>
                </a:r>
                <a:r>
                  <a:rPr lang="en-US" dirty="0" err="1">
                    <a:latin typeface="Aarial"/>
                  </a:rPr>
                  <a:t>của</a:t>
                </a:r>
                <a:r>
                  <a:rPr lang="en-US" dirty="0">
                    <a:latin typeface="Aarial"/>
                  </a:rPr>
                  <a:t> </a:t>
                </a:r>
                <a14:m>
                  <m:oMath xmlns:m="http://schemas.openxmlformats.org/officeDocument/2006/math">
                    <m:r>
                      <a:rPr lang="en-US" i="1">
                        <a:latin typeface="Cambria Math" panose="02040503050406030204" pitchFamily="18" charset="0"/>
                      </a:rPr>
                      <m:t>360</m:t>
                    </m:r>
                    <m:r>
                      <a:rPr lang="en-US" i="1" smtClean="0">
                        <a:latin typeface="Cambria Math" panose="02040503050406030204" pitchFamily="18" charset="0"/>
                      </a:rPr>
                      <m:t>°</m:t>
                    </m:r>
                  </m:oMath>
                </a14:m>
                <a:endParaRPr lang="en-US" dirty="0">
                  <a:latin typeface="Aarial"/>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962420"/>
              </a:xfrm>
              <a:prstGeom prst="rect">
                <a:avLst/>
              </a:prstGeom>
              <a:blipFill>
                <a:blip r:embed="rId2"/>
                <a:stretch>
                  <a:fillRect l="-1220" t="-983" r="-1060"/>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885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1. </a:t>
            </a:r>
            <a:r>
              <a:rPr lang="en-US" sz="3200" b="1" dirty="0" err="1">
                <a:solidFill>
                  <a:srgbClr val="000099"/>
                </a:solidFill>
                <a:ea typeface="Calibri" panose="020F0502020204030204" pitchFamily="34" charset="0"/>
                <a:cs typeface="Times New Roman" panose="02020603050405020304" pitchFamily="18" charset="0"/>
              </a:rPr>
              <a:t>Góc</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lượng</a:t>
            </a:r>
            <a:r>
              <a:rPr lang="en-US" sz="3200" b="1" dirty="0">
                <a:solidFill>
                  <a:srgbClr val="000099"/>
                </a:solidFill>
                <a:ea typeface="Calibri" panose="020F0502020204030204" pitchFamily="34" charset="0"/>
                <a:cs typeface="Times New Roman" panose="02020603050405020304" pitchFamily="18" charset="0"/>
              </a:rPr>
              <a:t> </a:t>
            </a:r>
            <a:r>
              <a:rPr lang="en-US" sz="3200" b="1" dirty="0" err="1">
                <a:solidFill>
                  <a:srgbClr val="000099"/>
                </a:solidFill>
                <a:ea typeface="Calibri" panose="020F0502020204030204" pitchFamily="34" charset="0"/>
                <a:cs typeface="Times New Roman" panose="02020603050405020304" pitchFamily="18" charset="0"/>
              </a:rPr>
              <a:t>giác</a:t>
            </a:r>
            <a:endParaRPr lang="en-US" sz="3200" dirty="0">
              <a:solidFill>
                <a:srgbClr val="000099"/>
              </a:solidFill>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rPr>
                  <a:t>b) </a:t>
                </a:r>
                <a:r>
                  <a:rPr lang="en-US" b="1" dirty="0" err="1">
                    <a:solidFill>
                      <a:srgbClr val="0000FF"/>
                    </a:solidFill>
                    <a:latin typeface="Aarial"/>
                  </a:rPr>
                  <a:t>Hệ</a:t>
                </a:r>
                <a:r>
                  <a:rPr lang="en-US" b="1" dirty="0">
                    <a:solidFill>
                      <a:srgbClr val="0000FF"/>
                    </a:solidFill>
                    <a:latin typeface="Aarial"/>
                  </a:rPr>
                  <a:t> </a:t>
                </a:r>
                <a:r>
                  <a:rPr lang="en-US" b="1" dirty="0" err="1">
                    <a:solidFill>
                      <a:srgbClr val="0000FF"/>
                    </a:solidFill>
                    <a:latin typeface="Aarial"/>
                  </a:rPr>
                  <a:t>thức</a:t>
                </a:r>
                <a:r>
                  <a:rPr lang="en-US" b="1" dirty="0">
                    <a:solidFill>
                      <a:srgbClr val="0000FF"/>
                    </a:solidFill>
                    <a:latin typeface="Aarial"/>
                  </a:rPr>
                  <a:t> </a:t>
                </a:r>
                <a:r>
                  <a:rPr lang="en-US" b="1" dirty="0" err="1">
                    <a:solidFill>
                      <a:srgbClr val="0000FF"/>
                    </a:solidFill>
                    <a:latin typeface="Aarial"/>
                  </a:rPr>
                  <a:t>Chasles</a:t>
                </a:r>
                <a:endParaRPr lang="en-US" b="1" dirty="0">
                  <a:solidFill>
                    <a:srgbClr val="0000FF"/>
                  </a:solidFill>
                  <a:latin typeface="Aarial"/>
                </a:endParaRPr>
              </a:p>
              <a:p>
                <a:r>
                  <a:rPr lang="fr-FR" dirty="0">
                    <a:latin typeface="Aarial"/>
                  </a:rPr>
                  <a:t>Với </a:t>
                </a:r>
                <a:r>
                  <a:rPr lang="fr-FR" dirty="0" err="1">
                    <a:latin typeface="Aarial"/>
                  </a:rPr>
                  <a:t>ba</a:t>
                </a:r>
                <a:r>
                  <a:rPr lang="fr-FR" dirty="0">
                    <a:latin typeface="Aarial"/>
                  </a:rPr>
                  <a:t> </a:t>
                </a:r>
                <a:r>
                  <a:rPr lang="fr-FR" dirty="0" err="1">
                    <a:latin typeface="Aarial"/>
                  </a:rPr>
                  <a:t>tia</a:t>
                </a:r>
                <a:r>
                  <a:rPr lang="fr-FR" dirty="0">
                    <a:latin typeface="Aarial"/>
                  </a:rPr>
                  <a:t> </a:t>
                </a:r>
                <a14:m>
                  <m:oMath xmlns:m="http://schemas.openxmlformats.org/officeDocument/2006/math">
                    <m:r>
                      <a:rPr lang="en-US" i="1">
                        <a:latin typeface="Cambria Math" panose="02040503050406030204" pitchFamily="18" charset="0"/>
                      </a:rPr>
                      <m:t>𝑂𝑢</m:t>
                    </m:r>
                    <m:r>
                      <a:rPr lang="en-US" i="1">
                        <a:latin typeface="Cambria Math" panose="02040503050406030204" pitchFamily="18" charset="0"/>
                      </a:rPr>
                      <m:t>,</m:t>
                    </m:r>
                    <m:r>
                      <a:rPr lang="en-US" i="1">
                        <a:latin typeface="Cambria Math" panose="02040503050406030204" pitchFamily="18" charset="0"/>
                      </a:rPr>
                      <m:t>𝑂𝑣</m:t>
                    </m:r>
                    <m:r>
                      <a:rPr lang="en-US" i="1">
                        <a:latin typeface="Cambria Math" panose="02040503050406030204" pitchFamily="18" charset="0"/>
                      </a:rPr>
                      <m:t>,</m:t>
                    </m:r>
                    <m:r>
                      <a:rPr lang="en-US" i="1">
                        <a:latin typeface="Cambria Math" panose="02040503050406030204" pitchFamily="18" charset="0"/>
                      </a:rPr>
                      <m:t>𝑂𝑤</m:t>
                    </m:r>
                  </m:oMath>
                </a14:m>
                <a:r>
                  <a:rPr lang="en-US" dirty="0">
                    <a:latin typeface="Aarial"/>
                  </a:rPr>
                  <a:t> </a:t>
                </a:r>
                <a:r>
                  <a:rPr lang="en-US" dirty="0" err="1">
                    <a:latin typeface="Aarial"/>
                  </a:rPr>
                  <a:t>bất</a:t>
                </a:r>
                <a:r>
                  <a:rPr lang="en-US" dirty="0">
                    <a:latin typeface="Aarial"/>
                  </a:rPr>
                  <a:t> </a:t>
                </a:r>
                <a:r>
                  <a:rPr lang="en-US" dirty="0" err="1">
                    <a:latin typeface="Aarial"/>
                  </a:rPr>
                  <a:t>kí</a:t>
                </a:r>
                <a:r>
                  <a:rPr lang="en-US" dirty="0">
                    <a:latin typeface="Aarial"/>
                  </a:rPr>
                  <a:t>, ta </a:t>
                </a:r>
                <a:r>
                  <a:rPr lang="en-US" dirty="0" err="1">
                    <a:latin typeface="Aarial"/>
                  </a:rPr>
                  <a:t>có</a:t>
                </a:r>
                <a:r>
                  <a:rPr lang="en-US" dirty="0">
                    <a:latin typeface="Aarial"/>
                  </a:rPr>
                  <a:t>: </a:t>
                </a:r>
                <a14:m>
                  <m:oMath xmlns:m="http://schemas.openxmlformats.org/officeDocument/2006/math">
                    <m:r>
                      <a:rPr lang="fr-FR" i="1">
                        <a:latin typeface="Cambria Math" panose="02040503050406030204" pitchFamily="18" charset="0"/>
                      </a:rPr>
                      <m:t>𝑠</m:t>
                    </m:r>
                    <m:r>
                      <a:rPr lang="en-US" b="0" i="1" smtClean="0">
                        <a:latin typeface="Cambria Math" panose="02040503050406030204" pitchFamily="18" charset="0"/>
                      </a:rPr>
                      <m:t>đ</m:t>
                    </m:r>
                    <m:d>
                      <m:dPr>
                        <m:ctrlPr>
                          <a:rPr lang="en-US" i="1">
                            <a:latin typeface="Cambria Math" panose="02040503050406030204" pitchFamily="18" charset="0"/>
                          </a:rPr>
                        </m:ctrlPr>
                      </m:dPr>
                      <m:e>
                        <m:r>
                          <a:rPr lang="fr-FR" i="1">
                            <a:latin typeface="Cambria Math" panose="02040503050406030204" pitchFamily="18" charset="0"/>
                          </a:rPr>
                          <m:t>𝑂𝑢</m:t>
                        </m:r>
                        <m:r>
                          <a:rPr lang="fr-FR" i="1">
                            <a:latin typeface="Cambria Math" panose="02040503050406030204" pitchFamily="18" charset="0"/>
                          </a:rPr>
                          <m:t>,</m:t>
                        </m:r>
                        <m:r>
                          <a:rPr lang="fr-FR" i="1">
                            <a:latin typeface="Cambria Math" panose="02040503050406030204" pitchFamily="18" charset="0"/>
                          </a:rPr>
                          <m:t>𝑂𝑣</m:t>
                        </m:r>
                      </m:e>
                    </m:d>
                    <m:r>
                      <a:rPr lang="fr-FR" i="1">
                        <a:latin typeface="Cambria Math" panose="02040503050406030204" pitchFamily="18" charset="0"/>
                      </a:rPr>
                      <m:t>+</m:t>
                    </m:r>
                    <m:r>
                      <a:rPr lang="fr-FR" i="1">
                        <a:latin typeface="Cambria Math" panose="02040503050406030204" pitchFamily="18" charset="0"/>
                      </a:rPr>
                      <m:t>𝑠</m:t>
                    </m:r>
                    <m:r>
                      <a:rPr lang="en-US" b="0" i="1" smtClean="0">
                        <a:latin typeface="Cambria Math" panose="02040503050406030204" pitchFamily="18" charset="0"/>
                      </a:rPr>
                      <m:t>đ</m:t>
                    </m:r>
                    <m:d>
                      <m:dPr>
                        <m:ctrlPr>
                          <a:rPr lang="en-US" i="1">
                            <a:latin typeface="Cambria Math" panose="02040503050406030204" pitchFamily="18" charset="0"/>
                          </a:rPr>
                        </m:ctrlPr>
                      </m:dPr>
                      <m:e>
                        <m:r>
                          <a:rPr lang="fr-FR" i="1">
                            <a:latin typeface="Cambria Math" panose="02040503050406030204" pitchFamily="18" charset="0"/>
                          </a:rPr>
                          <m:t>𝑂𝑣</m:t>
                        </m:r>
                        <m:r>
                          <a:rPr lang="fr-FR" i="1">
                            <a:latin typeface="Cambria Math" panose="02040503050406030204" pitchFamily="18" charset="0"/>
                          </a:rPr>
                          <m:t>,</m:t>
                        </m:r>
                        <m:r>
                          <a:rPr lang="fr-FR" i="1">
                            <a:latin typeface="Cambria Math" panose="02040503050406030204" pitchFamily="18" charset="0"/>
                          </a:rPr>
                          <m:t>𝑂𝑤</m:t>
                        </m:r>
                      </m:e>
                    </m:d>
                    <m:r>
                      <a:rPr lang="fr-FR" i="1">
                        <a:latin typeface="Cambria Math" panose="02040503050406030204" pitchFamily="18" charset="0"/>
                      </a:rPr>
                      <m:t>=</m:t>
                    </m:r>
                    <m:r>
                      <a:rPr lang="fr-FR" i="1">
                        <a:latin typeface="Cambria Math" panose="02040503050406030204" pitchFamily="18" charset="0"/>
                      </a:rPr>
                      <m:t>𝑠</m:t>
                    </m:r>
                    <m:r>
                      <a:rPr lang="en-US" b="0" i="1" smtClean="0">
                        <a:latin typeface="Cambria Math" panose="02040503050406030204" pitchFamily="18" charset="0"/>
                      </a:rPr>
                      <m:t>đ</m:t>
                    </m:r>
                    <m:d>
                      <m:dPr>
                        <m:ctrlPr>
                          <a:rPr lang="en-US" i="1">
                            <a:latin typeface="Cambria Math" panose="02040503050406030204" pitchFamily="18" charset="0"/>
                          </a:rPr>
                        </m:ctrlPr>
                      </m:dPr>
                      <m:e>
                        <m:r>
                          <a:rPr lang="fr-FR" i="1">
                            <a:latin typeface="Cambria Math" panose="02040503050406030204" pitchFamily="18" charset="0"/>
                          </a:rPr>
                          <m:t>𝑂𝑢</m:t>
                        </m:r>
                        <m:r>
                          <a:rPr lang="fr-FR" i="1">
                            <a:latin typeface="Cambria Math" panose="02040503050406030204" pitchFamily="18" charset="0"/>
                          </a:rPr>
                          <m:t>,</m:t>
                        </m:r>
                        <m:r>
                          <a:rPr lang="fr-FR" i="1">
                            <a:latin typeface="Cambria Math" panose="02040503050406030204" pitchFamily="18" charset="0"/>
                          </a:rPr>
                          <m:t>𝑂𝑤</m:t>
                        </m:r>
                      </m:e>
                    </m:d>
                    <m:r>
                      <a:rPr lang="fr-FR" i="1">
                        <a:latin typeface="Cambria Math" panose="02040503050406030204" pitchFamily="18" charset="0"/>
                      </a:rPr>
                      <m:t>+</m:t>
                    </m:r>
                    <m:r>
                      <a:rPr lang="fr-FR" i="1">
                        <a:latin typeface="Cambria Math" panose="02040503050406030204" pitchFamily="18" charset="0"/>
                      </a:rPr>
                      <m:t>𝑘</m:t>
                    </m:r>
                    <m:r>
                      <a:rPr lang="fr-FR" i="1">
                        <a:latin typeface="Cambria Math" panose="02040503050406030204" pitchFamily="18" charset="0"/>
                      </a:rPr>
                      <m:t>360°</m:t>
                    </m:r>
                    <m:d>
                      <m:dPr>
                        <m:ctrlPr>
                          <a:rPr lang="en-US" i="1">
                            <a:latin typeface="Cambria Math" panose="02040503050406030204" pitchFamily="18" charset="0"/>
                          </a:rPr>
                        </m:ctrlPr>
                      </m:dPr>
                      <m:e>
                        <m:r>
                          <a:rPr lang="fr-FR" i="1">
                            <a:latin typeface="Cambria Math" panose="02040503050406030204" pitchFamily="18" charset="0"/>
                          </a:rPr>
                          <m:t>𝑘</m:t>
                        </m:r>
                        <m:r>
                          <a:rPr lang="fr-FR" i="1">
                            <a:latin typeface="Cambria Math" panose="02040503050406030204" pitchFamily="18" charset="0"/>
                          </a:rPr>
                          <m:t>∈</m:t>
                        </m:r>
                        <m:r>
                          <a:rPr lang="fr-FR" i="1">
                            <a:latin typeface="Cambria Math" panose="02040503050406030204" pitchFamily="18" charset="0"/>
                          </a:rPr>
                          <m:t>ℤ</m:t>
                        </m:r>
                      </m:e>
                    </m:d>
                  </m:oMath>
                </a14:m>
                <a:r>
                  <a:rPr lang="fr-FR" dirty="0">
                    <a:latin typeface="Aarial"/>
                  </a:rPr>
                  <a:t> </a:t>
                </a:r>
                <a:endParaRPr lang="en-US" dirty="0">
                  <a:latin typeface="Aarial"/>
                </a:endParaRPr>
              </a:p>
              <a:p>
                <a:r>
                  <a:rPr lang="en-US" b="1" i="1" dirty="0" err="1">
                    <a:solidFill>
                      <a:srgbClr val="FF0000"/>
                    </a:solidFill>
                    <a:latin typeface="Aarial"/>
                  </a:rPr>
                  <a:t>Nhận</a:t>
                </a:r>
                <a:r>
                  <a:rPr lang="en-US" b="1" i="1" dirty="0">
                    <a:solidFill>
                      <a:srgbClr val="FF0000"/>
                    </a:solidFill>
                    <a:latin typeface="Aarial"/>
                  </a:rPr>
                  <a:t> </a:t>
                </a:r>
                <a:r>
                  <a:rPr lang="en-US" b="1" i="1" dirty="0" err="1">
                    <a:solidFill>
                      <a:srgbClr val="FF0000"/>
                    </a:solidFill>
                    <a:latin typeface="Aarial"/>
                  </a:rPr>
                  <a:t>xét</a:t>
                </a:r>
                <a:r>
                  <a:rPr lang="en-US" b="1" i="1" dirty="0">
                    <a:solidFill>
                      <a:srgbClr val="FF0000"/>
                    </a:solidFill>
                    <a:latin typeface="Aarial"/>
                  </a:rPr>
                  <a:t>: </a:t>
                </a:r>
                <a:r>
                  <a:rPr lang="en-US" dirty="0" err="1">
                    <a:latin typeface="Aarial"/>
                  </a:rPr>
                  <a:t>Từ</a:t>
                </a:r>
                <a:r>
                  <a:rPr lang="en-US" dirty="0">
                    <a:latin typeface="Aarial"/>
                  </a:rPr>
                  <a:t> </a:t>
                </a:r>
                <a:r>
                  <a:rPr lang="en-US" dirty="0" err="1">
                    <a:latin typeface="Aarial"/>
                  </a:rPr>
                  <a:t>hệ</a:t>
                </a:r>
                <a:r>
                  <a:rPr lang="en-US" dirty="0">
                    <a:latin typeface="Aarial"/>
                  </a:rPr>
                  <a:t> </a:t>
                </a:r>
                <a:r>
                  <a:rPr lang="en-US" dirty="0" err="1">
                    <a:latin typeface="Aarial"/>
                  </a:rPr>
                  <a:t>thức</a:t>
                </a:r>
                <a:r>
                  <a:rPr lang="en-US" dirty="0">
                    <a:latin typeface="Aarial"/>
                  </a:rPr>
                  <a:t> </a:t>
                </a:r>
                <a:r>
                  <a:rPr lang="en-US" dirty="0" err="1">
                    <a:latin typeface="Aarial"/>
                  </a:rPr>
                  <a:t>Chasles</a:t>
                </a:r>
                <a:r>
                  <a:rPr lang="en-US" dirty="0">
                    <a:latin typeface="Aarial"/>
                  </a:rPr>
                  <a:t>, ta </a:t>
                </a:r>
                <a:r>
                  <a:rPr lang="en-US" dirty="0" err="1">
                    <a:latin typeface="Aarial"/>
                  </a:rPr>
                  <a:t>suy</a:t>
                </a:r>
                <a:r>
                  <a:rPr lang="en-US" dirty="0">
                    <a:latin typeface="Aarial"/>
                  </a:rPr>
                  <a:t> </a:t>
                </a:r>
                <a:r>
                  <a:rPr lang="en-US" dirty="0" err="1">
                    <a:latin typeface="Aarial"/>
                  </a:rPr>
                  <a:t>ra</a:t>
                </a:r>
                <a:r>
                  <a:rPr lang="en-US" dirty="0">
                    <a:latin typeface="Aarial"/>
                  </a:rPr>
                  <a:t>: </a:t>
                </a:r>
                <a:r>
                  <a:rPr lang="en-US" dirty="0" err="1">
                    <a:latin typeface="Aarial"/>
                  </a:rPr>
                  <a:t>Với</a:t>
                </a:r>
                <a:r>
                  <a:rPr lang="en-US" dirty="0">
                    <a:latin typeface="Aarial"/>
                  </a:rPr>
                  <a:t> </a:t>
                </a:r>
                <a:r>
                  <a:rPr lang="en-US" dirty="0" err="1">
                    <a:latin typeface="Aarial"/>
                  </a:rPr>
                  <a:t>ba</a:t>
                </a:r>
                <a:r>
                  <a:rPr lang="en-US" dirty="0">
                    <a:latin typeface="Aarial"/>
                  </a:rPr>
                  <a:t> </a:t>
                </a:r>
                <a:r>
                  <a:rPr lang="en-US" dirty="0" err="1">
                    <a:latin typeface="Aarial"/>
                  </a:rPr>
                  <a:t>tia</a:t>
                </a:r>
                <a:r>
                  <a:rPr lang="en-US" dirty="0">
                    <a:latin typeface="Aarial"/>
                  </a:rPr>
                  <a:t> </a:t>
                </a:r>
                <a:r>
                  <a:rPr lang="en-US" dirty="0" err="1">
                    <a:latin typeface="Aarial"/>
                  </a:rPr>
                  <a:t>tùy</a:t>
                </a:r>
                <a:r>
                  <a:rPr lang="en-US" dirty="0">
                    <a:latin typeface="Aarial"/>
                  </a:rPr>
                  <a:t> ý </a:t>
                </a:r>
                <a14:m>
                  <m:oMath xmlns:m="http://schemas.openxmlformats.org/officeDocument/2006/math">
                    <m:r>
                      <a:rPr lang="en-US" i="1">
                        <a:latin typeface="Cambria Math" panose="02040503050406030204" pitchFamily="18" charset="0"/>
                      </a:rPr>
                      <m:t>𝑂𝑥</m:t>
                    </m:r>
                    <m:r>
                      <a:rPr lang="en-US" i="1">
                        <a:latin typeface="Cambria Math" panose="02040503050406030204" pitchFamily="18" charset="0"/>
                      </a:rPr>
                      <m:t>,</m:t>
                    </m:r>
                    <m:r>
                      <a:rPr lang="en-US" i="1">
                        <a:latin typeface="Cambria Math" panose="02040503050406030204" pitchFamily="18" charset="0"/>
                      </a:rPr>
                      <m:t>𝑂𝑢</m:t>
                    </m:r>
                    <m:r>
                      <a:rPr lang="en-US" i="1">
                        <a:latin typeface="Cambria Math" panose="02040503050406030204" pitchFamily="18" charset="0"/>
                      </a:rPr>
                      <m:t>,</m:t>
                    </m:r>
                    <m:r>
                      <a:rPr lang="en-US" i="1">
                        <a:latin typeface="Cambria Math" panose="02040503050406030204" pitchFamily="18" charset="0"/>
                      </a:rPr>
                      <m:t>𝑂𝑣</m:t>
                    </m:r>
                  </m:oMath>
                </a14:m>
                <a:r>
                  <a:rPr lang="en-US" dirty="0">
                    <a:latin typeface="Aarial"/>
                  </a:rPr>
                  <a:t> ta </a:t>
                </a:r>
                <a:r>
                  <a:rPr lang="en-US" dirty="0" err="1">
                    <a:latin typeface="Aarial"/>
                  </a:rPr>
                  <a:t>có</a:t>
                </a:r>
                <a:r>
                  <a:rPr lang="en-US" dirty="0">
                    <a:latin typeface="Aarial"/>
                  </a:rPr>
                  <a:t>:</a:t>
                </a:r>
              </a:p>
              <a:p>
                <a14:m>
                  <m:oMath xmlns:m="http://schemas.openxmlformats.org/officeDocument/2006/math">
                    <m:r>
                      <a:rPr lang="fr-FR" i="1">
                        <a:latin typeface="Cambria Math" panose="02040503050406030204" pitchFamily="18" charset="0"/>
                      </a:rPr>
                      <m:t>𝑠</m:t>
                    </m:r>
                    <m:r>
                      <a:rPr lang="en-US" b="0" i="1" smtClean="0">
                        <a:latin typeface="Cambria Math" panose="02040503050406030204" pitchFamily="18" charset="0"/>
                      </a:rPr>
                      <m:t>đ</m:t>
                    </m:r>
                    <m:d>
                      <m:dPr>
                        <m:ctrlPr>
                          <a:rPr lang="en-US" i="1">
                            <a:latin typeface="Cambria Math" panose="02040503050406030204" pitchFamily="18" charset="0"/>
                          </a:rPr>
                        </m:ctrlPr>
                      </m:dPr>
                      <m:e>
                        <m:r>
                          <a:rPr lang="fr-FR" i="1">
                            <a:latin typeface="Cambria Math" panose="02040503050406030204" pitchFamily="18" charset="0"/>
                          </a:rPr>
                          <m:t>𝑂𝑢</m:t>
                        </m:r>
                        <m:r>
                          <a:rPr lang="fr-FR" i="1">
                            <a:latin typeface="Cambria Math" panose="02040503050406030204" pitchFamily="18" charset="0"/>
                          </a:rPr>
                          <m:t>,</m:t>
                        </m:r>
                        <m:r>
                          <a:rPr lang="fr-FR" i="1">
                            <a:latin typeface="Cambria Math" panose="02040503050406030204" pitchFamily="18" charset="0"/>
                          </a:rPr>
                          <m:t>𝑂𝑣</m:t>
                        </m:r>
                      </m:e>
                    </m:d>
                    <m:r>
                      <a:rPr lang="fr-FR" i="1">
                        <a:latin typeface="Cambria Math" panose="02040503050406030204" pitchFamily="18" charset="0"/>
                      </a:rPr>
                      <m:t>=</m:t>
                    </m:r>
                    <m:r>
                      <a:rPr lang="fr-FR" i="1">
                        <a:latin typeface="Cambria Math" panose="02040503050406030204" pitchFamily="18" charset="0"/>
                      </a:rPr>
                      <m:t>𝑠</m:t>
                    </m:r>
                    <m:r>
                      <a:rPr lang="en-US" b="0" i="1" smtClean="0">
                        <a:latin typeface="Cambria Math" panose="02040503050406030204" pitchFamily="18" charset="0"/>
                      </a:rPr>
                      <m:t>đ</m:t>
                    </m:r>
                    <m:d>
                      <m:dPr>
                        <m:ctrlPr>
                          <a:rPr lang="en-US" i="1">
                            <a:latin typeface="Cambria Math" panose="02040503050406030204" pitchFamily="18" charset="0"/>
                          </a:rPr>
                        </m:ctrlPr>
                      </m:dPr>
                      <m:e>
                        <m:r>
                          <a:rPr lang="fr-FR" i="1">
                            <a:latin typeface="Cambria Math" panose="02040503050406030204" pitchFamily="18" charset="0"/>
                          </a:rPr>
                          <m:t>𝑂𝑥</m:t>
                        </m:r>
                        <m:r>
                          <a:rPr lang="fr-FR" i="1">
                            <a:latin typeface="Cambria Math" panose="02040503050406030204" pitchFamily="18" charset="0"/>
                          </a:rPr>
                          <m:t>,</m:t>
                        </m:r>
                        <m:r>
                          <a:rPr lang="fr-FR" i="1">
                            <a:latin typeface="Cambria Math" panose="02040503050406030204" pitchFamily="18" charset="0"/>
                          </a:rPr>
                          <m:t>𝑂𝑣</m:t>
                        </m:r>
                      </m:e>
                    </m:d>
                    <m:r>
                      <a:rPr lang="fr-FR" i="1">
                        <a:latin typeface="Cambria Math" panose="02040503050406030204" pitchFamily="18" charset="0"/>
                      </a:rPr>
                      <m:t>−</m:t>
                    </m:r>
                    <m:r>
                      <a:rPr lang="fr-FR" i="1">
                        <a:latin typeface="Cambria Math" panose="02040503050406030204" pitchFamily="18" charset="0"/>
                      </a:rPr>
                      <m:t>𝑠</m:t>
                    </m:r>
                    <m:r>
                      <a:rPr lang="en-US" b="0" i="1" smtClean="0">
                        <a:latin typeface="Cambria Math" panose="02040503050406030204" pitchFamily="18" charset="0"/>
                      </a:rPr>
                      <m:t>đ</m:t>
                    </m:r>
                    <m:d>
                      <m:dPr>
                        <m:ctrlPr>
                          <a:rPr lang="en-US" i="1">
                            <a:latin typeface="Cambria Math" panose="02040503050406030204" pitchFamily="18" charset="0"/>
                          </a:rPr>
                        </m:ctrlPr>
                      </m:dPr>
                      <m:e>
                        <m:r>
                          <a:rPr lang="fr-FR" i="1">
                            <a:latin typeface="Cambria Math" panose="02040503050406030204" pitchFamily="18" charset="0"/>
                          </a:rPr>
                          <m:t>𝑂𝑥</m:t>
                        </m:r>
                        <m:r>
                          <a:rPr lang="fr-FR" i="1">
                            <a:latin typeface="Cambria Math" panose="02040503050406030204" pitchFamily="18" charset="0"/>
                          </a:rPr>
                          <m:t>,</m:t>
                        </m:r>
                        <m:r>
                          <a:rPr lang="fr-FR" i="1">
                            <a:latin typeface="Cambria Math" panose="02040503050406030204" pitchFamily="18" charset="0"/>
                          </a:rPr>
                          <m:t>𝑂𝑢</m:t>
                        </m:r>
                      </m:e>
                    </m:d>
                    <m:r>
                      <a:rPr lang="fr-FR" i="1">
                        <a:latin typeface="Cambria Math" panose="02040503050406030204" pitchFamily="18" charset="0"/>
                      </a:rPr>
                      <m:t>+</m:t>
                    </m:r>
                    <m:r>
                      <a:rPr lang="fr-FR" i="1">
                        <a:latin typeface="Cambria Math" panose="02040503050406030204" pitchFamily="18" charset="0"/>
                      </a:rPr>
                      <m:t>𝑘</m:t>
                    </m:r>
                    <m:r>
                      <a:rPr lang="fr-FR" i="1">
                        <a:latin typeface="Cambria Math" panose="02040503050406030204" pitchFamily="18" charset="0"/>
                      </a:rPr>
                      <m:t>360°</m:t>
                    </m:r>
                    <m:d>
                      <m:dPr>
                        <m:ctrlPr>
                          <a:rPr lang="en-US" i="1">
                            <a:latin typeface="Cambria Math" panose="02040503050406030204" pitchFamily="18" charset="0"/>
                          </a:rPr>
                        </m:ctrlPr>
                      </m:dPr>
                      <m:e>
                        <m:r>
                          <a:rPr lang="fr-FR" i="1">
                            <a:latin typeface="Cambria Math" panose="02040503050406030204" pitchFamily="18" charset="0"/>
                          </a:rPr>
                          <m:t>𝑘</m:t>
                        </m:r>
                        <m:r>
                          <a:rPr lang="fr-FR" i="1">
                            <a:latin typeface="Cambria Math" panose="02040503050406030204" pitchFamily="18" charset="0"/>
                          </a:rPr>
                          <m:t>∈</m:t>
                        </m:r>
                        <m:r>
                          <a:rPr lang="fr-FR" i="1">
                            <a:latin typeface="Cambria Math" panose="02040503050406030204" pitchFamily="18" charset="0"/>
                          </a:rPr>
                          <m:t>ℤ</m:t>
                        </m:r>
                      </m:e>
                    </m:d>
                  </m:oMath>
                </a14:m>
                <a:r>
                  <a:rPr lang="fr-FR" dirty="0">
                    <a:latin typeface="Aarial"/>
                  </a:rPr>
                  <a:t>. </a:t>
                </a:r>
                <a:r>
                  <a:rPr lang="fr-FR" dirty="0" err="1">
                    <a:latin typeface="Aarial"/>
                  </a:rPr>
                  <a:t>Hệ</a:t>
                </a:r>
                <a:r>
                  <a:rPr lang="fr-FR" dirty="0">
                    <a:latin typeface="Aarial"/>
                  </a:rPr>
                  <a:t> </a:t>
                </a:r>
                <a:r>
                  <a:rPr lang="fr-FR" dirty="0" err="1">
                    <a:latin typeface="Aarial"/>
                  </a:rPr>
                  <a:t>thức</a:t>
                </a:r>
                <a:r>
                  <a:rPr lang="fr-FR" dirty="0">
                    <a:latin typeface="Aarial"/>
                  </a:rPr>
                  <a:t> </a:t>
                </a:r>
                <a:r>
                  <a:rPr lang="fr-FR" dirty="0" err="1">
                    <a:latin typeface="Aarial"/>
                  </a:rPr>
                  <a:t>này</a:t>
                </a:r>
                <a:r>
                  <a:rPr lang="fr-FR" dirty="0">
                    <a:latin typeface="Aarial"/>
                  </a:rPr>
                  <a:t> </a:t>
                </a:r>
                <a:r>
                  <a:rPr lang="fr-FR" dirty="0" err="1">
                    <a:latin typeface="Aarial"/>
                  </a:rPr>
                  <a:t>đóng</a:t>
                </a:r>
                <a:r>
                  <a:rPr lang="fr-FR" dirty="0">
                    <a:latin typeface="Aarial"/>
                  </a:rPr>
                  <a:t> </a:t>
                </a:r>
                <a:r>
                  <a:rPr lang="fr-FR" dirty="0" err="1">
                    <a:latin typeface="Aarial"/>
                  </a:rPr>
                  <a:t>vai</a:t>
                </a:r>
                <a:r>
                  <a:rPr lang="fr-FR" dirty="0">
                    <a:latin typeface="Aarial"/>
                  </a:rPr>
                  <a:t> </a:t>
                </a:r>
                <a:r>
                  <a:rPr lang="fr-FR" dirty="0" err="1">
                    <a:latin typeface="Aarial"/>
                  </a:rPr>
                  <a:t>trò</a:t>
                </a:r>
                <a:r>
                  <a:rPr lang="fr-FR" dirty="0">
                    <a:latin typeface="Aarial"/>
                  </a:rPr>
                  <a:t> </a:t>
                </a:r>
                <a:r>
                  <a:rPr lang="fr-FR" dirty="0" err="1">
                    <a:latin typeface="Aarial"/>
                  </a:rPr>
                  <a:t>quan</a:t>
                </a:r>
                <a:r>
                  <a:rPr lang="fr-FR" dirty="0">
                    <a:latin typeface="Aarial"/>
                  </a:rPr>
                  <a:t> </a:t>
                </a:r>
                <a:r>
                  <a:rPr lang="fr-FR" dirty="0" err="1">
                    <a:latin typeface="Aarial"/>
                  </a:rPr>
                  <a:t>trọng</a:t>
                </a:r>
                <a:r>
                  <a:rPr lang="fr-FR" dirty="0">
                    <a:latin typeface="Aarial"/>
                  </a:rPr>
                  <a:t> </a:t>
                </a:r>
                <a:r>
                  <a:rPr lang="fr-FR" dirty="0" err="1">
                    <a:latin typeface="Aarial"/>
                  </a:rPr>
                  <a:t>trong</a:t>
                </a:r>
                <a:r>
                  <a:rPr lang="fr-FR" dirty="0">
                    <a:latin typeface="Aarial"/>
                  </a:rPr>
                  <a:t> </a:t>
                </a:r>
                <a:r>
                  <a:rPr lang="fr-FR" dirty="0" err="1">
                    <a:latin typeface="Aarial"/>
                  </a:rPr>
                  <a:t>việc</a:t>
                </a:r>
                <a:r>
                  <a:rPr lang="fr-FR" dirty="0">
                    <a:latin typeface="Aarial"/>
                  </a:rPr>
                  <a:t> </a:t>
                </a:r>
                <a:r>
                  <a:rPr lang="fr-FR" dirty="0" err="1">
                    <a:latin typeface="Aarial"/>
                  </a:rPr>
                  <a:t>tính</a:t>
                </a:r>
                <a:r>
                  <a:rPr lang="fr-FR" dirty="0">
                    <a:latin typeface="Aarial"/>
                  </a:rPr>
                  <a:t> </a:t>
                </a:r>
                <a:r>
                  <a:rPr lang="fr-FR" dirty="0" err="1">
                    <a:latin typeface="Aarial"/>
                  </a:rPr>
                  <a:t>tóa</a:t>
                </a:r>
                <a:r>
                  <a:rPr lang="fr-FR" dirty="0">
                    <a:latin typeface="Aarial"/>
                  </a:rPr>
                  <a:t> </a:t>
                </a:r>
                <a:r>
                  <a:rPr lang="fr-FR" dirty="0" err="1">
                    <a:latin typeface="Aarial"/>
                  </a:rPr>
                  <a:t>số</a:t>
                </a:r>
                <a:r>
                  <a:rPr lang="fr-FR" dirty="0">
                    <a:latin typeface="Aarial"/>
                  </a:rPr>
                  <a:t> </a:t>
                </a:r>
                <a:r>
                  <a:rPr lang="fr-FR" dirty="0" err="1">
                    <a:latin typeface="Aarial"/>
                  </a:rPr>
                  <a:t>đo</a:t>
                </a:r>
                <a:r>
                  <a:rPr lang="fr-FR" dirty="0">
                    <a:latin typeface="Aarial"/>
                  </a:rPr>
                  <a:t> </a:t>
                </a:r>
                <a:r>
                  <a:rPr lang="fr-FR" dirty="0" err="1">
                    <a:latin typeface="Aarial"/>
                  </a:rPr>
                  <a:t>của</a:t>
                </a:r>
                <a:r>
                  <a:rPr lang="fr-FR" dirty="0">
                    <a:latin typeface="Aarial"/>
                  </a:rPr>
                  <a:t> </a:t>
                </a:r>
                <a:r>
                  <a:rPr lang="fr-FR" dirty="0" err="1">
                    <a:latin typeface="Aarial"/>
                  </a:rPr>
                  <a:t>góc</a:t>
                </a:r>
                <a:r>
                  <a:rPr lang="fr-FR" dirty="0">
                    <a:latin typeface="Aarial"/>
                  </a:rPr>
                  <a:t> </a:t>
                </a:r>
                <a:r>
                  <a:rPr lang="fr-FR" dirty="0" err="1">
                    <a:latin typeface="Aarial"/>
                  </a:rPr>
                  <a:t>lượng</a:t>
                </a:r>
                <a:r>
                  <a:rPr lang="fr-FR" dirty="0">
                    <a:latin typeface="Aarial"/>
                  </a:rPr>
                  <a:t> </a:t>
                </a:r>
                <a:r>
                  <a:rPr lang="fr-FR" dirty="0" err="1">
                    <a:latin typeface="Aarial"/>
                  </a:rPr>
                  <a:t>giác</a:t>
                </a:r>
                <a:r>
                  <a:rPr lang="fr-FR" dirty="0">
                    <a:latin typeface="Aarial"/>
                  </a:rPr>
                  <a:t>. </a:t>
                </a:r>
                <a:endParaRPr lang="en-US" dirty="0">
                  <a:latin typeface="Aarial"/>
                </a:endParaRPr>
              </a:p>
              <a:p>
                <a:pPr>
                  <a:buFont typeface="Wingdings" panose="05000000000000000000" pitchFamily="2" charset="2"/>
                  <a:buChar char="q"/>
                </a:pPr>
                <a:r>
                  <a:rPr lang="fr-FR" b="1" i="1" dirty="0" err="1">
                    <a:solidFill>
                      <a:srgbClr val="FF0000"/>
                    </a:solidFill>
                    <a:latin typeface="Aarial"/>
                  </a:rPr>
                  <a:t>Chú</a:t>
                </a:r>
                <a:r>
                  <a:rPr lang="fr-FR" b="1" i="1" dirty="0">
                    <a:solidFill>
                      <a:srgbClr val="FF0000"/>
                    </a:solidFill>
                    <a:latin typeface="Aarial"/>
                  </a:rPr>
                  <a:t> ý:</a:t>
                </a:r>
                <a:r>
                  <a:rPr lang="fr-FR" b="1" dirty="0">
                    <a:latin typeface="Aarial"/>
                  </a:rPr>
                  <a:t> </a:t>
                </a:r>
                <a:r>
                  <a:rPr lang="fr-FR" dirty="0" err="1">
                    <a:latin typeface="Aarial"/>
                  </a:rPr>
                  <a:t>Hệ</a:t>
                </a:r>
                <a:r>
                  <a:rPr lang="fr-FR" dirty="0">
                    <a:latin typeface="Aarial"/>
                  </a:rPr>
                  <a:t> </a:t>
                </a:r>
                <a:r>
                  <a:rPr lang="fr-FR" dirty="0" err="1">
                    <a:latin typeface="Aarial"/>
                  </a:rPr>
                  <a:t>thức</a:t>
                </a:r>
                <a:r>
                  <a:rPr lang="fr-FR" dirty="0">
                    <a:latin typeface="Aarial"/>
                  </a:rPr>
                  <a:t> </a:t>
                </a:r>
                <a:r>
                  <a:rPr lang="fr-FR" dirty="0" err="1">
                    <a:latin typeface="Aarial"/>
                  </a:rPr>
                  <a:t>này</a:t>
                </a:r>
                <a:r>
                  <a:rPr lang="fr-FR" dirty="0">
                    <a:latin typeface="Aarial"/>
                  </a:rPr>
                  <a:t> </a:t>
                </a:r>
                <a:r>
                  <a:rPr lang="fr-FR" dirty="0" err="1">
                    <a:latin typeface="Aarial"/>
                  </a:rPr>
                  <a:t>tương</a:t>
                </a:r>
                <a:r>
                  <a:rPr lang="fr-FR" dirty="0">
                    <a:latin typeface="Aarial"/>
                  </a:rPr>
                  <a:t> </a:t>
                </a:r>
                <a:r>
                  <a:rPr lang="fr-FR" dirty="0" err="1">
                    <a:latin typeface="Aarial"/>
                  </a:rPr>
                  <a:t>tự</a:t>
                </a:r>
                <a:r>
                  <a:rPr lang="fr-FR" dirty="0">
                    <a:latin typeface="Aarial"/>
                  </a:rPr>
                  <a:t> </a:t>
                </a:r>
                <a:r>
                  <a:rPr lang="fr-FR" dirty="0" err="1">
                    <a:latin typeface="Aarial"/>
                  </a:rPr>
                  <a:t>công</a:t>
                </a:r>
                <a:r>
                  <a:rPr lang="fr-FR" dirty="0">
                    <a:latin typeface="Aarial"/>
                  </a:rPr>
                  <a:t> </a:t>
                </a:r>
                <a:r>
                  <a:rPr lang="fr-FR" dirty="0" err="1">
                    <a:latin typeface="Aarial"/>
                  </a:rPr>
                  <a:t>thức</a:t>
                </a:r>
                <a:r>
                  <a:rPr lang="fr-FR" dirty="0">
                    <a:latin typeface="Aarial"/>
                  </a:rPr>
                  <a:t> </a:t>
                </a:r>
                <a14:m>
                  <m:oMath xmlns:m="http://schemas.openxmlformats.org/officeDocument/2006/math">
                    <m:bar>
                      <m:barPr>
                        <m:pos m:val="top"/>
                        <m:ctrlPr>
                          <a:rPr lang="en-US" i="1">
                            <a:latin typeface="Cambria Math" panose="02040503050406030204" pitchFamily="18" charset="0"/>
                          </a:rPr>
                        </m:ctrlPr>
                      </m:barPr>
                      <m:e>
                        <m:r>
                          <a:rPr lang="fr-FR" i="1">
                            <a:latin typeface="Cambria Math" panose="02040503050406030204" pitchFamily="18" charset="0"/>
                          </a:rPr>
                          <m:t>𝐴𝐵</m:t>
                        </m:r>
                      </m:e>
                    </m:bar>
                    <m:r>
                      <a:rPr lang="fr-FR" i="1">
                        <a:latin typeface="Cambria Math" panose="02040503050406030204" pitchFamily="18" charset="0"/>
                      </a:rPr>
                      <m:t>=</m:t>
                    </m:r>
                    <m:bar>
                      <m:barPr>
                        <m:pos m:val="top"/>
                        <m:ctrlPr>
                          <a:rPr lang="en-US" i="1">
                            <a:latin typeface="Cambria Math" panose="02040503050406030204" pitchFamily="18" charset="0"/>
                          </a:rPr>
                        </m:ctrlPr>
                      </m:barPr>
                      <m:e>
                        <m:r>
                          <a:rPr lang="fr-FR" i="1">
                            <a:latin typeface="Cambria Math" panose="02040503050406030204" pitchFamily="18" charset="0"/>
                          </a:rPr>
                          <m:t>𝑂𝐵</m:t>
                        </m:r>
                      </m:e>
                    </m:bar>
                    <m:r>
                      <a:rPr lang="fr-FR" i="1">
                        <a:latin typeface="Cambria Math" panose="02040503050406030204" pitchFamily="18" charset="0"/>
                      </a:rPr>
                      <m:t>−</m:t>
                    </m:r>
                    <m:bar>
                      <m:barPr>
                        <m:pos m:val="top"/>
                        <m:ctrlPr>
                          <a:rPr lang="en-US" i="1">
                            <a:latin typeface="Cambria Math" panose="02040503050406030204" pitchFamily="18" charset="0"/>
                          </a:rPr>
                        </m:ctrlPr>
                      </m:barPr>
                      <m:e>
                        <m:r>
                          <a:rPr lang="fr-FR" i="1">
                            <a:latin typeface="Cambria Math" panose="02040503050406030204" pitchFamily="18" charset="0"/>
                          </a:rPr>
                          <m:t>𝑂𝐴</m:t>
                        </m:r>
                      </m:e>
                    </m:bar>
                  </m:oMath>
                </a14:m>
                <a:r>
                  <a:rPr lang="fr-FR" dirty="0">
                    <a:latin typeface="Aarial"/>
                  </a:rPr>
                  <a:t> .</a:t>
                </a:r>
                <a:endParaRPr lang="en-US" dirty="0">
                  <a:latin typeface="Aarial"/>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962420"/>
              </a:xfrm>
              <a:prstGeom prst="rect">
                <a:avLst/>
              </a:prstGeom>
              <a:blipFill>
                <a:blip r:embed="rId2"/>
                <a:stretch>
                  <a:fillRect l="-1220" t="-983"/>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69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dirty="0">
                <a:solidFill>
                  <a:srgbClr val="000099"/>
                </a:solidFill>
                <a:effectLst/>
                <a:ea typeface="Calibri" panose="020F0502020204030204" pitchFamily="34" charset="0"/>
                <a:cs typeface="Times New Roman" panose="02020603050405020304" pitchFamily="18" charset="0"/>
              </a:rPr>
              <a:t>2. </a:t>
            </a:r>
            <a:r>
              <a:rPr lang="en-US" sz="3200" b="1" dirty="0" err="1">
                <a:solidFill>
                  <a:srgbClr val="000099"/>
                </a:solidFill>
                <a:effectLst/>
                <a:ea typeface="Calibri" panose="020F0502020204030204" pitchFamily="34" charset="0"/>
                <a:cs typeface="Times New Roman" panose="02020603050405020304" pitchFamily="18" charset="0"/>
              </a:rPr>
              <a:t>Đơn</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vị</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đo</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góc</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và</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độ</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dài</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cung</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tròn</a:t>
            </a:r>
            <a:endParaRPr lang="en-US" sz="3200"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ea typeface="Times New Roman" panose="02020603050405020304" pitchFamily="18" charset="0"/>
                  </a:rPr>
                  <a:t> </a:t>
                </a:r>
                <a:r>
                  <a:rPr lang="en-US" b="1" dirty="0">
                    <a:solidFill>
                      <a:srgbClr val="0000FF"/>
                    </a:solidFill>
                    <a:latin typeface="Aarial"/>
                    <a:ea typeface="Calibri" panose="020F0502020204030204" pitchFamily="34" charset="0"/>
                  </a:rPr>
                  <a:t>a) </a:t>
                </a:r>
                <a:r>
                  <a:rPr lang="en-US" b="1" dirty="0" err="1">
                    <a:solidFill>
                      <a:srgbClr val="0000FF"/>
                    </a:solidFill>
                    <a:latin typeface="Aarial"/>
                    <a:ea typeface="Calibri" panose="020F0502020204030204" pitchFamily="34" charset="0"/>
                  </a:rPr>
                  <a:t>Đơn</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vị</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đo</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và</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cung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tròn</a:t>
                </a:r>
                <a:r>
                  <a:rPr lang="en-US" b="1" dirty="0">
                    <a:solidFill>
                      <a:srgbClr val="0000FF"/>
                    </a:solidFill>
                    <a:latin typeface="Aarial"/>
                    <a:ea typeface="Calibri" panose="020F0502020204030204" pitchFamily="34" charset="0"/>
                  </a:rPr>
                  <a:t>. </a:t>
                </a:r>
                <a:endParaRPr lang="en-US" b="1" dirty="0">
                  <a:solidFill>
                    <a:srgbClr val="0000FF"/>
                  </a:solidFill>
                  <a:latin typeface="Aarial"/>
                </a:endParaRPr>
              </a:p>
              <a:p>
                <a:pPr algn="just"/>
                <a:r>
                  <a:rPr lang="en-US" b="1" dirty="0">
                    <a:latin typeface="Aarial"/>
                  </a:rPr>
                  <a:t>Đơn </a:t>
                </a:r>
                <a:r>
                  <a:rPr lang="en-US" b="1" dirty="0" err="1">
                    <a:latin typeface="Aarial"/>
                  </a:rPr>
                  <a:t>vị</a:t>
                </a:r>
                <a:r>
                  <a:rPr lang="en-US" b="1" dirty="0">
                    <a:latin typeface="Aarial"/>
                  </a:rPr>
                  <a:t> </a:t>
                </a:r>
                <a:r>
                  <a:rPr lang="en-US" b="1" dirty="0" err="1">
                    <a:latin typeface="Aarial"/>
                  </a:rPr>
                  <a:t>đo</a:t>
                </a:r>
                <a:r>
                  <a:rPr lang="en-US" b="1" dirty="0">
                    <a:latin typeface="Aarial"/>
                  </a:rPr>
                  <a:t>: </a:t>
                </a:r>
                <a:r>
                  <a:rPr lang="en-US" dirty="0" err="1">
                    <a:latin typeface="Aarial"/>
                  </a:rPr>
                  <a:t>Để</a:t>
                </a:r>
                <a:r>
                  <a:rPr lang="en-US" dirty="0">
                    <a:latin typeface="Aarial"/>
                  </a:rPr>
                  <a:t> </a:t>
                </a:r>
                <a:r>
                  <a:rPr lang="en-US" dirty="0" err="1">
                    <a:latin typeface="Aarial"/>
                  </a:rPr>
                  <a:t>đo</a:t>
                </a:r>
                <a:r>
                  <a:rPr lang="en-US" dirty="0">
                    <a:latin typeface="Aarial"/>
                  </a:rPr>
                  <a:t> </a:t>
                </a:r>
                <a:r>
                  <a:rPr lang="en-US" dirty="0" err="1">
                    <a:latin typeface="Aarial"/>
                  </a:rPr>
                  <a:t>góc</a:t>
                </a:r>
                <a:r>
                  <a:rPr lang="en-US" dirty="0">
                    <a:latin typeface="Aarial"/>
                  </a:rPr>
                  <a:t>, ta </a:t>
                </a:r>
                <a:r>
                  <a:rPr lang="en-US" dirty="0" err="1">
                    <a:latin typeface="Aarial"/>
                  </a:rPr>
                  <a:t>dùng</a:t>
                </a:r>
                <a:r>
                  <a:rPr lang="en-US" dirty="0">
                    <a:latin typeface="Aarial"/>
                  </a:rPr>
                  <a:t> </a:t>
                </a:r>
                <a:r>
                  <a:rPr lang="en-US" dirty="0" err="1">
                    <a:latin typeface="Aarial"/>
                  </a:rPr>
                  <a:t>đơn</a:t>
                </a:r>
                <a:r>
                  <a:rPr lang="en-US" dirty="0">
                    <a:latin typeface="Aarial"/>
                  </a:rPr>
                  <a:t> </a:t>
                </a:r>
                <a:r>
                  <a:rPr lang="en-US" dirty="0" err="1">
                    <a:latin typeface="Aarial"/>
                  </a:rPr>
                  <a:t>vị</a:t>
                </a:r>
                <a:r>
                  <a:rPr lang="en-US" dirty="0">
                    <a:latin typeface="Aarial"/>
                  </a:rPr>
                  <a:t> </a:t>
                </a:r>
                <a:r>
                  <a:rPr lang="en-US" dirty="0" err="1">
                    <a:latin typeface="Aarial"/>
                  </a:rPr>
                  <a:t>độ</a:t>
                </a:r>
                <a:r>
                  <a:rPr lang="en-US" dirty="0">
                    <a:latin typeface="Aarial"/>
                  </a:rPr>
                  <a:t>. Ta </a:t>
                </a:r>
                <a:r>
                  <a:rPr lang="en-US" dirty="0" err="1">
                    <a:latin typeface="Aarial"/>
                  </a:rPr>
                  <a:t>đã</a:t>
                </a:r>
                <a:r>
                  <a:rPr lang="en-US" dirty="0">
                    <a:latin typeface="Aarial"/>
                  </a:rPr>
                  <a:t> </a:t>
                </a:r>
                <a:r>
                  <a:rPr lang="en-US" dirty="0" err="1">
                    <a:latin typeface="Aarial"/>
                  </a:rPr>
                  <a:t>biết</a:t>
                </a:r>
                <a:r>
                  <a:rPr lang="en-US" dirty="0">
                    <a:latin typeface="Aarial"/>
                  </a:rPr>
                  <a:t>: </a:t>
                </a:r>
                <a:r>
                  <a:rPr lang="en-US" dirty="0" err="1">
                    <a:latin typeface="Aarial"/>
                  </a:rPr>
                  <a:t>Góc</a:t>
                </a:r>
                <a:r>
                  <a:rPr lang="en-US" dirty="0">
                    <a:latin typeface="Aarial"/>
                  </a:rPr>
                  <a:t> </a:t>
                </a:r>
                <a14:m>
                  <m:oMath xmlns:m="http://schemas.openxmlformats.org/officeDocument/2006/math">
                    <m:r>
                      <a:rPr lang="en-US" i="1">
                        <a:latin typeface="Cambria Math" panose="02040503050406030204" pitchFamily="18" charset="0"/>
                      </a:rPr>
                      <m:t>1°</m:t>
                    </m:r>
                  </m:oMath>
                </a14:m>
                <a:r>
                  <a:rPr lang="en-US" dirty="0">
                    <a:latin typeface="Aarial"/>
                  </a:rPr>
                  <a:t> </a:t>
                </a:r>
                <a:r>
                  <a:rPr lang="en-US" dirty="0" err="1">
                    <a:latin typeface="Aarial"/>
                  </a:rPr>
                  <a:t>bằng</a:t>
                </a:r>
                <a:r>
                  <a:rPr lang="en-US" dirty="0">
                    <a:latin typeface="Aarial"/>
                  </a:rPr>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180</m:t>
                        </m:r>
                      </m:den>
                    </m:f>
                  </m:oMath>
                </a14:m>
                <a:r>
                  <a:rPr lang="en-US" dirty="0">
                    <a:latin typeface="Aarial"/>
                  </a:rPr>
                  <a:t> </a:t>
                </a:r>
                <a:r>
                  <a:rPr lang="en-US" dirty="0" err="1">
                    <a:latin typeface="Aarial"/>
                  </a:rPr>
                  <a:t>góc</a:t>
                </a:r>
                <a:r>
                  <a:rPr lang="en-US" dirty="0">
                    <a:latin typeface="Aarial"/>
                  </a:rPr>
                  <a:t> </a:t>
                </a:r>
                <a:r>
                  <a:rPr lang="en-US" dirty="0" err="1">
                    <a:latin typeface="Aarial"/>
                  </a:rPr>
                  <a:t>bẹt</a:t>
                </a:r>
                <a:r>
                  <a:rPr lang="en-US" dirty="0">
                    <a:latin typeface="Aarial"/>
                  </a:rPr>
                  <a:t>. </a:t>
                </a:r>
                <a:r>
                  <a:rPr lang="en-US" dirty="0" err="1">
                    <a:latin typeface="Aarial"/>
                  </a:rPr>
                  <a:t>Đơn</a:t>
                </a:r>
                <a:r>
                  <a:rPr lang="en-US" dirty="0">
                    <a:latin typeface="Aarial"/>
                  </a:rPr>
                  <a:t> </a:t>
                </a:r>
                <a:r>
                  <a:rPr lang="en-US" dirty="0" err="1">
                    <a:latin typeface="Aarial"/>
                  </a:rPr>
                  <a:t>vị</a:t>
                </a:r>
                <a:r>
                  <a:rPr lang="en-US" dirty="0">
                    <a:latin typeface="Aarial"/>
                  </a:rPr>
                  <a:t> </a:t>
                </a:r>
                <a:r>
                  <a:rPr lang="en-US" dirty="0" err="1">
                    <a:latin typeface="Aarial"/>
                  </a:rPr>
                  <a:t>độ</a:t>
                </a:r>
                <a:r>
                  <a:rPr lang="en-US" dirty="0">
                    <a:latin typeface="Aarial"/>
                  </a:rPr>
                  <a:t> </a:t>
                </a:r>
                <a:r>
                  <a:rPr lang="en-US" dirty="0" err="1">
                    <a:latin typeface="Aarial"/>
                  </a:rPr>
                  <a:t>được</a:t>
                </a:r>
                <a:r>
                  <a:rPr lang="en-US" dirty="0">
                    <a:latin typeface="Aarial"/>
                  </a:rPr>
                  <a:t> chia </a:t>
                </a:r>
                <a:r>
                  <a:rPr lang="en-US" dirty="0" err="1">
                    <a:latin typeface="Aarial"/>
                  </a:rPr>
                  <a:t>thành</a:t>
                </a:r>
                <a:r>
                  <a:rPr lang="en-US" dirty="0">
                    <a:latin typeface="Aarial"/>
                  </a:rPr>
                  <a:t> </a:t>
                </a:r>
                <a:r>
                  <a:rPr lang="en-US" dirty="0" err="1">
                    <a:latin typeface="Aarial"/>
                  </a:rPr>
                  <a:t>những</a:t>
                </a:r>
                <a:r>
                  <a:rPr lang="en-US" dirty="0">
                    <a:latin typeface="Aarial"/>
                  </a:rPr>
                  <a:t> </a:t>
                </a:r>
                <a:r>
                  <a:rPr lang="en-US" dirty="0" err="1">
                    <a:latin typeface="Aarial"/>
                  </a:rPr>
                  <a:t>đơn</a:t>
                </a:r>
                <a:r>
                  <a:rPr lang="en-US" dirty="0">
                    <a:latin typeface="Aarial"/>
                  </a:rPr>
                  <a:t> </a:t>
                </a:r>
                <a:r>
                  <a:rPr lang="en-US" dirty="0" err="1">
                    <a:latin typeface="Aarial"/>
                  </a:rPr>
                  <a:t>vị</a:t>
                </a:r>
                <a:r>
                  <a:rPr lang="en-US" dirty="0">
                    <a:latin typeface="Aarial"/>
                  </a:rPr>
                  <a:t> </a:t>
                </a:r>
                <a:r>
                  <a:rPr lang="en-US" dirty="0" err="1">
                    <a:latin typeface="Aarial"/>
                  </a:rPr>
                  <a:t>nhỏ</a:t>
                </a:r>
                <a:r>
                  <a:rPr lang="en-US" dirty="0">
                    <a:latin typeface="Aarial"/>
                  </a:rPr>
                  <a:t> </a:t>
                </a:r>
                <a:r>
                  <a:rPr lang="en-US" dirty="0" err="1">
                    <a:latin typeface="Aarial"/>
                  </a:rPr>
                  <a:t>hơn</a:t>
                </a:r>
                <a:r>
                  <a:rPr lang="en-US" dirty="0">
                    <a:latin typeface="Aarial"/>
                  </a:rPr>
                  <a:t>: </a:t>
                </a:r>
                <a14:m>
                  <m:oMath xmlns:m="http://schemas.openxmlformats.org/officeDocument/2006/math">
                    <m:r>
                      <a:rPr lang="en-US" i="1">
                        <a:latin typeface="Cambria Math" panose="02040503050406030204" pitchFamily="18" charset="0"/>
                      </a:rPr>
                      <m:t>1°=60°;</m:t>
                    </m:r>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m:t>
                        </m:r>
                      </m:sup>
                    </m:sSup>
                    <m:r>
                      <a:rPr lang="en-US" i="1">
                        <a:latin typeface="Cambria Math" panose="02040503050406030204" pitchFamily="18" charset="0"/>
                      </a:rPr>
                      <m:t>=6</m:t>
                    </m:r>
                    <m:sSup>
                      <m:sSupPr>
                        <m:ctrlPr>
                          <a:rPr lang="en-US" i="1">
                            <a:latin typeface="Cambria Math" panose="02040503050406030204" pitchFamily="18" charset="0"/>
                          </a:rPr>
                        </m:ctrlPr>
                      </m:sSupPr>
                      <m:e>
                        <m:r>
                          <a:rPr lang="en-US" i="1">
                            <a:latin typeface="Cambria Math" panose="02040503050406030204" pitchFamily="18" charset="0"/>
                          </a:rPr>
                          <m:t>0</m:t>
                        </m:r>
                      </m:e>
                      <m:sup>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m:t>
                            </m:r>
                          </m:sup>
                        </m:sSup>
                      </m:sup>
                    </m:sSup>
                  </m:oMath>
                </a14:m>
                <a:r>
                  <a:rPr lang="en-US" dirty="0">
                    <a:latin typeface="Aarial"/>
                  </a:rPr>
                  <a:t>.</a:t>
                </a:r>
              </a:p>
              <a:p>
                <a:pPr algn="just"/>
                <a:r>
                  <a:rPr lang="en-US" dirty="0" err="1">
                    <a:latin typeface="Aarial"/>
                  </a:rPr>
                  <a:t>Đối</a:t>
                </a:r>
                <a:r>
                  <a:rPr lang="en-US" dirty="0">
                    <a:latin typeface="Aarial"/>
                  </a:rPr>
                  <a:t> </a:t>
                </a:r>
                <a:r>
                  <a:rPr lang="en-US" dirty="0" err="1">
                    <a:latin typeface="Aarial"/>
                  </a:rPr>
                  <a:t>với</a:t>
                </a:r>
                <a:r>
                  <a:rPr lang="en-US" dirty="0">
                    <a:latin typeface="Aarial"/>
                  </a:rPr>
                  <a:t> </a:t>
                </a:r>
                <a:r>
                  <a:rPr lang="en-US" dirty="0" err="1">
                    <a:latin typeface="Aarial"/>
                  </a:rPr>
                  <a:t>các</a:t>
                </a:r>
                <a:r>
                  <a:rPr lang="en-US" dirty="0">
                    <a:latin typeface="Aarial"/>
                  </a:rPr>
                  <a:t> </a:t>
                </a:r>
                <a:r>
                  <a:rPr lang="en-US" dirty="0" err="1">
                    <a:latin typeface="Aarial"/>
                  </a:rPr>
                  <a:t>góc</a:t>
                </a:r>
                <a:r>
                  <a:rPr lang="en-US" dirty="0">
                    <a:latin typeface="Aarial"/>
                  </a:rPr>
                  <a:t> </a:t>
                </a:r>
                <a:r>
                  <a:rPr lang="en-US" dirty="0" err="1">
                    <a:latin typeface="Aarial"/>
                  </a:rPr>
                  <a:t>lượng</a:t>
                </a:r>
                <a:r>
                  <a:rPr lang="en-US" dirty="0">
                    <a:latin typeface="Aarial"/>
                  </a:rPr>
                  <a:t> </a:t>
                </a:r>
                <a:r>
                  <a:rPr lang="en-US" dirty="0" err="1">
                    <a:latin typeface="Aarial"/>
                  </a:rPr>
                  <a:t>giác</a:t>
                </a:r>
                <a:r>
                  <a:rPr lang="en-US" dirty="0">
                    <a:latin typeface="Aarial"/>
                  </a:rPr>
                  <a:t>, </a:t>
                </a:r>
                <a:r>
                  <a:rPr lang="en-US" dirty="0" err="1">
                    <a:latin typeface="Aarial"/>
                  </a:rPr>
                  <a:t>khi</a:t>
                </a:r>
                <a:r>
                  <a:rPr lang="en-US" dirty="0">
                    <a:latin typeface="Aarial"/>
                  </a:rPr>
                  <a:t> </a:t>
                </a:r>
                <a:r>
                  <a:rPr lang="en-US" dirty="0" err="1">
                    <a:latin typeface="Aarial"/>
                  </a:rPr>
                  <a:t>mà</a:t>
                </a:r>
                <a:r>
                  <a:rPr lang="en-US" dirty="0">
                    <a:latin typeface="Aarial"/>
                  </a:rPr>
                  <a:t> </a:t>
                </a:r>
                <a:r>
                  <a:rPr lang="en-US" dirty="0" err="1">
                    <a:latin typeface="Aarial"/>
                  </a:rPr>
                  <a:t>số</a:t>
                </a:r>
                <a:r>
                  <a:rPr lang="en-US" dirty="0">
                    <a:latin typeface="Aarial"/>
                  </a:rPr>
                  <a:t> </a:t>
                </a:r>
                <a:r>
                  <a:rPr lang="en-US" dirty="0" err="1">
                    <a:latin typeface="Aarial"/>
                  </a:rPr>
                  <a:t>vòng</a:t>
                </a:r>
                <a:r>
                  <a:rPr lang="en-US" dirty="0">
                    <a:latin typeface="Aarial"/>
                  </a:rPr>
                  <a:t> quay </a:t>
                </a:r>
                <a:r>
                  <a:rPr lang="en-US" dirty="0" err="1">
                    <a:latin typeface="Aarial"/>
                  </a:rPr>
                  <a:t>trong</a:t>
                </a:r>
                <a:r>
                  <a:rPr lang="en-US" dirty="0">
                    <a:latin typeface="Aarial"/>
                  </a:rPr>
                  <a:t> </a:t>
                </a:r>
                <a:r>
                  <a:rPr lang="en-US" dirty="0" err="1">
                    <a:latin typeface="Aarial"/>
                  </a:rPr>
                  <a:t>chuyển</a:t>
                </a:r>
                <a:r>
                  <a:rPr lang="en-US" dirty="0">
                    <a:latin typeface="Aarial"/>
                  </a:rPr>
                  <a:t> </a:t>
                </a:r>
                <a:r>
                  <a:rPr lang="en-US" dirty="0" err="1">
                    <a:latin typeface="Aarial"/>
                  </a:rPr>
                  <a:t>động</a:t>
                </a:r>
                <a:r>
                  <a:rPr lang="en-US" dirty="0">
                    <a:latin typeface="Aarial"/>
                  </a:rPr>
                  <a:t> </a:t>
                </a:r>
                <a:r>
                  <a:rPr lang="en-US" dirty="0" err="1">
                    <a:latin typeface="Aarial"/>
                  </a:rPr>
                  <a:t>tương</a:t>
                </a:r>
                <a:r>
                  <a:rPr lang="en-US" dirty="0">
                    <a:latin typeface="Aarial"/>
                  </a:rPr>
                  <a:t> </a:t>
                </a:r>
                <a:r>
                  <a:rPr lang="en-US" dirty="0" err="1">
                    <a:latin typeface="Aarial"/>
                  </a:rPr>
                  <a:t>ứng</a:t>
                </a:r>
                <a:r>
                  <a:rPr lang="en-US" dirty="0">
                    <a:latin typeface="Aarial"/>
                  </a:rPr>
                  <a:t> </a:t>
                </a:r>
                <a:r>
                  <a:rPr lang="en-US" dirty="0" err="1">
                    <a:latin typeface="Aarial"/>
                  </a:rPr>
                  <a:t>từ</a:t>
                </a:r>
                <a:r>
                  <a:rPr lang="en-US" dirty="0">
                    <a:latin typeface="Aarial"/>
                  </a:rPr>
                  <a:t> </a:t>
                </a:r>
                <a:r>
                  <a:rPr lang="en-US" dirty="0" err="1">
                    <a:latin typeface="Aarial"/>
                  </a:rPr>
                  <a:t>tia</a:t>
                </a:r>
                <a:r>
                  <a:rPr lang="en-US" dirty="0">
                    <a:latin typeface="Aarial"/>
                  </a:rPr>
                  <a:t> </a:t>
                </a:r>
                <a:r>
                  <a:rPr lang="en-US" dirty="0" err="1">
                    <a:latin typeface="Aarial"/>
                  </a:rPr>
                  <a:t>đầu</a:t>
                </a:r>
                <a:r>
                  <a:rPr lang="en-US" dirty="0">
                    <a:latin typeface="Aarial"/>
                  </a:rPr>
                  <a:t> </a:t>
                </a:r>
                <a:r>
                  <a:rPr lang="en-US" dirty="0" err="1">
                    <a:latin typeface="Aarial"/>
                  </a:rPr>
                  <a:t>đến</a:t>
                </a:r>
                <a:r>
                  <a:rPr lang="en-US" dirty="0">
                    <a:latin typeface="Aarial"/>
                  </a:rPr>
                  <a:t> </a:t>
                </a:r>
                <a:r>
                  <a:rPr lang="en-US" dirty="0" err="1">
                    <a:latin typeface="Aarial"/>
                  </a:rPr>
                  <a:t>tia</a:t>
                </a:r>
                <a:r>
                  <a:rPr lang="en-US" dirty="0">
                    <a:latin typeface="Aarial"/>
                  </a:rPr>
                  <a:t> </a:t>
                </a:r>
                <a:r>
                  <a:rPr lang="en-US" dirty="0" err="1">
                    <a:latin typeface="Aarial"/>
                  </a:rPr>
                  <a:t>cuối</a:t>
                </a:r>
                <a:r>
                  <a:rPr lang="en-US" dirty="0">
                    <a:latin typeface="Aarial"/>
                  </a:rPr>
                  <a:t> </a:t>
                </a:r>
                <a:r>
                  <a:rPr lang="en-US" dirty="0" err="1">
                    <a:latin typeface="Aarial"/>
                  </a:rPr>
                  <a:t>là</a:t>
                </a:r>
                <a:r>
                  <a:rPr lang="en-US" dirty="0">
                    <a:latin typeface="Aarial"/>
                  </a:rPr>
                  <a:t> </a:t>
                </a:r>
                <a:r>
                  <a:rPr lang="en-US" dirty="0" err="1">
                    <a:latin typeface="Aarial"/>
                  </a:rPr>
                  <a:t>khá</a:t>
                </a:r>
                <a:r>
                  <a:rPr lang="en-US" dirty="0">
                    <a:latin typeface="Aarial"/>
                  </a:rPr>
                  <a:t> </a:t>
                </a:r>
                <a:r>
                  <a:rPr lang="en-US" dirty="0" err="1">
                    <a:latin typeface="Aarial"/>
                  </a:rPr>
                  <a:t>lớn</a:t>
                </a:r>
                <a:r>
                  <a:rPr lang="en-US" dirty="0">
                    <a:latin typeface="Aarial"/>
                  </a:rPr>
                  <a:t> </a:t>
                </a:r>
                <a:r>
                  <a:rPr lang="en-US" dirty="0" err="1">
                    <a:latin typeface="Aarial"/>
                  </a:rPr>
                  <a:t>thì</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r>
                  <a:rPr lang="en-US" dirty="0" err="1">
                    <a:latin typeface="Aarial"/>
                  </a:rPr>
                  <a:t>của</a:t>
                </a:r>
                <a:r>
                  <a:rPr lang="en-US" dirty="0">
                    <a:latin typeface="Aarial"/>
                  </a:rPr>
                  <a:t> </a:t>
                </a:r>
                <a:r>
                  <a:rPr lang="en-US" dirty="0" err="1">
                    <a:latin typeface="Aarial"/>
                  </a:rPr>
                  <a:t>chúng</a:t>
                </a:r>
                <a:r>
                  <a:rPr lang="en-US" dirty="0">
                    <a:latin typeface="Aarial"/>
                  </a:rPr>
                  <a:t> </a:t>
                </a:r>
                <a:r>
                  <a:rPr lang="en-US" dirty="0" err="1">
                    <a:latin typeface="Aarial"/>
                  </a:rPr>
                  <a:t>tính</a:t>
                </a:r>
                <a:r>
                  <a:rPr lang="en-US" dirty="0">
                    <a:latin typeface="Aarial"/>
                  </a:rPr>
                  <a:t> </a:t>
                </a:r>
                <a:r>
                  <a:rPr lang="en-US" dirty="0" err="1">
                    <a:latin typeface="Aarial"/>
                  </a:rPr>
                  <a:t>bằng</a:t>
                </a:r>
                <a:r>
                  <a:rPr lang="en-US" dirty="0">
                    <a:latin typeface="Aarial"/>
                  </a:rPr>
                  <a:t> </a:t>
                </a:r>
                <a:r>
                  <a:rPr lang="en-US" dirty="0" err="1">
                    <a:latin typeface="Aarial"/>
                  </a:rPr>
                  <a:t>độ</a:t>
                </a:r>
                <a:r>
                  <a:rPr lang="en-US" dirty="0">
                    <a:latin typeface="Aarial"/>
                  </a:rPr>
                  <a:t> </a:t>
                </a:r>
                <a:r>
                  <a:rPr lang="en-US" dirty="0" err="1">
                    <a:latin typeface="Aarial"/>
                  </a:rPr>
                  <a:t>sẽ</a:t>
                </a:r>
                <a:r>
                  <a:rPr lang="en-US" dirty="0">
                    <a:latin typeface="Aarial"/>
                  </a:rPr>
                  <a:t> </a:t>
                </a:r>
                <a:r>
                  <a:rPr lang="en-US" dirty="0" err="1">
                    <a:latin typeface="Aarial"/>
                  </a:rPr>
                  <a:t>trở</a:t>
                </a:r>
                <a:r>
                  <a:rPr lang="en-US" dirty="0">
                    <a:latin typeface="Aarial"/>
                  </a:rPr>
                  <a:t> </a:t>
                </a:r>
                <a:r>
                  <a:rPr lang="en-US" dirty="0" err="1">
                    <a:latin typeface="Aarial"/>
                  </a:rPr>
                  <a:t>nên</a:t>
                </a:r>
                <a:r>
                  <a:rPr lang="en-US" dirty="0">
                    <a:latin typeface="Aarial"/>
                  </a:rPr>
                  <a:t> </a:t>
                </a:r>
                <a:r>
                  <a:rPr lang="en-US" dirty="0" err="1">
                    <a:latin typeface="Aarial"/>
                  </a:rPr>
                  <a:t>cồng</a:t>
                </a:r>
                <a:r>
                  <a:rPr lang="en-US" dirty="0">
                    <a:latin typeface="Aarial"/>
                  </a:rPr>
                  <a:t> </a:t>
                </a:r>
                <a:r>
                  <a:rPr lang="en-US" dirty="0" err="1">
                    <a:latin typeface="Aarial"/>
                  </a:rPr>
                  <a:t>kềnh</a:t>
                </a:r>
                <a:r>
                  <a:rPr lang="en-US" dirty="0">
                    <a:latin typeface="Aarial"/>
                  </a:rPr>
                  <a:t>. Do </a:t>
                </a:r>
                <a:r>
                  <a:rPr lang="en-US" dirty="0" err="1">
                    <a:latin typeface="Aarial"/>
                  </a:rPr>
                  <a:t>đó</a:t>
                </a:r>
                <a:r>
                  <a:rPr lang="en-US" dirty="0">
                    <a:latin typeface="Aarial"/>
                  </a:rPr>
                  <a:t>, </a:t>
                </a:r>
                <a:r>
                  <a:rPr lang="en-US" dirty="0" err="1">
                    <a:latin typeface="Aarial"/>
                  </a:rPr>
                  <a:t>trong</a:t>
                </a:r>
                <a:r>
                  <a:rPr lang="en-US" dirty="0">
                    <a:latin typeface="Aarial"/>
                  </a:rPr>
                  <a:t> khoa </a:t>
                </a:r>
                <a:r>
                  <a:rPr lang="en-US" dirty="0" err="1">
                    <a:latin typeface="Aarial"/>
                  </a:rPr>
                  <a:t>học</a:t>
                </a:r>
                <a:r>
                  <a:rPr lang="en-US" dirty="0">
                    <a:latin typeface="Aarial"/>
                  </a:rPr>
                  <a:t> </a:t>
                </a:r>
                <a:r>
                  <a:rPr lang="en-US" dirty="0" err="1">
                    <a:latin typeface="Aarial"/>
                  </a:rPr>
                  <a:t>và</a:t>
                </a:r>
                <a:r>
                  <a:rPr lang="en-US" dirty="0">
                    <a:latin typeface="Aarial"/>
                  </a:rPr>
                  <a:t> </a:t>
                </a:r>
                <a:r>
                  <a:rPr lang="en-US" dirty="0" err="1">
                    <a:latin typeface="Aarial"/>
                  </a:rPr>
                  <a:t>kĩ</a:t>
                </a:r>
                <a:r>
                  <a:rPr lang="en-US" dirty="0">
                    <a:latin typeface="Aarial"/>
                  </a:rPr>
                  <a:t> </a:t>
                </a:r>
                <a:r>
                  <a:rPr lang="en-US" dirty="0" err="1">
                    <a:latin typeface="Aarial"/>
                  </a:rPr>
                  <a:t>thuật</a:t>
                </a:r>
                <a:r>
                  <a:rPr lang="en-US" dirty="0">
                    <a:latin typeface="Aarial"/>
                  </a:rPr>
                  <a:t>, </a:t>
                </a:r>
                <a:r>
                  <a:rPr lang="en-US" dirty="0" err="1">
                    <a:latin typeface="Aarial"/>
                  </a:rPr>
                  <a:t>bên</a:t>
                </a:r>
                <a:r>
                  <a:rPr lang="en-US" dirty="0">
                    <a:latin typeface="Aarial"/>
                  </a:rPr>
                  <a:t> </a:t>
                </a:r>
                <a:r>
                  <a:rPr lang="en-US" dirty="0" err="1">
                    <a:latin typeface="Aarial"/>
                  </a:rPr>
                  <a:t>cạnh</a:t>
                </a:r>
                <a:r>
                  <a:rPr lang="en-US" dirty="0">
                    <a:latin typeface="Aarial"/>
                  </a:rPr>
                  <a:t> </a:t>
                </a:r>
                <a:r>
                  <a:rPr lang="en-US" dirty="0" err="1">
                    <a:latin typeface="Aarial"/>
                  </a:rPr>
                  <a:t>việc</a:t>
                </a:r>
                <a:r>
                  <a:rPr lang="en-US" dirty="0">
                    <a:latin typeface="Aarial"/>
                  </a:rPr>
                  <a:t> </a:t>
                </a:r>
                <a:r>
                  <a:rPr lang="en-US" dirty="0" err="1">
                    <a:latin typeface="Aarial"/>
                  </a:rPr>
                  <a:t>đo</a:t>
                </a:r>
                <a:r>
                  <a:rPr lang="en-US" dirty="0">
                    <a:latin typeface="Aarial"/>
                  </a:rPr>
                  <a:t> </a:t>
                </a:r>
                <a:r>
                  <a:rPr lang="en-US" dirty="0" err="1">
                    <a:latin typeface="Aarial"/>
                  </a:rPr>
                  <a:t>bằng</a:t>
                </a:r>
                <a:r>
                  <a:rPr lang="en-US" dirty="0">
                    <a:latin typeface="Aarial"/>
                  </a:rPr>
                  <a:t> </a:t>
                </a:r>
                <a:r>
                  <a:rPr lang="en-US" dirty="0" err="1">
                    <a:latin typeface="Aarial"/>
                  </a:rPr>
                  <a:t>độ</a:t>
                </a:r>
                <a:r>
                  <a:rPr lang="en-US" dirty="0">
                    <a:latin typeface="Aarial"/>
                  </a:rPr>
                  <a:t>, </a:t>
                </a:r>
                <a:r>
                  <a:rPr lang="en-US" dirty="0" err="1">
                    <a:latin typeface="Aarial"/>
                  </a:rPr>
                  <a:t>người</a:t>
                </a:r>
                <a:r>
                  <a:rPr lang="en-US" dirty="0">
                    <a:latin typeface="Aarial"/>
                  </a:rPr>
                  <a:t> ta </a:t>
                </a:r>
                <a:r>
                  <a:rPr lang="en-US" dirty="0" err="1">
                    <a:latin typeface="Aarial"/>
                  </a:rPr>
                  <a:t>còn</a:t>
                </a:r>
                <a:r>
                  <a:rPr lang="en-US" dirty="0">
                    <a:latin typeface="Aarial"/>
                  </a:rPr>
                  <a:t> </a:t>
                </a:r>
                <a:r>
                  <a:rPr lang="en-US" dirty="0" err="1">
                    <a:latin typeface="Aarial"/>
                  </a:rPr>
                  <a:t>sử</a:t>
                </a:r>
                <a:r>
                  <a:rPr lang="en-US" dirty="0">
                    <a:latin typeface="Aarial"/>
                  </a:rPr>
                  <a:t> </a:t>
                </a:r>
                <a:r>
                  <a:rPr lang="en-US" dirty="0" err="1">
                    <a:latin typeface="Aarial"/>
                  </a:rPr>
                  <a:t>dụng</a:t>
                </a:r>
                <a:r>
                  <a:rPr lang="en-US" dirty="0">
                    <a:latin typeface="Aarial"/>
                  </a:rPr>
                  <a:t> </a:t>
                </a:r>
                <a:r>
                  <a:rPr lang="en-US" dirty="0" err="1">
                    <a:latin typeface="Aarial"/>
                  </a:rPr>
                  <a:t>đơn</a:t>
                </a:r>
                <a:r>
                  <a:rPr lang="en-US" dirty="0">
                    <a:latin typeface="Aarial"/>
                  </a:rPr>
                  <a:t> </a:t>
                </a:r>
                <a:r>
                  <a:rPr lang="en-US" dirty="0" err="1">
                    <a:latin typeface="Aarial"/>
                  </a:rPr>
                  <a:t>vị</a:t>
                </a:r>
                <a:r>
                  <a:rPr lang="en-US" dirty="0">
                    <a:latin typeface="Aarial"/>
                  </a:rPr>
                  <a:t> </a:t>
                </a:r>
                <a:r>
                  <a:rPr lang="en-US" dirty="0" err="1">
                    <a:latin typeface="Aarial"/>
                  </a:rPr>
                  <a:t>đo</a:t>
                </a:r>
                <a:r>
                  <a:rPr lang="en-US" dirty="0">
                    <a:latin typeface="Aarial"/>
                  </a:rPr>
                  <a:t> </a:t>
                </a:r>
                <a:r>
                  <a:rPr lang="en-US" dirty="0" err="1">
                    <a:latin typeface="Aarial"/>
                  </a:rPr>
                  <a:t>góc</a:t>
                </a:r>
                <a:r>
                  <a:rPr lang="en-US" dirty="0">
                    <a:latin typeface="Aarial"/>
                  </a:rPr>
                  <a:t> </a:t>
                </a:r>
                <a:r>
                  <a:rPr lang="en-US" dirty="0" err="1">
                    <a:latin typeface="Aarial"/>
                  </a:rPr>
                  <a:t>bàng</a:t>
                </a:r>
                <a:r>
                  <a:rPr lang="en-US" dirty="0">
                    <a:latin typeface="Aarial"/>
                  </a:rPr>
                  <a:t> </a:t>
                </a:r>
                <a:r>
                  <a:rPr lang="en-US" dirty="0" err="1">
                    <a:latin typeface="Aarial"/>
                  </a:rPr>
                  <a:t>rađian</a:t>
                </a:r>
                <a:r>
                  <a:rPr lang="en-US" dirty="0">
                    <a:latin typeface="Aarial"/>
                  </a:rPr>
                  <a:t>.</a:t>
                </a: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xmlns="">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962420"/>
              </a:xfrm>
              <a:prstGeom prst="rect">
                <a:avLst/>
              </a:prstGeom>
              <a:blipFill>
                <a:blip r:embed="rId2"/>
                <a:stretch>
                  <a:fillRect l="-1220" t="-983" r="-1379"/>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367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dirty="0">
                <a:solidFill>
                  <a:srgbClr val="000099"/>
                </a:solidFill>
                <a:effectLst/>
                <a:ea typeface="Calibri" panose="020F0502020204030204" pitchFamily="34" charset="0"/>
                <a:cs typeface="Times New Roman" panose="02020603050405020304" pitchFamily="18" charset="0"/>
              </a:rPr>
              <a:t>2. </a:t>
            </a:r>
            <a:r>
              <a:rPr lang="en-US" sz="3200" b="1" dirty="0" err="1">
                <a:solidFill>
                  <a:srgbClr val="000099"/>
                </a:solidFill>
                <a:effectLst/>
                <a:ea typeface="Calibri" panose="020F0502020204030204" pitchFamily="34" charset="0"/>
                <a:cs typeface="Times New Roman" panose="02020603050405020304" pitchFamily="18" charset="0"/>
              </a:rPr>
              <a:t>Đơn</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vị</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đo</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góc</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và</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độ</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dài</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cung</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tròn</a:t>
            </a:r>
            <a:endParaRPr lang="en-US" sz="3200"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ea typeface="Calibri" panose="020F0502020204030204" pitchFamily="34" charset="0"/>
                  </a:rPr>
                  <a:t>a) </a:t>
                </a:r>
                <a:r>
                  <a:rPr lang="en-US" b="1" dirty="0" err="1">
                    <a:solidFill>
                      <a:srgbClr val="0000FF"/>
                    </a:solidFill>
                    <a:latin typeface="Aarial"/>
                    <a:ea typeface="Calibri" panose="020F0502020204030204" pitchFamily="34" charset="0"/>
                  </a:rPr>
                  <a:t>Đơn</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vị</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đo</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và</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cung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tròn</a:t>
                </a:r>
                <a:r>
                  <a:rPr lang="en-US" b="1" dirty="0">
                    <a:solidFill>
                      <a:srgbClr val="0000FF"/>
                    </a:solidFill>
                    <a:latin typeface="Aarial"/>
                    <a:ea typeface="Calibri" panose="020F0502020204030204" pitchFamily="34" charset="0"/>
                  </a:rPr>
                  <a:t>. </a:t>
                </a:r>
                <a:endParaRPr lang="en-US" b="1" dirty="0">
                  <a:solidFill>
                    <a:srgbClr val="0000FF"/>
                  </a:solidFill>
                  <a:latin typeface="Aarial"/>
                </a:endParaRPr>
              </a:p>
              <a:p>
                <a:r>
                  <a:rPr lang="en-US" b="1" dirty="0">
                    <a:latin typeface="Aarial"/>
                  </a:rPr>
                  <a:t>Đơn </a:t>
                </a:r>
                <a:r>
                  <a:rPr lang="en-US" b="1" dirty="0" err="1">
                    <a:latin typeface="Aarial"/>
                  </a:rPr>
                  <a:t>vị</a:t>
                </a:r>
                <a:r>
                  <a:rPr lang="en-US" b="1" dirty="0">
                    <a:latin typeface="Aarial"/>
                  </a:rPr>
                  <a:t> </a:t>
                </a:r>
                <a:r>
                  <a:rPr lang="en-US" b="1" dirty="0" err="1">
                    <a:latin typeface="Aarial"/>
                  </a:rPr>
                  <a:t>đo</a:t>
                </a:r>
                <a:r>
                  <a:rPr lang="en-US" b="1" dirty="0">
                    <a:latin typeface="Aarial"/>
                  </a:rPr>
                  <a:t>: </a:t>
                </a:r>
                <a:r>
                  <a:rPr lang="en-US" dirty="0">
                    <a:latin typeface="Aarial"/>
                  </a:rPr>
                  <a:t>Cho </a:t>
                </a:r>
                <a:r>
                  <a:rPr lang="en-US" dirty="0" err="1">
                    <a:latin typeface="Aarial"/>
                  </a:rPr>
                  <a:t>đường</a:t>
                </a:r>
                <a:r>
                  <a:rPr lang="en-US" dirty="0">
                    <a:latin typeface="Aarial"/>
                  </a:rPr>
                  <a:t> </a:t>
                </a:r>
                <a:r>
                  <a:rPr lang="en-US" dirty="0" err="1">
                    <a:latin typeface="Aarial"/>
                  </a:rPr>
                  <a:t>tròn</a:t>
                </a:r>
                <a:r>
                  <a:rPr lang="en-US" dirty="0">
                    <a:latin typeface="Aarial"/>
                  </a:rPr>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𝑂</m:t>
                        </m:r>
                      </m:e>
                    </m:d>
                  </m:oMath>
                </a14:m>
                <a:r>
                  <a:rPr lang="en-US" dirty="0" err="1">
                    <a:latin typeface="Aarial"/>
                  </a:rPr>
                  <a:t>tâm</a:t>
                </a:r>
                <a:r>
                  <a:rPr lang="en-US" dirty="0">
                    <a:latin typeface="Aarial"/>
                  </a:rPr>
                  <a:t> </a:t>
                </a:r>
                <a14:m>
                  <m:oMath xmlns:m="http://schemas.openxmlformats.org/officeDocument/2006/math">
                    <m:r>
                      <a:rPr lang="en-US" i="1">
                        <a:latin typeface="Cambria Math" panose="02040503050406030204" pitchFamily="18" charset="0"/>
                      </a:rPr>
                      <m:t>𝑂</m:t>
                    </m:r>
                  </m:oMath>
                </a14:m>
                <a:r>
                  <a:rPr lang="en-US" dirty="0">
                    <a:latin typeface="Aarial"/>
                  </a:rPr>
                  <a:t> </a:t>
                </a:r>
                <a:r>
                  <a:rPr lang="en-US" dirty="0" err="1">
                    <a:latin typeface="Aarial"/>
                  </a:rPr>
                  <a:t>bán</a:t>
                </a:r>
                <a:r>
                  <a:rPr lang="en-US" dirty="0">
                    <a:latin typeface="Aarial"/>
                  </a:rPr>
                  <a:t> </a:t>
                </a:r>
                <a:r>
                  <a:rPr lang="en-US" dirty="0" err="1">
                    <a:latin typeface="Aarial"/>
                  </a:rPr>
                  <a:t>kính</a:t>
                </a:r>
                <a:r>
                  <a:rPr lang="en-US" dirty="0">
                    <a:latin typeface="Aarial"/>
                  </a:rPr>
                  <a:t> </a:t>
                </a:r>
                <a14:m>
                  <m:oMath xmlns:m="http://schemas.openxmlformats.org/officeDocument/2006/math">
                    <m:r>
                      <a:rPr lang="en-US" i="1">
                        <a:latin typeface="Cambria Math" panose="02040503050406030204" pitchFamily="18" charset="0"/>
                      </a:rPr>
                      <m:t>𝑅</m:t>
                    </m:r>
                  </m:oMath>
                </a14:m>
                <a:r>
                  <a:rPr lang="en-US" dirty="0">
                    <a:latin typeface="Aarial"/>
                  </a:rPr>
                  <a:t> </a:t>
                </a:r>
                <a:r>
                  <a:rPr lang="en-US" dirty="0" err="1">
                    <a:latin typeface="Aarial"/>
                  </a:rPr>
                  <a:t>và</a:t>
                </a:r>
                <a:r>
                  <a:rPr lang="en-US" dirty="0">
                    <a:latin typeface="Aarial"/>
                  </a:rPr>
                  <a:t> </a:t>
                </a:r>
                <a:r>
                  <a:rPr lang="en-US" dirty="0" err="1">
                    <a:latin typeface="Aarial"/>
                  </a:rPr>
                  <a:t>một</a:t>
                </a:r>
                <a:r>
                  <a:rPr lang="en-US" dirty="0">
                    <a:latin typeface="Aarial"/>
                  </a:rPr>
                  <a:t> </a:t>
                </a:r>
                <a:r>
                  <a:rPr lang="en-US" dirty="0" err="1">
                    <a:latin typeface="Aarial"/>
                  </a:rPr>
                  <a:t>cung</a:t>
                </a:r>
                <a14:m>
                  <m:oMath xmlns:m="http://schemas.openxmlformats.org/officeDocument/2006/math">
                    <m:r>
                      <a:rPr lang="en-US" i="1">
                        <a:latin typeface="Cambria Math" panose="02040503050406030204" pitchFamily="18" charset="0"/>
                      </a:rPr>
                      <m:t>𝐴𝐵</m:t>
                    </m:r>
                  </m:oMath>
                </a14:m>
                <a:r>
                  <a:rPr lang="en-US" dirty="0">
                    <a:latin typeface="Aarial"/>
                  </a:rPr>
                  <a:t> </a:t>
                </a:r>
                <a:r>
                  <a:rPr lang="en-US" dirty="0" err="1">
                    <a:latin typeface="Aarial"/>
                  </a:rPr>
                  <a:t>trên</a:t>
                </a:r>
                <a:r>
                  <a:rPr lang="en-US" dirty="0">
                    <a:latin typeface="Aarial"/>
                  </a:rPr>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𝑂</m:t>
                        </m:r>
                      </m:e>
                    </m:d>
                  </m:oMath>
                </a14:m>
                <a:r>
                  <a:rPr lang="en-US" dirty="0">
                    <a:latin typeface="Aarial"/>
                  </a:rPr>
                  <a:t> (H 1.6)</a:t>
                </a:r>
                <a:r>
                  <a:rPr lang="en-US" i="1" dirty="0">
                    <a:latin typeface="Aarial"/>
                  </a:rPr>
                  <a:t> </a:t>
                </a:r>
              </a:p>
              <a:p>
                <a:endParaRPr lang="en-US" i="1" dirty="0">
                  <a:latin typeface="Aarial"/>
                </a:endParaRPr>
              </a:p>
              <a:p>
                <a:pPr marL="0" indent="0">
                  <a:buNone/>
                </a:pPr>
                <a:endParaRPr lang="en-US" i="1" dirty="0">
                  <a:latin typeface="Aarial"/>
                </a:endParaRPr>
              </a:p>
              <a:p>
                <a:pPr marL="0" indent="0">
                  <a:buNone/>
                </a:pPr>
                <a:endParaRPr lang="en-US" i="1" dirty="0">
                  <a:latin typeface="Aarial"/>
                </a:endParaRPr>
              </a:p>
              <a:p>
                <a:r>
                  <a:rPr lang="en-US" i="1" dirty="0">
                    <a:latin typeface="Aarial"/>
                  </a:rPr>
                  <a:t>Ta </a:t>
                </a:r>
                <a:r>
                  <a:rPr lang="en-US" i="1" dirty="0" err="1">
                    <a:latin typeface="Aarial"/>
                  </a:rPr>
                  <a:t>nói</a:t>
                </a:r>
                <a:r>
                  <a:rPr lang="en-US" i="1" dirty="0">
                    <a:latin typeface="Aarial"/>
                  </a:rPr>
                  <a:t> </a:t>
                </a:r>
                <a:r>
                  <a:rPr lang="en-US" i="1" dirty="0" err="1">
                    <a:latin typeface="Aarial"/>
                  </a:rPr>
                  <a:t>cung</a:t>
                </a:r>
                <a:r>
                  <a:rPr lang="en-US" i="1" dirty="0">
                    <a:latin typeface="Aarial"/>
                  </a:rPr>
                  <a:t> </a:t>
                </a:r>
                <a:r>
                  <a:rPr lang="en-US" i="1" dirty="0" err="1">
                    <a:latin typeface="Aarial"/>
                  </a:rPr>
                  <a:t>tròn</a:t>
                </a:r>
                <a:r>
                  <a:rPr lang="en-US" i="1" dirty="0">
                    <a:latin typeface="Aarial"/>
                  </a:rPr>
                  <a:t> </a:t>
                </a:r>
                <a14:m>
                  <m:oMath xmlns:m="http://schemas.openxmlformats.org/officeDocument/2006/math">
                    <m:r>
                      <a:rPr lang="en-US" i="1">
                        <a:latin typeface="Cambria Math" panose="02040503050406030204" pitchFamily="18" charset="0"/>
                      </a:rPr>
                      <m:t>𝐴𝐵</m:t>
                    </m:r>
                  </m:oMath>
                </a14:m>
                <a:r>
                  <a:rPr lang="en-US" i="1" dirty="0">
                    <a:latin typeface="Aarial"/>
                  </a:rPr>
                  <a:t> </a:t>
                </a:r>
                <a:r>
                  <a:rPr lang="en-US" i="1" dirty="0" err="1">
                    <a:latin typeface="Aarial"/>
                  </a:rPr>
                  <a:t>có</a:t>
                </a:r>
                <a:r>
                  <a:rPr lang="en-US" i="1" dirty="0">
                    <a:latin typeface="Aarial"/>
                  </a:rPr>
                  <a:t> </a:t>
                </a:r>
                <a:r>
                  <a:rPr lang="en-US" i="1" dirty="0" err="1">
                    <a:latin typeface="Aarial"/>
                  </a:rPr>
                  <a:t>số</a:t>
                </a:r>
                <a:r>
                  <a:rPr lang="en-US" i="1" dirty="0">
                    <a:latin typeface="Aarial"/>
                  </a:rPr>
                  <a:t> </a:t>
                </a:r>
                <a:r>
                  <a:rPr lang="en-US" i="1" dirty="0" err="1">
                    <a:latin typeface="Aarial"/>
                  </a:rPr>
                  <a:t>đo</a:t>
                </a:r>
                <a:r>
                  <a:rPr lang="en-US" i="1" dirty="0">
                    <a:latin typeface="Aarial"/>
                  </a:rPr>
                  <a:t> </a:t>
                </a:r>
                <a:r>
                  <a:rPr lang="en-US" i="1" dirty="0" err="1">
                    <a:latin typeface="Aarial"/>
                  </a:rPr>
                  <a:t>bằng</a:t>
                </a:r>
                <a:r>
                  <a:rPr lang="en-US" i="1" dirty="0">
                    <a:latin typeface="Aarial"/>
                  </a:rPr>
                  <a:t> 1 </a:t>
                </a:r>
                <a:r>
                  <a:rPr lang="en-US" i="1" dirty="0" err="1">
                    <a:latin typeface="Aarial"/>
                  </a:rPr>
                  <a:t>rađian</a:t>
                </a:r>
                <a:r>
                  <a:rPr lang="en-US" i="1" dirty="0">
                    <a:latin typeface="Aarial"/>
                  </a:rPr>
                  <a:t> </a:t>
                </a:r>
                <a:r>
                  <a:rPr lang="en-US" i="1" dirty="0" err="1">
                    <a:latin typeface="Aarial"/>
                  </a:rPr>
                  <a:t>nếu</a:t>
                </a:r>
                <a:r>
                  <a:rPr lang="en-US" i="1" dirty="0">
                    <a:latin typeface="Aarial"/>
                  </a:rPr>
                  <a:t> </a:t>
                </a:r>
                <a:r>
                  <a:rPr lang="en-US" i="1" dirty="0" err="1">
                    <a:latin typeface="Aarial"/>
                  </a:rPr>
                  <a:t>độ</a:t>
                </a:r>
                <a:r>
                  <a:rPr lang="en-US" i="1" dirty="0">
                    <a:latin typeface="Aarial"/>
                  </a:rPr>
                  <a:t> </a:t>
                </a:r>
                <a:r>
                  <a:rPr lang="en-US" i="1" dirty="0" err="1">
                    <a:latin typeface="Aarial"/>
                  </a:rPr>
                  <a:t>dài</a:t>
                </a:r>
                <a:r>
                  <a:rPr lang="en-US" i="1" dirty="0">
                    <a:latin typeface="Aarial"/>
                  </a:rPr>
                  <a:t> </a:t>
                </a:r>
                <a:r>
                  <a:rPr lang="en-US" i="1" dirty="0" err="1">
                    <a:latin typeface="Aarial"/>
                  </a:rPr>
                  <a:t>của</a:t>
                </a:r>
                <a:r>
                  <a:rPr lang="en-US" i="1" dirty="0">
                    <a:latin typeface="Aarial"/>
                  </a:rPr>
                  <a:t> </a:t>
                </a:r>
                <a:r>
                  <a:rPr lang="en-US" i="1" dirty="0" err="1">
                    <a:latin typeface="Aarial"/>
                  </a:rPr>
                  <a:t>nó</a:t>
                </a:r>
                <a:r>
                  <a:rPr lang="en-US" i="1" dirty="0">
                    <a:latin typeface="Aarial"/>
                  </a:rPr>
                  <a:t> </a:t>
                </a:r>
                <a:r>
                  <a:rPr lang="en-US" i="1" dirty="0" err="1">
                    <a:latin typeface="Aarial"/>
                  </a:rPr>
                  <a:t>đúng</a:t>
                </a:r>
                <a:r>
                  <a:rPr lang="en-US" i="1" dirty="0">
                    <a:latin typeface="Aarial"/>
                  </a:rPr>
                  <a:t> </a:t>
                </a:r>
                <a:r>
                  <a:rPr lang="en-US" i="1" dirty="0" err="1">
                    <a:latin typeface="Aarial"/>
                  </a:rPr>
                  <a:t>bằng</a:t>
                </a:r>
                <a:r>
                  <a:rPr lang="en-US" i="1" dirty="0">
                    <a:latin typeface="Aarial"/>
                  </a:rPr>
                  <a:t> </a:t>
                </a:r>
                <a:r>
                  <a:rPr lang="en-US" i="1" dirty="0" err="1">
                    <a:latin typeface="Aarial"/>
                  </a:rPr>
                  <a:t>bán</a:t>
                </a:r>
                <a:r>
                  <a:rPr lang="en-US" i="1" dirty="0">
                    <a:latin typeface="Aarial"/>
                  </a:rPr>
                  <a:t> </a:t>
                </a:r>
                <a:r>
                  <a:rPr lang="en-US" i="1" dirty="0" err="1">
                    <a:latin typeface="Aarial"/>
                  </a:rPr>
                  <a:t>kính</a:t>
                </a:r>
                <a:r>
                  <a:rPr lang="en-US" i="1" dirty="0">
                    <a:latin typeface="Aarial"/>
                  </a:rPr>
                  <a:t> </a:t>
                </a:r>
                <a14:m>
                  <m:oMath xmlns:m="http://schemas.openxmlformats.org/officeDocument/2006/math">
                    <m:r>
                      <a:rPr lang="en-US" i="1">
                        <a:latin typeface="Cambria Math" panose="02040503050406030204" pitchFamily="18" charset="0"/>
                      </a:rPr>
                      <m:t>𝑅</m:t>
                    </m:r>
                  </m:oMath>
                </a14:m>
                <a:r>
                  <a:rPr lang="en-US" i="1" dirty="0">
                    <a:latin typeface="Aarial"/>
                  </a:rPr>
                  <a:t>. Khi </a:t>
                </a:r>
                <a:r>
                  <a:rPr lang="en-US" i="1" dirty="0" err="1">
                    <a:latin typeface="Aarial"/>
                  </a:rPr>
                  <a:t>đó</a:t>
                </a:r>
                <a:r>
                  <a:rPr lang="en-US" i="1" dirty="0">
                    <a:latin typeface="Aarial"/>
                  </a:rPr>
                  <a:t> ta </a:t>
                </a:r>
                <a:r>
                  <a:rPr lang="en-US" i="1" dirty="0" err="1">
                    <a:latin typeface="Aarial"/>
                  </a:rPr>
                  <a:t>cũng</a:t>
                </a:r>
                <a:r>
                  <a:rPr lang="en-US" i="1" dirty="0">
                    <a:latin typeface="Aarial"/>
                  </a:rPr>
                  <a:t> </a:t>
                </a:r>
                <a:r>
                  <a:rPr lang="en-US" i="1" dirty="0" err="1">
                    <a:latin typeface="Aarial"/>
                  </a:rPr>
                  <a:t>nói</a:t>
                </a:r>
                <a:r>
                  <a:rPr lang="en-US" i="1" dirty="0">
                    <a:latin typeface="Aarial"/>
                  </a:rPr>
                  <a:t> </a:t>
                </a:r>
                <a:r>
                  <a:rPr lang="en-US" i="1" dirty="0" err="1">
                    <a:latin typeface="Aarial"/>
                  </a:rPr>
                  <a:t>rằng</a:t>
                </a:r>
                <a:r>
                  <a:rPr lang="en-US" i="1" dirty="0">
                    <a:latin typeface="Aarial"/>
                  </a:rPr>
                  <a:t> </a:t>
                </a:r>
                <a:r>
                  <a:rPr lang="en-US" i="1" dirty="0" err="1">
                    <a:latin typeface="Aarial"/>
                  </a:rPr>
                  <a:t>góc</a:t>
                </a:r>
                <a:r>
                  <a:rPr lang="en-US" i="1" dirty="0">
                    <a:latin typeface="Aarial"/>
                  </a:rPr>
                  <a:t> </a:t>
                </a:r>
                <a14:m>
                  <m:oMath xmlns:m="http://schemas.openxmlformats.org/officeDocument/2006/math">
                    <m:r>
                      <a:rPr lang="en-US" i="1">
                        <a:latin typeface="Cambria Math" panose="02040503050406030204" pitchFamily="18" charset="0"/>
                      </a:rPr>
                      <m:t>𝐴𝑂𝐵</m:t>
                    </m:r>
                  </m:oMath>
                </a14:m>
                <a:r>
                  <a:rPr lang="en-US" i="1" dirty="0">
                    <a:latin typeface="Aarial"/>
                  </a:rPr>
                  <a:t> </a:t>
                </a:r>
                <a:r>
                  <a:rPr lang="en-US" i="1" dirty="0" err="1">
                    <a:latin typeface="Aarial"/>
                  </a:rPr>
                  <a:t>có</a:t>
                </a:r>
                <a:r>
                  <a:rPr lang="en-US" i="1" dirty="0">
                    <a:latin typeface="Aarial"/>
                  </a:rPr>
                  <a:t> </a:t>
                </a:r>
                <a:r>
                  <a:rPr lang="en-US" i="1" dirty="0" err="1">
                    <a:latin typeface="Aarial"/>
                  </a:rPr>
                  <a:t>số</a:t>
                </a:r>
                <a:r>
                  <a:rPr lang="en-US" i="1" dirty="0">
                    <a:latin typeface="Aarial"/>
                  </a:rPr>
                  <a:t> </a:t>
                </a:r>
                <a:r>
                  <a:rPr lang="en-US" i="1" dirty="0" err="1">
                    <a:latin typeface="Aarial"/>
                  </a:rPr>
                  <a:t>đo</a:t>
                </a:r>
                <a:r>
                  <a:rPr lang="en-US" i="1" dirty="0">
                    <a:latin typeface="Aarial"/>
                  </a:rPr>
                  <a:t> </a:t>
                </a:r>
                <a:r>
                  <a:rPr lang="en-US" i="1" dirty="0" err="1">
                    <a:latin typeface="Aarial"/>
                  </a:rPr>
                  <a:t>bằng</a:t>
                </a:r>
                <a:r>
                  <a:rPr lang="en-US" i="1" dirty="0">
                    <a:latin typeface="Aarial"/>
                  </a:rPr>
                  <a:t> 1 </a:t>
                </a:r>
                <a:r>
                  <a:rPr lang="en-US" i="1" dirty="0" err="1">
                    <a:latin typeface="Aarial"/>
                  </a:rPr>
                  <a:t>rađian</a:t>
                </a:r>
                <a:r>
                  <a:rPr lang="en-US" i="1" dirty="0">
                    <a:latin typeface="Aarial"/>
                  </a:rPr>
                  <a:t> </a:t>
                </a:r>
                <a:r>
                  <a:rPr lang="en-US" i="1" dirty="0" err="1">
                    <a:latin typeface="Aarial"/>
                  </a:rPr>
                  <a:t>và</a:t>
                </a:r>
                <a:r>
                  <a:rPr lang="en-US" i="1" dirty="0">
                    <a:latin typeface="Aarial"/>
                  </a:rPr>
                  <a:t> </a:t>
                </a:r>
                <a:r>
                  <a:rPr lang="en-US" i="1" dirty="0" err="1">
                    <a:latin typeface="Aarial"/>
                  </a:rPr>
                  <a:t>viết</a:t>
                </a:r>
                <a:r>
                  <a:rPr lang="en-US" i="1" dirty="0">
                    <a:latin typeface="Aarial"/>
                  </a:rPr>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𝐴𝑂𝐵</m:t>
                        </m:r>
                      </m:e>
                    </m:acc>
                    <m:r>
                      <a:rPr lang="en-US" i="1">
                        <a:latin typeface="Cambria Math" panose="02040503050406030204" pitchFamily="18" charset="0"/>
                      </a:rPr>
                      <m:t>=1</m:t>
                    </m:r>
                    <m:r>
                      <a:rPr lang="en-US" i="1">
                        <a:latin typeface="Cambria Math" panose="02040503050406030204" pitchFamily="18" charset="0"/>
                      </a:rPr>
                      <m:t>𝑟𝑎𝑑</m:t>
                    </m:r>
                  </m:oMath>
                </a14:m>
                <a:r>
                  <a:rPr lang="en-US" i="1" dirty="0">
                    <a:latin typeface="Aarial"/>
                  </a:rPr>
                  <a:t>. </a:t>
                </a:r>
                <a:endParaRPr lang="en-US" dirty="0">
                  <a:latin typeface="Aarial"/>
                </a:endParaRPr>
              </a:p>
              <a:p>
                <a:endParaRPr lang="en-US" i="1" dirty="0">
                  <a:latin typeface="Aarial"/>
                </a:endParaRP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962420"/>
              </a:xfrm>
              <a:prstGeom prst="rect">
                <a:avLst/>
              </a:prstGeom>
              <a:blipFill>
                <a:blip r:embed="rId2"/>
                <a:stretch>
                  <a:fillRect l="-1220" t="-983" b="-1597"/>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132209A-47CA-EE76-C51A-2C41604B924E}"/>
              </a:ext>
            </a:extLst>
          </p:cNvPr>
          <p:cNvPicPr>
            <a:picLocks noChangeAspect="1"/>
          </p:cNvPicPr>
          <p:nvPr/>
        </p:nvPicPr>
        <p:blipFill>
          <a:blip r:embed="rId3"/>
          <a:stretch>
            <a:fillRect/>
          </a:stretch>
        </p:blipFill>
        <p:spPr>
          <a:xfrm>
            <a:off x="5607000" y="2930479"/>
            <a:ext cx="1722332" cy="2174921"/>
          </a:xfrm>
          <a:prstGeom prst="rect">
            <a:avLst/>
          </a:prstGeom>
        </p:spPr>
      </p:pic>
    </p:spTree>
    <p:extLst>
      <p:ext uri="{BB962C8B-B14F-4D97-AF65-F5344CB8AC3E}">
        <p14:creationId xmlns:p14="http://schemas.microsoft.com/office/powerpoint/2010/main" val="1989288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up)">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2217945" y="247781"/>
            <a:ext cx="4384952" cy="461665"/>
            <a:chOff x="477850" y="1541060"/>
            <a:chExt cx="6127239"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608132" y="1541060"/>
              <a:ext cx="5996957"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➊</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Tóm tắt lý thuyết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8872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nSpc>
                <a:spcPct val="110000"/>
              </a:lnSpc>
              <a:spcBef>
                <a:spcPts val="200"/>
              </a:spcBef>
              <a:spcAft>
                <a:spcPts val="200"/>
              </a:spcAft>
            </a:pPr>
            <a:r>
              <a:rPr lang="en-US" sz="3200" b="1" dirty="0">
                <a:solidFill>
                  <a:srgbClr val="000099"/>
                </a:solidFill>
                <a:ea typeface="Calibri" panose="020F0502020204030204" pitchFamily="34" charset="0"/>
                <a:cs typeface="Times New Roman" panose="02020603050405020304" pitchFamily="18" charset="0"/>
              </a:rPr>
              <a:t> </a:t>
            </a:r>
            <a:r>
              <a:rPr lang="en-US" sz="3200" b="1" dirty="0">
                <a:solidFill>
                  <a:srgbClr val="000099"/>
                </a:solidFill>
                <a:effectLst/>
                <a:ea typeface="Calibri" panose="020F0502020204030204" pitchFamily="34" charset="0"/>
                <a:cs typeface="Times New Roman" panose="02020603050405020304" pitchFamily="18" charset="0"/>
              </a:rPr>
              <a:t>2. </a:t>
            </a:r>
            <a:r>
              <a:rPr lang="en-US" sz="3200" b="1" dirty="0" err="1">
                <a:solidFill>
                  <a:srgbClr val="000099"/>
                </a:solidFill>
                <a:effectLst/>
                <a:ea typeface="Calibri" panose="020F0502020204030204" pitchFamily="34" charset="0"/>
                <a:cs typeface="Times New Roman" panose="02020603050405020304" pitchFamily="18" charset="0"/>
              </a:rPr>
              <a:t>Đơn</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vị</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đo</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góc</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và</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độ</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dài</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cung</a:t>
            </a:r>
            <a:r>
              <a:rPr lang="en-US" sz="3200" b="1" dirty="0">
                <a:solidFill>
                  <a:srgbClr val="000099"/>
                </a:solidFill>
                <a:effectLst/>
                <a:ea typeface="Calibri" panose="020F0502020204030204" pitchFamily="34" charset="0"/>
                <a:cs typeface="Times New Roman" panose="02020603050405020304" pitchFamily="18" charset="0"/>
              </a:rPr>
              <a:t> </a:t>
            </a:r>
            <a:r>
              <a:rPr lang="en-US" sz="3200" b="1" dirty="0" err="1">
                <a:solidFill>
                  <a:srgbClr val="000099"/>
                </a:solidFill>
                <a:effectLst/>
                <a:ea typeface="Calibri" panose="020F0502020204030204" pitchFamily="34" charset="0"/>
                <a:cs typeface="Times New Roman" panose="02020603050405020304" pitchFamily="18" charset="0"/>
              </a:rPr>
              <a:t>tròn</a:t>
            </a:r>
            <a:endParaRPr lang="en-US" sz="3200" dirty="0">
              <a:solidFill>
                <a:srgbClr val="000099"/>
              </a:solidFill>
              <a:effectLst/>
              <a:ea typeface="Calibri" panose="020F0502020204030204" pitchFamily="34"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412456" y="1647799"/>
                <a:ext cx="11502040" cy="49624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2000"/>
                  </a:lnSpc>
                  <a:spcBef>
                    <a:spcPts val="300"/>
                  </a:spcBef>
                  <a:spcAft>
                    <a:spcPts val="300"/>
                  </a:spcAft>
                  <a:buClr>
                    <a:srgbClr val="0000FF"/>
                  </a:buClr>
                  <a:buNone/>
                </a:pPr>
                <a:r>
                  <a:rPr lang="en-US" b="1" dirty="0">
                    <a:solidFill>
                      <a:srgbClr val="0000FF"/>
                    </a:solidFill>
                    <a:latin typeface="Aarial"/>
                    <a:ea typeface="Times New Roman" panose="02020603050405020304" pitchFamily="18" charset="0"/>
                  </a:rPr>
                  <a:t> </a:t>
                </a:r>
                <a:r>
                  <a:rPr lang="en-US" b="1" dirty="0">
                    <a:solidFill>
                      <a:srgbClr val="0000FF"/>
                    </a:solidFill>
                    <a:latin typeface="Aarial"/>
                    <a:ea typeface="Calibri" panose="020F0502020204030204" pitchFamily="34" charset="0"/>
                  </a:rPr>
                  <a:t>a) </a:t>
                </a:r>
                <a:r>
                  <a:rPr lang="en-US" b="1" dirty="0" err="1">
                    <a:solidFill>
                      <a:srgbClr val="0000FF"/>
                    </a:solidFill>
                    <a:latin typeface="Aarial"/>
                    <a:ea typeface="Calibri" panose="020F0502020204030204" pitchFamily="34" charset="0"/>
                  </a:rPr>
                  <a:t>Đơn</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vị</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đo</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góc</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và</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cung</a:t>
                </a:r>
                <a:r>
                  <a:rPr lang="en-US" b="1" dirty="0">
                    <a:solidFill>
                      <a:srgbClr val="0000FF"/>
                    </a:solidFill>
                    <a:latin typeface="Aarial"/>
                    <a:ea typeface="Calibri" panose="020F0502020204030204" pitchFamily="34" charset="0"/>
                  </a:rPr>
                  <a:t> </a:t>
                </a:r>
                <a:r>
                  <a:rPr lang="en-US" b="1" dirty="0" err="1">
                    <a:solidFill>
                      <a:srgbClr val="0000FF"/>
                    </a:solidFill>
                    <a:latin typeface="Aarial"/>
                    <a:ea typeface="Calibri" panose="020F0502020204030204" pitchFamily="34" charset="0"/>
                  </a:rPr>
                  <a:t>tròn</a:t>
                </a:r>
                <a:r>
                  <a:rPr lang="en-US" b="1" dirty="0">
                    <a:solidFill>
                      <a:srgbClr val="0000FF"/>
                    </a:solidFill>
                    <a:latin typeface="Aarial"/>
                    <a:ea typeface="Calibri" panose="020F0502020204030204" pitchFamily="34" charset="0"/>
                  </a:rPr>
                  <a:t>. </a:t>
                </a:r>
                <a:endParaRPr lang="en-US" b="1" dirty="0">
                  <a:solidFill>
                    <a:srgbClr val="0000FF"/>
                  </a:solidFill>
                  <a:latin typeface="Aarial"/>
                </a:endParaRPr>
              </a:p>
              <a:p>
                <a:pPr algn="just"/>
                <a:r>
                  <a:rPr lang="en-US" b="1" dirty="0">
                    <a:latin typeface="Aarial"/>
                  </a:rPr>
                  <a:t>Quan </a:t>
                </a:r>
                <a:r>
                  <a:rPr lang="en-US" b="1" dirty="0" err="1">
                    <a:latin typeface="Aarial"/>
                  </a:rPr>
                  <a:t>hệ</a:t>
                </a:r>
                <a:r>
                  <a:rPr lang="en-US" b="1" dirty="0">
                    <a:latin typeface="Aarial"/>
                  </a:rPr>
                  <a:t> </a:t>
                </a:r>
                <a:r>
                  <a:rPr lang="en-US" b="1" dirty="0" err="1">
                    <a:latin typeface="Aarial"/>
                  </a:rPr>
                  <a:t>giữa</a:t>
                </a:r>
                <a:r>
                  <a:rPr lang="en-US" b="1" dirty="0">
                    <a:latin typeface="Aarial"/>
                  </a:rPr>
                  <a:t> </a:t>
                </a:r>
                <a:r>
                  <a:rPr lang="en-US" b="1" dirty="0" err="1">
                    <a:latin typeface="Aarial"/>
                  </a:rPr>
                  <a:t>độ</a:t>
                </a:r>
                <a:r>
                  <a:rPr lang="en-US" b="1" dirty="0">
                    <a:latin typeface="Aarial"/>
                  </a:rPr>
                  <a:t> </a:t>
                </a:r>
                <a:r>
                  <a:rPr lang="en-US" b="1" dirty="0" err="1">
                    <a:latin typeface="Aarial"/>
                  </a:rPr>
                  <a:t>và</a:t>
                </a:r>
                <a:r>
                  <a:rPr lang="en-US" b="1" dirty="0">
                    <a:latin typeface="Aarial"/>
                  </a:rPr>
                  <a:t> </a:t>
                </a:r>
                <a:r>
                  <a:rPr lang="en-US" b="1" dirty="0" err="1">
                    <a:latin typeface="Aarial"/>
                  </a:rPr>
                  <a:t>rađian</a:t>
                </a:r>
                <a:r>
                  <a:rPr lang="en-US" b="1" dirty="0">
                    <a:latin typeface="Aarial"/>
                  </a:rPr>
                  <a:t>: </a:t>
                </a:r>
                <a:r>
                  <a:rPr lang="en-US" dirty="0">
                    <a:latin typeface="Aarial"/>
                  </a:rPr>
                  <a:t>Do </a:t>
                </a:r>
                <a:r>
                  <a:rPr lang="en-US" dirty="0" err="1">
                    <a:latin typeface="Aarial"/>
                  </a:rPr>
                  <a:t>đường</a:t>
                </a:r>
                <a:r>
                  <a:rPr lang="en-US" dirty="0">
                    <a:latin typeface="Aarial"/>
                  </a:rPr>
                  <a:t> </a:t>
                </a:r>
                <a:r>
                  <a:rPr lang="en-US" dirty="0" err="1">
                    <a:latin typeface="Aarial"/>
                  </a:rPr>
                  <a:t>tròn</a:t>
                </a:r>
                <a:r>
                  <a:rPr lang="en-US" dirty="0">
                    <a:latin typeface="Aarial"/>
                  </a:rPr>
                  <a:t> </a:t>
                </a:r>
                <a:r>
                  <a:rPr lang="en-US" dirty="0" err="1">
                    <a:latin typeface="Aarial"/>
                  </a:rPr>
                  <a:t>có</a:t>
                </a:r>
                <a:r>
                  <a:rPr lang="en-US" dirty="0">
                    <a:latin typeface="Aarial"/>
                  </a:rPr>
                  <a:t> </a:t>
                </a:r>
                <a:r>
                  <a:rPr lang="en-US" dirty="0" err="1">
                    <a:latin typeface="Aarial"/>
                  </a:rPr>
                  <a:t>độ</a:t>
                </a:r>
                <a:r>
                  <a:rPr lang="en-US" dirty="0">
                    <a:latin typeface="Aarial"/>
                  </a:rPr>
                  <a:t> </a:t>
                </a:r>
                <a:r>
                  <a:rPr lang="en-US" dirty="0" err="1">
                    <a:latin typeface="Aarial"/>
                  </a:rPr>
                  <a:t>dài</a:t>
                </a:r>
                <a:r>
                  <a:rPr lang="en-US" dirty="0">
                    <a:latin typeface="Aarial"/>
                  </a:rPr>
                  <a:t>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𝑅</m:t>
                    </m:r>
                  </m:oMath>
                </a14:m>
                <a:r>
                  <a:rPr lang="en-US" dirty="0">
                    <a:latin typeface="Aarial"/>
                  </a:rPr>
                  <a:t> </a:t>
                </a:r>
                <a:r>
                  <a:rPr lang="en-US" dirty="0" err="1">
                    <a:latin typeface="Aarial"/>
                  </a:rPr>
                  <a:t>nên</a:t>
                </a:r>
                <a:r>
                  <a:rPr lang="en-US" dirty="0">
                    <a:latin typeface="Aarial"/>
                  </a:rPr>
                  <a:t> </a:t>
                </a:r>
                <a:r>
                  <a:rPr lang="en-US" dirty="0" err="1">
                    <a:latin typeface="Aarial"/>
                  </a:rPr>
                  <a:t>nó</a:t>
                </a:r>
                <a:r>
                  <a:rPr lang="en-US" dirty="0">
                    <a:latin typeface="Aarial"/>
                  </a:rPr>
                  <a:t> </a:t>
                </a:r>
                <a:r>
                  <a:rPr lang="en-US" dirty="0" err="1">
                    <a:latin typeface="Aarial"/>
                  </a:rPr>
                  <a:t>có</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𝜋</m:t>
                    </m:r>
                  </m:oMath>
                </a14:m>
                <a:r>
                  <a:rPr lang="en-US" dirty="0">
                    <a:latin typeface="Aarial"/>
                  </a:rPr>
                  <a:t> rad. </a:t>
                </a:r>
                <a:r>
                  <a:rPr lang="en-US" dirty="0" err="1">
                    <a:latin typeface="Aarial"/>
                  </a:rPr>
                  <a:t>Mặt</a:t>
                </a:r>
                <a:r>
                  <a:rPr lang="en-US" dirty="0">
                    <a:latin typeface="Aarial"/>
                  </a:rPr>
                  <a:t> </a:t>
                </a:r>
                <a:r>
                  <a:rPr lang="en-US" dirty="0" err="1">
                    <a:latin typeface="Aarial"/>
                  </a:rPr>
                  <a:t>khác</a:t>
                </a:r>
                <a:r>
                  <a:rPr lang="en-US" dirty="0">
                    <a:latin typeface="Aarial"/>
                  </a:rPr>
                  <a:t>, </a:t>
                </a:r>
                <a:r>
                  <a:rPr lang="en-US" dirty="0" err="1">
                    <a:latin typeface="Aarial"/>
                  </a:rPr>
                  <a:t>đường</a:t>
                </a:r>
                <a:r>
                  <a:rPr lang="en-US" dirty="0">
                    <a:latin typeface="Aarial"/>
                  </a:rPr>
                  <a:t> </a:t>
                </a:r>
                <a:r>
                  <a:rPr lang="en-US" dirty="0" err="1">
                    <a:latin typeface="Aarial"/>
                  </a:rPr>
                  <a:t>tròn</a:t>
                </a:r>
                <a:r>
                  <a:rPr lang="en-US" dirty="0">
                    <a:latin typeface="Aarial"/>
                  </a:rPr>
                  <a:t> </a:t>
                </a:r>
                <a:r>
                  <a:rPr lang="en-US" dirty="0" err="1">
                    <a:latin typeface="Aarial"/>
                  </a:rPr>
                  <a:t>có</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r>
                  <a:rPr lang="en-US" dirty="0" err="1">
                    <a:latin typeface="Aarial"/>
                  </a:rPr>
                  <a:t>bằng</a:t>
                </a:r>
                <a:r>
                  <a:rPr lang="en-US" dirty="0">
                    <a:latin typeface="Aarial"/>
                  </a:rPr>
                  <a:t> </a:t>
                </a:r>
                <a14:m>
                  <m:oMath xmlns:m="http://schemas.openxmlformats.org/officeDocument/2006/math">
                    <m:r>
                      <a:rPr lang="en-US" i="1">
                        <a:latin typeface="Cambria Math" panose="02040503050406030204" pitchFamily="18" charset="0"/>
                      </a:rPr>
                      <m:t>360°=2</m:t>
                    </m:r>
                    <m:r>
                      <a:rPr lang="en-US" i="1">
                        <a:latin typeface="Cambria Math" panose="02040503050406030204" pitchFamily="18" charset="0"/>
                      </a:rPr>
                      <m:t>𝜋</m:t>
                    </m:r>
                  </m:oMath>
                </a14:m>
                <a:r>
                  <a:rPr lang="en-US" dirty="0">
                    <a:latin typeface="Aarial"/>
                  </a:rPr>
                  <a:t>rad . Do </a:t>
                </a:r>
                <a:r>
                  <a:rPr lang="en-US" dirty="0" err="1">
                    <a:latin typeface="Aarial"/>
                  </a:rPr>
                  <a:t>đó</a:t>
                </a:r>
                <a:r>
                  <a:rPr lang="en-US" dirty="0">
                    <a:latin typeface="Aarial"/>
                  </a:rPr>
                  <a:t> ta </a:t>
                </a:r>
                <a:r>
                  <a:rPr lang="en-US" dirty="0" err="1">
                    <a:latin typeface="Aarial"/>
                  </a:rPr>
                  <a:t>viết</a:t>
                </a:r>
                <a:r>
                  <a:rPr lang="en-US" dirty="0">
                    <a:latin typeface="Aarial"/>
                  </a:rPr>
                  <a:t>:</a:t>
                </a:r>
              </a:p>
              <a:p>
                <a:pPr algn="just"/>
                <a14:m>
                  <m:oMath xmlns:m="http://schemas.openxmlformats.org/officeDocument/2006/math">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180</m:t>
                        </m:r>
                      </m:den>
                    </m:f>
                    <m:r>
                      <a:rPr lang="en-US" i="1">
                        <a:latin typeface="Cambria Math" panose="02040503050406030204" pitchFamily="18" charset="0"/>
                      </a:rPr>
                      <m:t>𝑟𝑎𝑑</m:t>
                    </m:r>
                  </m:oMath>
                </a14:m>
                <a:r>
                  <a:rPr lang="en-US" dirty="0">
                    <a:latin typeface="Aarial"/>
                  </a:rPr>
                  <a:t> </a:t>
                </a:r>
                <a:r>
                  <a:rPr lang="en-US" dirty="0" err="1">
                    <a:latin typeface="Aarial"/>
                  </a:rPr>
                  <a:t>và</a:t>
                </a:r>
                <a:r>
                  <a:rPr lang="en-US" dirty="0">
                    <a:latin typeface="Aarial"/>
                  </a:rPr>
                  <a:t> </a:t>
                </a:r>
                <a14:m>
                  <m:oMath xmlns:m="http://schemas.openxmlformats.org/officeDocument/2006/math">
                    <m:r>
                      <a:rPr lang="en-US" i="1">
                        <a:latin typeface="Cambria Math" panose="02040503050406030204" pitchFamily="18" charset="0"/>
                      </a:rPr>
                      <m:t>1</m:t>
                    </m:r>
                    <m:r>
                      <a:rPr lang="en-US" i="1">
                        <a:latin typeface="Cambria Math" panose="02040503050406030204" pitchFamily="18" charset="0"/>
                      </a:rPr>
                      <m:t>𝑟𝑎𝑑</m:t>
                    </m:r>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180</m:t>
                                </m:r>
                              </m:num>
                              <m:den>
                                <m:r>
                                  <a:rPr lang="en-US" i="1">
                                    <a:latin typeface="Cambria Math" panose="02040503050406030204" pitchFamily="18" charset="0"/>
                                  </a:rPr>
                                  <m:t>𝜋</m:t>
                                </m:r>
                              </m:den>
                            </m:f>
                          </m:e>
                        </m:d>
                      </m:e>
                      <m:sup>
                        <m:r>
                          <a:rPr lang="en-US" i="1">
                            <a:latin typeface="Cambria Math" panose="02040503050406030204" pitchFamily="18" charset="0"/>
                          </a:rPr>
                          <m:t>𝑜</m:t>
                        </m:r>
                      </m:sup>
                    </m:sSup>
                  </m:oMath>
                </a14:m>
                <a:r>
                  <a:rPr lang="en-US" dirty="0">
                    <a:latin typeface="Aarial"/>
                  </a:rPr>
                  <a:t>.</a:t>
                </a:r>
              </a:p>
              <a:p>
                <a:pPr algn="just">
                  <a:buFont typeface="Wingdings" panose="05000000000000000000" pitchFamily="2" charset="2"/>
                  <a:buChar char="q"/>
                </a:pPr>
                <a:r>
                  <a:rPr lang="en-US" b="1">
                    <a:solidFill>
                      <a:srgbClr val="FF0000"/>
                    </a:solidFill>
                    <a:latin typeface="Aarial"/>
                  </a:rPr>
                  <a:t> Chú </a:t>
                </a:r>
                <a:r>
                  <a:rPr lang="en-US" b="1" dirty="0">
                    <a:solidFill>
                      <a:srgbClr val="FF0000"/>
                    </a:solidFill>
                    <a:latin typeface="Aarial"/>
                  </a:rPr>
                  <a:t>ý: </a:t>
                </a:r>
                <a:r>
                  <a:rPr lang="en-US" dirty="0">
                    <a:latin typeface="Aarial"/>
                  </a:rPr>
                  <a:t>Khi </a:t>
                </a:r>
                <a:r>
                  <a:rPr lang="en-US" dirty="0" err="1">
                    <a:latin typeface="Aarial"/>
                  </a:rPr>
                  <a:t>viết</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r>
                  <a:rPr lang="en-US" dirty="0" err="1">
                    <a:latin typeface="Aarial"/>
                  </a:rPr>
                  <a:t>của</a:t>
                </a:r>
                <a:r>
                  <a:rPr lang="en-US" dirty="0">
                    <a:latin typeface="Aarial"/>
                  </a:rPr>
                  <a:t> </a:t>
                </a:r>
                <a:r>
                  <a:rPr lang="en-US" dirty="0" err="1">
                    <a:latin typeface="Aarial"/>
                  </a:rPr>
                  <a:t>một</a:t>
                </a:r>
                <a:r>
                  <a:rPr lang="en-US" dirty="0">
                    <a:latin typeface="Aarial"/>
                  </a:rPr>
                  <a:t> </a:t>
                </a:r>
                <a:r>
                  <a:rPr lang="en-US" dirty="0" err="1">
                    <a:latin typeface="Aarial"/>
                  </a:rPr>
                  <a:t>góc</a:t>
                </a:r>
                <a:r>
                  <a:rPr lang="en-US" dirty="0">
                    <a:latin typeface="Aarial"/>
                  </a:rPr>
                  <a:t> </a:t>
                </a:r>
                <a:r>
                  <a:rPr lang="en-US" dirty="0" err="1">
                    <a:latin typeface="Aarial"/>
                  </a:rPr>
                  <a:t>theo</a:t>
                </a:r>
                <a:r>
                  <a:rPr lang="en-US" dirty="0">
                    <a:latin typeface="Aarial"/>
                  </a:rPr>
                  <a:t> </a:t>
                </a:r>
                <a:r>
                  <a:rPr lang="en-US" dirty="0" err="1">
                    <a:latin typeface="Aarial"/>
                  </a:rPr>
                  <a:t>đơn</a:t>
                </a:r>
                <a:r>
                  <a:rPr lang="en-US" dirty="0">
                    <a:latin typeface="Aarial"/>
                  </a:rPr>
                  <a:t> </a:t>
                </a:r>
                <a:r>
                  <a:rPr lang="en-US" dirty="0" err="1">
                    <a:latin typeface="Aarial"/>
                  </a:rPr>
                  <a:t>vị</a:t>
                </a:r>
                <a:r>
                  <a:rPr lang="en-US" dirty="0">
                    <a:latin typeface="Aarial"/>
                  </a:rPr>
                  <a:t> </a:t>
                </a:r>
                <a:r>
                  <a:rPr lang="en-US" dirty="0" err="1">
                    <a:latin typeface="Aarial"/>
                  </a:rPr>
                  <a:t>rađian</a:t>
                </a:r>
                <a:r>
                  <a:rPr lang="en-US" dirty="0">
                    <a:latin typeface="Aarial"/>
                  </a:rPr>
                  <a:t>, </a:t>
                </a:r>
                <a:r>
                  <a:rPr lang="en-US" dirty="0" err="1">
                    <a:latin typeface="Aarial"/>
                  </a:rPr>
                  <a:t>người</a:t>
                </a:r>
                <a:r>
                  <a:rPr lang="en-US" dirty="0">
                    <a:latin typeface="Aarial"/>
                  </a:rPr>
                  <a:t> ta </a:t>
                </a:r>
                <a:r>
                  <a:rPr lang="en-US" dirty="0" err="1">
                    <a:latin typeface="Aarial"/>
                  </a:rPr>
                  <a:t>thương</a:t>
                </a:r>
                <a:r>
                  <a:rPr lang="en-US" dirty="0">
                    <a:latin typeface="Aarial"/>
                  </a:rPr>
                  <a:t> </a:t>
                </a:r>
                <a:r>
                  <a:rPr lang="en-US" dirty="0" err="1">
                    <a:latin typeface="Aarial"/>
                  </a:rPr>
                  <a:t>không</a:t>
                </a:r>
                <a:r>
                  <a:rPr lang="en-US" dirty="0">
                    <a:latin typeface="Aarial"/>
                  </a:rPr>
                  <a:t> </a:t>
                </a:r>
                <a:r>
                  <a:rPr lang="en-US" dirty="0" err="1">
                    <a:latin typeface="Aarial"/>
                  </a:rPr>
                  <a:t>viết</a:t>
                </a:r>
                <a:r>
                  <a:rPr lang="en-US" dirty="0">
                    <a:latin typeface="Aarial"/>
                  </a:rPr>
                  <a:t> </a:t>
                </a:r>
                <a:r>
                  <a:rPr lang="en-US" dirty="0" err="1">
                    <a:latin typeface="Aarial"/>
                  </a:rPr>
                  <a:t>chữ</a:t>
                </a:r>
                <a:r>
                  <a:rPr lang="en-US" dirty="0">
                    <a:latin typeface="Aarial"/>
                  </a:rPr>
                  <a:t> rad </a:t>
                </a:r>
                <a:r>
                  <a:rPr lang="en-US" dirty="0" err="1">
                    <a:latin typeface="Aarial"/>
                  </a:rPr>
                  <a:t>sau</a:t>
                </a:r>
                <a:r>
                  <a:rPr lang="en-US" dirty="0">
                    <a:latin typeface="Aarial"/>
                  </a:rPr>
                  <a:t> </a:t>
                </a:r>
                <a:r>
                  <a:rPr lang="en-US" dirty="0" err="1">
                    <a:latin typeface="Aarial"/>
                  </a:rPr>
                  <a:t>số</a:t>
                </a:r>
                <a:r>
                  <a:rPr lang="en-US" dirty="0">
                    <a:latin typeface="Aarial"/>
                  </a:rPr>
                  <a:t> </a:t>
                </a:r>
                <a:r>
                  <a:rPr lang="en-US" dirty="0" err="1">
                    <a:latin typeface="Aarial"/>
                  </a:rPr>
                  <a:t>đo</a:t>
                </a:r>
                <a:r>
                  <a:rPr lang="en-US" dirty="0">
                    <a:latin typeface="Aarial"/>
                  </a:rPr>
                  <a:t>. </a:t>
                </a:r>
                <a:r>
                  <a:rPr lang="en-US" dirty="0" err="1">
                    <a:latin typeface="Aarial"/>
                  </a:rPr>
                  <a:t>Chẳng</a:t>
                </a:r>
                <a:r>
                  <a:rPr lang="en-US" dirty="0">
                    <a:latin typeface="Aarial"/>
                  </a:rPr>
                  <a:t> </a:t>
                </a:r>
                <a:r>
                  <a:rPr lang="en-US" dirty="0" err="1">
                    <a:latin typeface="Aarial"/>
                  </a:rPr>
                  <a:t>hạn</a:t>
                </a:r>
                <a:r>
                  <a:rPr lang="en-US" dirty="0">
                    <a:latin typeface="Aarial"/>
                  </a:rPr>
                  <a:t> </a:t>
                </a:r>
                <a:r>
                  <a:rPr lang="en-US" dirty="0" err="1">
                    <a:latin typeface="Aarial"/>
                  </a:rPr>
                  <a:t>góc</a:t>
                </a:r>
                <a:r>
                  <a:rPr lang="en-US" dirty="0">
                    <a:latin typeface="Aarial"/>
                  </a:rPr>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2</m:t>
                        </m:r>
                      </m:den>
                    </m:f>
                  </m:oMath>
                </a14:m>
                <a:r>
                  <a:rPr lang="en-US" dirty="0">
                    <a:latin typeface="Aarial"/>
                  </a:rPr>
                  <a:t> </a:t>
                </a:r>
                <a:r>
                  <a:rPr lang="en-US" dirty="0" err="1">
                    <a:latin typeface="Aarial"/>
                  </a:rPr>
                  <a:t>được</a:t>
                </a:r>
                <a:r>
                  <a:rPr lang="en-US" dirty="0">
                    <a:latin typeface="Aarial"/>
                  </a:rPr>
                  <a:t> </a:t>
                </a:r>
                <a:r>
                  <a:rPr lang="en-US" dirty="0" err="1">
                    <a:latin typeface="Aarial"/>
                  </a:rPr>
                  <a:t>hiểu</a:t>
                </a:r>
                <a:r>
                  <a:rPr lang="en-US" dirty="0">
                    <a:latin typeface="Aarial"/>
                  </a:rPr>
                  <a:t> </a:t>
                </a:r>
                <a:r>
                  <a:rPr lang="en-US" dirty="0" err="1">
                    <a:latin typeface="Aarial"/>
                  </a:rPr>
                  <a:t>là</a:t>
                </a:r>
                <a:r>
                  <a:rPr lang="en-US" dirty="0">
                    <a:latin typeface="Aarial"/>
                  </a:rPr>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𝜋</m:t>
                        </m:r>
                      </m:num>
                      <m:den>
                        <m:r>
                          <a:rPr lang="en-US" i="1">
                            <a:latin typeface="Cambria Math" panose="02040503050406030204" pitchFamily="18" charset="0"/>
                          </a:rPr>
                          <m:t>2</m:t>
                        </m:r>
                      </m:den>
                    </m:f>
                  </m:oMath>
                </a14:m>
                <a:r>
                  <a:rPr lang="en-US" dirty="0">
                    <a:latin typeface="Aarial"/>
                  </a:rPr>
                  <a:t> rad.</a:t>
                </a:r>
              </a:p>
              <a:p>
                <a:pPr marL="0" lvl="0" indent="0" algn="just">
                  <a:lnSpc>
                    <a:spcPct val="112000"/>
                  </a:lnSpc>
                  <a:spcBef>
                    <a:spcPts val="300"/>
                  </a:spcBef>
                  <a:spcAft>
                    <a:spcPts val="300"/>
                  </a:spcAft>
                  <a:buClr>
                    <a:srgbClr val="0000FF"/>
                  </a:buClr>
                  <a:buNone/>
                </a:pPr>
                <a:endParaRPr lang="en-US" dirty="0">
                  <a:solidFill>
                    <a:prstClr val="black"/>
                  </a:solidFill>
                  <a:latin typeface="Aarial"/>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412456" y="1647799"/>
                <a:ext cx="11502040" cy="4962420"/>
              </a:xfrm>
              <a:prstGeom prst="rect">
                <a:avLst/>
              </a:prstGeom>
              <a:blipFill>
                <a:blip r:embed="rId2"/>
                <a:stretch>
                  <a:fillRect l="-1220" t="-983" r="-1379"/>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AE9751-D5F4-4632-B647-AC63F42F60DC}"/>
              </a:ext>
            </a:extLst>
          </p:cNvPr>
          <p:cNvSpPr/>
          <p:nvPr/>
        </p:nvSpPr>
        <p:spPr>
          <a:xfrm>
            <a:off x="108673" y="894723"/>
            <a:ext cx="12065702" cy="560569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383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801</TotalTime>
  <Words>1945</Words>
  <PresentationFormat>Widescreen</PresentationFormat>
  <Paragraphs>126</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Yu Gothic</vt:lpstr>
      <vt:lpstr>Aarial</vt:lpstr>
      <vt:lpstr>Arial</vt:lpstr>
      <vt:lpstr>Calibri</vt:lpstr>
      <vt:lpstr>Calibri Light</vt:lpstr>
      <vt:lpstr>Cambria Math</vt:lpstr>
      <vt:lpstr>Georgia Pro Cond Black</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2023-04-28T05:43:14Z</cp:lastPrinted>
  <dcterms:created xsi:type="dcterms:W3CDTF">2023-03-24T14:43:27Z</dcterms:created>
  <dcterms:modified xsi:type="dcterms:W3CDTF">2023-06-28T01:50:45Z</dcterms:modified>
</cp:coreProperties>
</file>