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30" r:id="rId3"/>
    <p:sldId id="256" r:id="rId4"/>
    <p:sldId id="298" r:id="rId5"/>
    <p:sldId id="301" r:id="rId6"/>
    <p:sldId id="299" r:id="rId7"/>
    <p:sldId id="319" r:id="rId8"/>
    <p:sldId id="300" r:id="rId9"/>
    <p:sldId id="304" r:id="rId10"/>
    <p:sldId id="326" r:id="rId11"/>
    <p:sldId id="310" r:id="rId12"/>
    <p:sldId id="325" r:id="rId13"/>
    <p:sldId id="312" r:id="rId14"/>
    <p:sldId id="324" r:id="rId15"/>
    <p:sldId id="313" r:id="rId16"/>
    <p:sldId id="323" r:id="rId17"/>
    <p:sldId id="315" r:id="rId18"/>
    <p:sldId id="316" r:id="rId19"/>
    <p:sldId id="327" r:id="rId20"/>
    <p:sldId id="317" r:id="rId21"/>
    <p:sldId id="328" r:id="rId2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6" autoAdjust="0"/>
    <p:restoredTop sz="74734" autoAdjust="0"/>
  </p:normalViewPr>
  <p:slideViewPr>
    <p:cSldViewPr snapToGrid="0">
      <p:cViewPr varScale="1">
        <p:scale>
          <a:sx n="52" d="100"/>
          <a:sy n="52" d="100"/>
        </p:scale>
        <p:origin x="-48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1585-766F-40BD-80CC-822935036EB6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68B5-3182-4FD6-90C4-FAFEB6F25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9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7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6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5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0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3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71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8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10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8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8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11" Type="http://schemas.openxmlformats.org/officeDocument/2006/relationships/image" Target="../media/image25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4.emf"/><Relationship Id="rId9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2.png"/><Relationship Id="rId10" Type="http://schemas.openxmlformats.org/officeDocument/2006/relationships/image" Target="../media/image3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36.png"/><Relationship Id="rId7" Type="http://schemas.openxmlformats.org/officeDocument/2006/relationships/image" Target="../media/image49.png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9.emf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7.png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png"/><Relationship Id="rId11" Type="http://schemas.openxmlformats.org/officeDocument/2006/relationships/image" Target="../media/image3.wmf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7.png"/><Relationship Id="rId7" Type="http://schemas.openxmlformats.org/officeDocument/2006/relationships/image" Target="../media/image5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60.png"/><Relationship Id="rId4" Type="http://schemas.openxmlformats.org/officeDocument/2006/relationships/image" Target="../media/image48.jpe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0" Type="http://schemas.openxmlformats.org/officeDocument/2006/relationships/image" Target="../media/image2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5.png"/><Relationship Id="rId9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gi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40043" y="3550517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		</a:t>
            </a:r>
            <a:r>
              <a:rPr lang="en-US" sz="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CHƯƠNG TRÌNH DẠY HỌC TRÊN TRUYỀN HÌNH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6526" y="4430396"/>
            <a:ext cx="276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MÔN TOÁN 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32" y="344175"/>
            <a:ext cx="2837130" cy="2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318702"/>
              </p:ext>
            </p:extLst>
          </p:nvPr>
        </p:nvGraphicFramePr>
        <p:xfrm>
          <a:off x="753197" y="959006"/>
          <a:ext cx="10927818" cy="143680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45040"/>
                <a:gridCol w="8970619"/>
                <a:gridCol w="1112159"/>
              </a:tblGrid>
              <a:tr h="6867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TT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Mệnh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đề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luận</a:t>
                      </a: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0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2)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Hai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tam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giác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cân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có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một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góc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bằng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nhau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thì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dạng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753195" y="273005"/>
            <a:ext cx="6640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</a:rPr>
              <a:t>Điền</a:t>
            </a:r>
            <a:r>
              <a:rPr lang="en-US" sz="2400" b="1" dirty="0" smtClean="0">
                <a:solidFill>
                  <a:srgbClr val="FFFF00"/>
                </a:solidFill>
              </a:rPr>
              <a:t> Đ (</a:t>
            </a:r>
            <a:r>
              <a:rPr lang="en-US" sz="2400" b="1" dirty="0" err="1" smtClean="0">
                <a:solidFill>
                  <a:srgbClr val="FFFF00"/>
                </a:solidFill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hoặc</a:t>
            </a:r>
            <a:r>
              <a:rPr lang="en-US" sz="2400" b="1" dirty="0" smtClean="0">
                <a:solidFill>
                  <a:srgbClr val="FFFF00"/>
                </a:solidFill>
              </a:rPr>
              <a:t> S (</a:t>
            </a:r>
            <a:r>
              <a:rPr lang="en-US" sz="2400" b="1" dirty="0" err="1" smtClean="0">
                <a:solidFill>
                  <a:srgbClr val="FFFF00"/>
                </a:solidFill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mệnh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sau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4" y="2594102"/>
            <a:ext cx="1771777" cy="308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087">
            <a:off x="2301915" y="2597488"/>
            <a:ext cx="1927685" cy="380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96925" y="2491907"/>
            <a:ext cx="4984377" cy="13683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0659" y="2661783"/>
            <a:ext cx="4927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Hai</a:t>
            </a:r>
            <a:r>
              <a:rPr lang="en-US" b="1" dirty="0" smtClean="0">
                <a:solidFill>
                  <a:srgbClr val="0070C0"/>
                </a:solidFill>
              </a:rPr>
              <a:t> tam </a:t>
            </a:r>
            <a:r>
              <a:rPr lang="en-US" b="1" dirty="0" err="1" smtClean="0">
                <a:solidFill>
                  <a:srgbClr val="0070C0"/>
                </a:solidFill>
              </a:rPr>
              <a:t>giác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cân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có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một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cặp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góc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tương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ứng</a:t>
            </a:r>
            <a:r>
              <a:rPr lang="en-US" b="1" dirty="0" smtClean="0">
                <a:solidFill>
                  <a:srgbClr val="0070C0"/>
                </a:solidFill>
              </a:rPr>
              <a:t> ở </a:t>
            </a:r>
            <a:r>
              <a:rPr lang="en-US" b="1" dirty="0" err="1" smtClean="0">
                <a:solidFill>
                  <a:srgbClr val="0070C0"/>
                </a:solidFill>
              </a:rPr>
              <a:t>đỉnh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bằng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nhau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hoặc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một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cặp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góc</a:t>
            </a:r>
            <a:r>
              <a:rPr lang="en-US" b="1" dirty="0" smtClean="0">
                <a:solidFill>
                  <a:srgbClr val="0070C0"/>
                </a:solidFill>
              </a:rPr>
              <a:t> ở </a:t>
            </a:r>
            <a:r>
              <a:rPr lang="en-US" b="1" dirty="0" err="1" smtClean="0">
                <a:solidFill>
                  <a:srgbClr val="0070C0"/>
                </a:solidFill>
              </a:rPr>
              <a:t>đáy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bằng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nhau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thì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hai</a:t>
            </a:r>
            <a:r>
              <a:rPr lang="en-US" b="1" dirty="0" smtClean="0">
                <a:solidFill>
                  <a:srgbClr val="0070C0"/>
                </a:solidFill>
              </a:rPr>
              <a:t> tam </a:t>
            </a:r>
            <a:r>
              <a:rPr lang="en-US" b="1" dirty="0" err="1" smtClean="0">
                <a:solidFill>
                  <a:srgbClr val="0070C0"/>
                </a:solidFill>
              </a:rPr>
              <a:t>giác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đó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đồng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dạng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(</a:t>
            </a:r>
            <a:r>
              <a:rPr lang="en-US" b="1" i="1" dirty="0" err="1" smtClean="0">
                <a:solidFill>
                  <a:schemeClr val="bg1"/>
                </a:solidFill>
              </a:rPr>
              <a:t>Bài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tập</a:t>
            </a:r>
            <a:r>
              <a:rPr lang="en-US" b="1" i="1" dirty="0" smtClean="0">
                <a:solidFill>
                  <a:schemeClr val="bg1"/>
                </a:solidFill>
              </a:rPr>
              <a:t> 41 – SGK </a:t>
            </a:r>
            <a:r>
              <a:rPr lang="en-US" b="1" i="1" dirty="0" err="1" smtClean="0">
                <a:solidFill>
                  <a:schemeClr val="bg1"/>
                </a:solidFill>
              </a:rPr>
              <a:t>trang</a:t>
            </a:r>
            <a:r>
              <a:rPr lang="en-US" b="1" i="1" dirty="0" smtClean="0">
                <a:solidFill>
                  <a:schemeClr val="bg1"/>
                </a:solidFill>
              </a:rPr>
              <a:t> 80)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00" y="3972076"/>
            <a:ext cx="1431340" cy="231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43" y="4049233"/>
            <a:ext cx="1001036" cy="140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907499" y="2661783"/>
            <a:ext cx="0" cy="3673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07218" y="4256235"/>
            <a:ext cx="13157" cy="1978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671" y="3429000"/>
            <a:ext cx="2057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03" y="4842786"/>
            <a:ext cx="2720856" cy="167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7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461802"/>
                  </p:ext>
                </p:extLst>
              </p:nvPr>
            </p:nvGraphicFramePr>
            <p:xfrm>
              <a:off x="679382" y="1702658"/>
              <a:ext cx="10927818" cy="3874543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70619"/>
                    <a:gridCol w="1112159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rgbClr val="0070C0"/>
                              </a:solidFill>
                            </a:rPr>
                            <a:t>1)</a:t>
                          </a:r>
                          <a:endParaRPr lang="en-US" sz="2000" b="1" dirty="0" smtClean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đều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luôn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với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2)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một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góc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thì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theo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lệ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,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AM, DN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lần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lượt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là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trung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tuyến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.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Khi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𝑨𝑴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𝑫𝑵</m:t>
                                  </m:r>
                                </m:den>
                              </m:f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den>
                              </m:f>
                            </m:oMath>
                          </a14:m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4)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đường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phân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tương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ứng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tam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  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461802"/>
                  </p:ext>
                </p:extLst>
              </p:nvPr>
            </p:nvGraphicFramePr>
            <p:xfrm>
              <a:off x="679382" y="1702658"/>
              <a:ext cx="10927818" cy="3874543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70619"/>
                    <a:gridCol w="1112159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rgbClr val="0070C0"/>
                              </a:solidFill>
                            </a:rPr>
                            <a:t>1)</a:t>
                          </a:r>
                          <a:endParaRPr lang="en-US" sz="2000" b="1" dirty="0" smtClean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đều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luôn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với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2)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một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góc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thì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l="-9443" t="-260145" r="-12432" b="-105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4)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đường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phân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tương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ứng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tam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  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753194" y="891376"/>
            <a:ext cx="7644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</a:rPr>
              <a:t>Ví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dụ</a:t>
            </a:r>
            <a:r>
              <a:rPr lang="en-US" sz="2400" b="1" dirty="0">
                <a:solidFill>
                  <a:srgbClr val="FFFF00"/>
                </a:solidFill>
              </a:rPr>
              <a:t> 2. </a:t>
            </a:r>
            <a:r>
              <a:rPr lang="en-US" sz="2400" b="1" dirty="0" err="1">
                <a:solidFill>
                  <a:srgbClr val="FFFF00"/>
                </a:solidFill>
              </a:rPr>
              <a:t>Điền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Đ (</a:t>
            </a:r>
            <a:r>
              <a:rPr lang="en-US" sz="2400" b="1" dirty="0" err="1" smtClean="0">
                <a:solidFill>
                  <a:srgbClr val="FFFF00"/>
                </a:solidFill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hoặc</a:t>
            </a:r>
            <a:r>
              <a:rPr lang="en-US" sz="2400" b="1" dirty="0" smtClean="0">
                <a:solidFill>
                  <a:srgbClr val="FFFF00"/>
                </a:solidFill>
              </a:rPr>
              <a:t> S (</a:t>
            </a:r>
            <a:r>
              <a:rPr lang="en-US" sz="2400" b="1" dirty="0" err="1" smtClean="0">
                <a:solidFill>
                  <a:srgbClr val="FFFF00"/>
                </a:solidFill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mệnh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sau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 Box 101"/>
          <p:cNvSpPr txBox="1">
            <a:spLocks noChangeArrowheads="1"/>
          </p:cNvSpPr>
          <p:nvPr/>
        </p:nvSpPr>
        <p:spPr bwMode="auto">
          <a:xfrm>
            <a:off x="452112" y="242439"/>
            <a:ext cx="477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926" y="182880"/>
            <a:ext cx="2075194" cy="61722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415435"/>
                  </p:ext>
                </p:extLst>
              </p:nvPr>
            </p:nvGraphicFramePr>
            <p:xfrm>
              <a:off x="753197" y="959004"/>
              <a:ext cx="10927818" cy="1530660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70619"/>
                    <a:gridCol w="1112159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theo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lệ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,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AM, DN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lần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lượt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là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trung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tuyến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.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Khi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𝑨𝑴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𝑫𝑵</m:t>
                                  </m:r>
                                </m:den>
                              </m:f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den>
                              </m:f>
                            </m:oMath>
                          </a14:m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415435"/>
                  </p:ext>
                </p:extLst>
              </p:nvPr>
            </p:nvGraphicFramePr>
            <p:xfrm>
              <a:off x="753197" y="959004"/>
              <a:ext cx="10927818" cy="1530660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70619"/>
                    <a:gridCol w="1112159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l="-9517" t="-81884" r="-12441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753195" y="273005"/>
            <a:ext cx="6640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</a:rPr>
              <a:t>Điền</a:t>
            </a:r>
            <a:r>
              <a:rPr lang="en-US" sz="2400" b="1" dirty="0" smtClean="0">
                <a:solidFill>
                  <a:srgbClr val="FFFF00"/>
                </a:solidFill>
              </a:rPr>
              <a:t> Đ (</a:t>
            </a:r>
            <a:r>
              <a:rPr lang="en-US" sz="2400" b="1" dirty="0" err="1" smtClean="0">
                <a:solidFill>
                  <a:srgbClr val="FFFF00"/>
                </a:solidFill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hoặc</a:t>
            </a:r>
            <a:r>
              <a:rPr lang="en-US" sz="2400" b="1" dirty="0" smtClean="0">
                <a:solidFill>
                  <a:srgbClr val="FFFF00"/>
                </a:solidFill>
              </a:rPr>
              <a:t> S (</a:t>
            </a:r>
            <a:r>
              <a:rPr lang="en-US" sz="2400" b="1" dirty="0" err="1" smtClean="0">
                <a:solidFill>
                  <a:srgbClr val="FFFF00"/>
                </a:solidFill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mệnh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sau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78" y="2903034"/>
            <a:ext cx="28289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3196" y="2787806"/>
                <a:ext cx="5346523" cy="429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thích</a:t>
                </a:r>
                <a:endParaRPr lang="en-US" sz="2200" b="1" i="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𝑫𝑬𝑭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endParaRPr lang="en-US" sz="2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𝑫𝑬</m:t>
                        </m:r>
                      </m:den>
                    </m:f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𝑩𝑪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𝑬𝑭</m:t>
                        </m:r>
                      </m:den>
                    </m:f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𝑩𝑴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𝑬𝑵</m:t>
                        </m:r>
                      </m:den>
                    </m:f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𝒌</m:t>
                    </m:r>
                  </m:oMath>
                </a14:m>
                <a:endParaRPr lang="en-US" sz="2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𝑨𝑩𝑴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𝑫𝑬𝑵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𝑫𝑬</m:t>
                        </m:r>
                      </m:den>
                    </m:f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𝑩𝑴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𝑬𝑵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𝑨𝑩𝑴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𝑫𝑬𝑵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cgc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𝐀𝐌</m:t>
                        </m:r>
                      </m:num>
                      <m:den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𝐃𝐍</m:t>
                        </m:r>
                      </m:den>
                    </m:f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𝑫𝑬</m:t>
                        </m:r>
                      </m:den>
                    </m:f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𝒌</m:t>
                    </m:r>
                  </m:oMath>
                </a14:m>
                <a:endParaRPr lang="en-US" sz="2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2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96" y="2787806"/>
                <a:ext cx="5346523" cy="4293676"/>
              </a:xfrm>
              <a:prstGeom prst="rect">
                <a:avLst/>
              </a:prstGeom>
              <a:blipFill rotWithShape="1">
                <a:blip r:embed="rId6"/>
                <a:stretch>
                  <a:fillRect l="-1482" t="-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411726" y="5517452"/>
            <a:ext cx="5854391" cy="105736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42757" y="5584470"/>
            <a:ext cx="578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TỈ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đường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trung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tuyến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tương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ứng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tam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giác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đồng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dạng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bằng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tỉ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đồng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dạng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Bài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tập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33 – SGK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trang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77)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8769" y="4542748"/>
                <a:ext cx="1619250" cy="1117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69" y="4542748"/>
                <a:ext cx="1619250" cy="1117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772254"/>
              </p:ext>
            </p:extLst>
          </p:nvPr>
        </p:nvGraphicFramePr>
        <p:xfrm>
          <a:off x="1991192" y="5704728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8" imgW="457200" imgH="330200" progId="Equation.DSMT4">
                  <p:embed/>
                </p:oleObj>
              </mc:Choice>
              <mc:Fallback>
                <p:oleObj name="Equation" r:id="rId8" imgW="4572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192" y="5704728"/>
                        <a:ext cx="4556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854109"/>
              </p:ext>
            </p:extLst>
          </p:nvPr>
        </p:nvGraphicFramePr>
        <p:xfrm>
          <a:off x="1605710" y="3329081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0" imgW="457200" imgH="330200" progId="Equation.DSMT4">
                  <p:embed/>
                </p:oleObj>
              </mc:Choice>
              <mc:Fallback>
                <p:oleObj name="Equation" r:id="rId10" imgW="4572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710" y="3329081"/>
                        <a:ext cx="4556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588" y="2634925"/>
            <a:ext cx="17907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3258554"/>
                  </p:ext>
                </p:extLst>
              </p:nvPr>
            </p:nvGraphicFramePr>
            <p:xfrm>
              <a:off x="679382" y="1702658"/>
              <a:ext cx="10927818" cy="3874543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70619"/>
                    <a:gridCol w="1112159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rgbClr val="0070C0"/>
                              </a:solidFill>
                            </a:rPr>
                            <a:t>1)</a:t>
                          </a:r>
                          <a:endParaRPr lang="en-US" sz="2000" b="1" dirty="0" smtClean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đều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luôn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với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2)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một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góc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thì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theo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lệ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,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AM, DN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lần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lượt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là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trung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tuyến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.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Khi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𝑨𝑴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𝑫𝑵</m:t>
                                  </m:r>
                                </m:den>
                              </m:f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den>
                              </m:f>
                            </m:oMath>
                          </a14:m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4)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đường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phân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tương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ứng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tam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  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3258554"/>
                  </p:ext>
                </p:extLst>
              </p:nvPr>
            </p:nvGraphicFramePr>
            <p:xfrm>
              <a:off x="679382" y="1702658"/>
              <a:ext cx="10927818" cy="3874543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70619"/>
                    <a:gridCol w="1112159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rgbClr val="0070C0"/>
                              </a:solidFill>
                            </a:rPr>
                            <a:t>1)</a:t>
                          </a:r>
                          <a:endParaRPr lang="en-US" sz="2000" b="1" dirty="0" smtClean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đều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luôn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với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2)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một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góc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thì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9443" t="-260145" r="-12432" b="-105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4)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đường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phân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tương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ứng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tam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  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753194" y="891376"/>
            <a:ext cx="7522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</a:rPr>
              <a:t>Ví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dụ</a:t>
            </a:r>
            <a:r>
              <a:rPr lang="en-US" sz="2400" b="1" dirty="0">
                <a:solidFill>
                  <a:srgbClr val="FFFF00"/>
                </a:solidFill>
              </a:rPr>
              <a:t> 2. </a:t>
            </a:r>
            <a:r>
              <a:rPr lang="en-US" sz="2400" b="1" dirty="0" err="1">
                <a:solidFill>
                  <a:srgbClr val="FFFF00"/>
                </a:solidFill>
              </a:rPr>
              <a:t>Điền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Đ (</a:t>
            </a:r>
            <a:r>
              <a:rPr lang="en-US" sz="2400" b="1" dirty="0" err="1" smtClean="0">
                <a:solidFill>
                  <a:srgbClr val="FFFF00"/>
                </a:solidFill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hoặc</a:t>
            </a:r>
            <a:r>
              <a:rPr lang="en-US" sz="2400" b="1" dirty="0" smtClean="0">
                <a:solidFill>
                  <a:srgbClr val="FFFF00"/>
                </a:solidFill>
              </a:rPr>
              <a:t> S (</a:t>
            </a:r>
            <a:r>
              <a:rPr lang="en-US" sz="2400" b="1" dirty="0" err="1" smtClean="0">
                <a:solidFill>
                  <a:srgbClr val="FFFF00"/>
                </a:solidFill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mệnh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sau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 Box 101"/>
          <p:cNvSpPr txBox="1">
            <a:spLocks noChangeArrowheads="1"/>
          </p:cNvSpPr>
          <p:nvPr/>
        </p:nvSpPr>
        <p:spPr bwMode="auto">
          <a:xfrm>
            <a:off x="452112" y="242439"/>
            <a:ext cx="477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926" y="182880"/>
            <a:ext cx="2075194" cy="61722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35528"/>
              </p:ext>
            </p:extLst>
          </p:nvPr>
        </p:nvGraphicFramePr>
        <p:xfrm>
          <a:off x="753197" y="959004"/>
          <a:ext cx="10927818" cy="15306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45040"/>
                <a:gridCol w="8970619"/>
                <a:gridCol w="1112159"/>
              </a:tblGrid>
              <a:tr h="6867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TT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Mệnh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đề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luận</a:t>
                      </a: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438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4)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Tỉ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đường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phân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giác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tương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ứng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của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hai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tam 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giác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dạng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bằng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tỉ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dạng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Đ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753195" y="273005"/>
            <a:ext cx="6640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</a:rPr>
              <a:t>Điền</a:t>
            </a:r>
            <a:r>
              <a:rPr lang="en-US" sz="2400" b="1" dirty="0" smtClean="0">
                <a:solidFill>
                  <a:srgbClr val="FFFF00"/>
                </a:solidFill>
              </a:rPr>
              <a:t> Đ (</a:t>
            </a:r>
            <a:r>
              <a:rPr lang="en-US" sz="2400" b="1" dirty="0" err="1" smtClean="0">
                <a:solidFill>
                  <a:srgbClr val="FFFF00"/>
                </a:solidFill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hoặc</a:t>
            </a:r>
            <a:r>
              <a:rPr lang="en-US" sz="2400" b="1" dirty="0" smtClean="0">
                <a:solidFill>
                  <a:srgbClr val="FFFF00"/>
                </a:solidFill>
              </a:rPr>
              <a:t> S (</a:t>
            </a:r>
            <a:r>
              <a:rPr lang="en-US" sz="2400" b="1" dirty="0" err="1" smtClean="0">
                <a:solidFill>
                  <a:srgbClr val="FFFF00"/>
                </a:solidFill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mệnh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sau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4623" y="2673505"/>
                <a:ext cx="5346523" cy="5441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b="1" i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2200" b="1" i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2200" b="1" i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35 – SGK </a:t>
                </a:r>
                <a:r>
                  <a:rPr lang="en-US" sz="2200" b="1" i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2200" b="1" i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79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thích</a:t>
                </a:r>
                <a:endParaRPr lang="en-US" sz="2200" b="1" i="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𝑫𝑬𝑭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𝑩𝑨𝑪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𝑬𝑫𝑭</m:t>
                        </m:r>
                      </m:e>
                    </m:acc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𝑫𝑭</m:t>
                        </m:r>
                      </m:den>
                    </m:f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𝒌</m:t>
                    </m:r>
                  </m:oMath>
                </a14:m>
                <a:endParaRPr lang="en-US" sz="2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𝑨𝑪𝑰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𝑫𝑭𝑱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e>
                    </m:acc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𝑪𝑨𝑰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𝑭𝑫𝑱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(=</m:t>
                    </m:r>
                    <m:f>
                      <m:fPr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𝑩𝑨𝑪</m:t>
                        </m:r>
                      </m:e>
                    </m:acc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𝑬𝑫𝑭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𝑨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𝐂𝐈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𝑫𝑭𝑱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g.g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𝐀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𝑰</m:t>
                        </m:r>
                      </m:num>
                      <m:den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𝐃𝐉</m:t>
                        </m:r>
                      </m:den>
                    </m:f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𝑭</m:t>
                        </m:r>
                      </m:den>
                    </m:f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𝒌</m:t>
                    </m:r>
                  </m:oMath>
                </a14:m>
                <a:endParaRPr lang="en-US" sz="2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2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2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23" y="2673505"/>
                <a:ext cx="5346523" cy="5441361"/>
              </a:xfrm>
              <a:prstGeom prst="rect">
                <a:avLst/>
              </a:prstGeom>
              <a:blipFill rotWithShape="1">
                <a:blip r:embed="rId3"/>
                <a:stretch>
                  <a:fillRect l="-1482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90" y="2982952"/>
            <a:ext cx="28289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37" y="2787805"/>
            <a:ext cx="17907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22919" y="4599898"/>
                <a:ext cx="1619250" cy="1117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19" y="4599898"/>
                <a:ext cx="1619250" cy="1117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80045"/>
              </p:ext>
            </p:extLst>
          </p:nvPr>
        </p:nvGraphicFramePr>
        <p:xfrm>
          <a:off x="1807416" y="3512858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7" imgW="457200" imgH="330200" progId="Equation.DSMT4">
                  <p:embed/>
                </p:oleObj>
              </mc:Choice>
              <mc:Fallback>
                <p:oleObj name="Equation" r:id="rId7" imgW="4572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416" y="3512858"/>
                        <a:ext cx="4556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30585"/>
              </p:ext>
            </p:extLst>
          </p:nvPr>
        </p:nvGraphicFramePr>
        <p:xfrm>
          <a:off x="2018086" y="5717896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9" imgW="457200" imgH="330200" progId="Equation.DSMT4">
                  <p:embed/>
                </p:oleObj>
              </mc:Choice>
              <mc:Fallback>
                <p:oleObj name="Equation" r:id="rId9" imgW="4572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086" y="5717896"/>
                        <a:ext cx="4556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6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4204951"/>
                  </p:ext>
                </p:extLst>
              </p:nvPr>
            </p:nvGraphicFramePr>
            <p:xfrm>
              <a:off x="633662" y="1672178"/>
              <a:ext cx="10927818" cy="3874543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70619"/>
                    <a:gridCol w="1112159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rgbClr val="0070C0"/>
                              </a:solidFill>
                            </a:rPr>
                            <a:t>1)</a:t>
                          </a:r>
                          <a:endParaRPr lang="en-US" sz="2000" b="1" dirty="0" smtClean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đều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luôn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với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2)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một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góc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thì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theo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lệ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,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AM, DN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lần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lượt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là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trung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tuyến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.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Khi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𝑨𝑴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𝑫𝑵</m:t>
                                  </m:r>
                                </m:den>
                              </m:f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den>
                              </m:f>
                            </m:oMath>
                          </a14:m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4)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đường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phân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tương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ứng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tam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  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4204951"/>
                  </p:ext>
                </p:extLst>
              </p:nvPr>
            </p:nvGraphicFramePr>
            <p:xfrm>
              <a:off x="633662" y="1672178"/>
              <a:ext cx="10927818" cy="3874543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70619"/>
                    <a:gridCol w="1112159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rgbClr val="0070C0"/>
                              </a:solidFill>
                            </a:rPr>
                            <a:t>1)</a:t>
                          </a:r>
                          <a:endParaRPr lang="en-US" sz="2000" b="1" dirty="0" smtClean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đều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luôn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với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2)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một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góc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thì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9511" t="-260145" r="-12364" b="-105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4)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đường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phân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tương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ứng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tam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  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2484120" y="1143831"/>
            <a:ext cx="7628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</a:rPr>
              <a:t>Ví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dụ</a:t>
            </a:r>
            <a:r>
              <a:rPr lang="en-US" sz="2400" b="1" dirty="0">
                <a:solidFill>
                  <a:srgbClr val="FFFF00"/>
                </a:solidFill>
              </a:rPr>
              <a:t> 2. </a:t>
            </a:r>
            <a:r>
              <a:rPr lang="en-US" sz="2400" b="1" dirty="0" err="1">
                <a:solidFill>
                  <a:srgbClr val="FFFF00"/>
                </a:solidFill>
              </a:rPr>
              <a:t>Điền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Đ (</a:t>
            </a:r>
            <a:r>
              <a:rPr lang="en-US" sz="2400" b="1" dirty="0" err="1" smtClean="0">
                <a:solidFill>
                  <a:srgbClr val="FFFF00"/>
                </a:solidFill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hoặc</a:t>
            </a:r>
            <a:r>
              <a:rPr lang="en-US" sz="2400" b="1" dirty="0" smtClean="0">
                <a:solidFill>
                  <a:srgbClr val="FFFF00"/>
                </a:solidFill>
              </a:rPr>
              <a:t> S (</a:t>
            </a:r>
            <a:r>
              <a:rPr lang="en-US" sz="2400" b="1" dirty="0" err="1" smtClean="0">
                <a:solidFill>
                  <a:srgbClr val="FFFF00"/>
                </a:solidFill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mệnh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sau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 Box 101"/>
          <p:cNvSpPr txBox="1">
            <a:spLocks noChangeArrowheads="1"/>
          </p:cNvSpPr>
          <p:nvPr/>
        </p:nvSpPr>
        <p:spPr bwMode="auto">
          <a:xfrm>
            <a:off x="452112" y="473271"/>
            <a:ext cx="477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926" y="395493"/>
            <a:ext cx="2075194" cy="61722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8017" y="1015079"/>
            <a:ext cx="10288515" cy="512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 smtClean="0">
                <a:solidFill>
                  <a:srgbClr val="FFC000"/>
                </a:solidFill>
              </a:rPr>
              <a:t>Chú</a:t>
            </a:r>
            <a:r>
              <a:rPr lang="en-US" sz="3200" b="1" dirty="0" smtClean="0">
                <a:solidFill>
                  <a:srgbClr val="FFC000"/>
                </a:solidFill>
              </a:rPr>
              <a:t> ý: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đều</a:t>
            </a:r>
            <a:r>
              <a:rPr lang="en-US" sz="2800" b="1" dirty="0" smtClean="0">
                <a:solidFill>
                  <a:srgbClr val="FFFF00"/>
                </a:solidFill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</a:rPr>
              <a:t>hoặc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vuông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cân</a:t>
            </a:r>
            <a:r>
              <a:rPr lang="en-US" sz="2800" b="1" dirty="0" smtClean="0">
                <a:solidFill>
                  <a:srgbClr val="FFFF00"/>
                </a:solidFill>
              </a:rPr>
              <a:t>) </a:t>
            </a:r>
            <a:r>
              <a:rPr lang="en-US" sz="2800" b="1" dirty="0" err="1" smtClean="0">
                <a:solidFill>
                  <a:srgbClr val="FFFF00"/>
                </a:solidFill>
              </a:rPr>
              <a:t>luôn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nhau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cân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góc</a:t>
            </a:r>
            <a:r>
              <a:rPr lang="en-US" sz="2800" b="1" dirty="0" smtClean="0">
                <a:solidFill>
                  <a:srgbClr val="FFFF00"/>
                </a:solidFill>
              </a:rPr>
              <a:t> ở </a:t>
            </a:r>
            <a:r>
              <a:rPr lang="en-US" sz="2800" b="1" dirty="0" err="1" smtClean="0">
                <a:solidFill>
                  <a:srgbClr val="FFFF00"/>
                </a:solidFill>
              </a:rPr>
              <a:t>đỉnh</a:t>
            </a:r>
            <a:r>
              <a:rPr lang="en-US" sz="2800" b="1" dirty="0" smtClean="0">
                <a:solidFill>
                  <a:srgbClr val="FFFF00"/>
                </a:solidFill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</a:rPr>
              <a:t>hoặc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góc</a:t>
            </a:r>
            <a:r>
              <a:rPr lang="en-US" sz="2800" b="1" dirty="0" smtClean="0">
                <a:solidFill>
                  <a:srgbClr val="FFFF00"/>
                </a:solidFill>
              </a:rPr>
              <a:t> ở </a:t>
            </a:r>
            <a:r>
              <a:rPr lang="en-US" sz="2800" b="1" dirty="0" err="1" smtClean="0">
                <a:solidFill>
                  <a:srgbClr val="FFFF00"/>
                </a:solidFill>
              </a:rPr>
              <a:t>đáy</a:t>
            </a:r>
            <a:r>
              <a:rPr lang="en-US" sz="2800" b="1" dirty="0" smtClean="0">
                <a:solidFill>
                  <a:srgbClr val="FFFF00"/>
                </a:solidFill>
              </a:rPr>
              <a:t>) </a:t>
            </a:r>
            <a:r>
              <a:rPr lang="en-US" sz="2800" b="1" dirty="0" err="1" smtClean="0">
                <a:solidFill>
                  <a:srgbClr val="FFFF00"/>
                </a:solidFill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nhau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thì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nhau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</a:rPr>
              <a:t>Tỉ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đường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tuyến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tương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ứng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tỉ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dạng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</a:rPr>
              <a:t>Tỉ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đường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tương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ứng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tỉ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dạng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01"/>
              <p:cNvSpPr txBox="1">
                <a:spLocks noChangeArrowheads="1"/>
              </p:cNvSpPr>
              <p:nvPr/>
            </p:nvSpPr>
            <p:spPr bwMode="auto">
              <a:xfrm>
                <a:off x="251391" y="1073148"/>
                <a:ext cx="5458035" cy="2513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err="1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000" b="1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AB=4cm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AC=6cm, BC=9cm. </a:t>
                </a:r>
                <a:endParaRPr lang="en-US" sz="2000" b="1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err="1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BC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CD=4cm. </a:t>
                </a:r>
                <a:endParaRPr lang="en-US" sz="2000" b="1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𝑪𝑨𝑫</m:t>
                        </m:r>
                      </m:e>
                    </m:acc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𝑨𝑩𝑪</m:t>
                        </m:r>
                      </m:e>
                    </m:acc>
                  </m:oMath>
                </a14:m>
                <a:endParaRPr lang="en-US" sz="2000" b="1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AD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20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391" y="1073148"/>
                <a:ext cx="5458035" cy="2513060"/>
              </a:xfrm>
              <a:prstGeom prst="rect">
                <a:avLst/>
              </a:prstGeom>
              <a:blipFill rotWithShape="1">
                <a:blip r:embed="rId3"/>
                <a:stretch>
                  <a:fillRect l="-1116" t="-243" b="-19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1"/>
              <p:cNvSpPr txBox="1">
                <a:spLocks noChangeArrowheads="1"/>
              </p:cNvSpPr>
              <p:nvPr/>
            </p:nvSpPr>
            <p:spPr bwMode="auto">
              <a:xfrm>
                <a:off x="251392" y="3800849"/>
                <a:ext cx="4577088" cy="2977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2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Lời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chemeClr val="bg1"/>
                    </a:solidFill>
                  </a:rPr>
                  <a:t>a)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𝑪𝑨𝑫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𝑪𝑩𝑨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: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chung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𝑪𝑩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𝑪𝑫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</m:t>
                        </m:r>
                      </m:den>
                    </m:f>
                  </m:oMath>
                </a14:m>
                <a:r>
                  <a:rPr lang="en-US" sz="2400" b="1" i="0" dirty="0" smtClean="0">
                    <a:solidFill>
                      <a:schemeClr val="bg1"/>
                    </a:solidFill>
                    <a:latin typeface="+mj-lt"/>
                  </a:rPr>
                  <a:t>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⇒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𝑪𝑨𝑫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𝑪𝑩𝑨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(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cgc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)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𝑪𝑨𝑫</m:t>
                        </m:r>
                      </m:e>
                    </m:acc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𝑨𝑩𝑪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tương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ứng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)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392" y="3800849"/>
                <a:ext cx="4577088" cy="2977995"/>
              </a:xfrm>
              <a:prstGeom prst="rect">
                <a:avLst/>
              </a:prstGeom>
              <a:blipFill rotWithShape="1">
                <a:blip r:embed="rId4"/>
                <a:stretch>
                  <a:fillRect l="-1997" t="-409" b="-2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01"/>
              <p:cNvSpPr txBox="1">
                <a:spLocks noChangeArrowheads="1"/>
              </p:cNvSpPr>
              <p:nvPr/>
            </p:nvSpPr>
            <p:spPr bwMode="auto">
              <a:xfrm>
                <a:off x="4975308" y="2380902"/>
                <a:ext cx="4577088" cy="2259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𝑪𝑨𝑫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𝑪𝑩𝑨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𝑪𝑩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𝑪𝑫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⇒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𝒄𝒎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1" i="1" dirty="0" smtClean="0">
                    <a:solidFill>
                      <a:schemeClr val="bg1"/>
                    </a:solidFill>
                  </a:rPr>
                  <a:t>* </a:t>
                </a:r>
                <a:r>
                  <a:rPr lang="en-US" sz="2400" b="1" i="1" dirty="0" err="1" smtClean="0">
                    <a:solidFill>
                      <a:schemeClr val="bg1"/>
                    </a:solidFill>
                  </a:rPr>
                  <a:t>Ứng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</a:rPr>
                  <a:t>dụng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</a:rPr>
                  <a:t>thực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</a:rPr>
                  <a:t>tế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:</a:t>
                </a:r>
                <a:endParaRPr lang="en-US" sz="24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5308" y="2380902"/>
                <a:ext cx="4577088" cy="2259080"/>
              </a:xfrm>
              <a:prstGeom prst="rect">
                <a:avLst/>
              </a:prstGeom>
              <a:blipFill rotWithShape="1">
                <a:blip r:embed="rId5"/>
                <a:stretch>
                  <a:fillRect l="-1997" t="-270" b="-40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795025" y="3297038"/>
            <a:ext cx="33455" cy="2899255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72922" y="2701133"/>
            <a:ext cx="33455" cy="2899255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01"/>
              <p:cNvSpPr txBox="1">
                <a:spLocks noChangeArrowheads="1"/>
              </p:cNvSpPr>
              <p:nvPr/>
            </p:nvSpPr>
            <p:spPr bwMode="auto">
              <a:xfrm>
                <a:off x="8853839" y="622031"/>
                <a:ext cx="3113597" cy="5928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Sơ</a:t>
                </a:r>
                <a:r>
                  <a:rPr lang="en-US" sz="2000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2000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2000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2000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a)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𝑪𝑨𝑫</m:t>
                        </m:r>
                      </m:e>
                    </m:acc>
                    <m:r>
                      <a:rPr lang="en-US" sz="2000" b="1" i="1" dirty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 dirty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000" b="1" i="1" dirty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𝑨𝑩𝑪</m:t>
                        </m:r>
                      </m:e>
                    </m:acc>
                  </m:oMath>
                </a14:m>
                <a:endParaRPr lang="en-US" sz="2000" b="1" i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𝑪𝑨𝑫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đồng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dạng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𝑪𝑩𝑨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endParaRPr lang="en-US" sz="2000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</a:rPr>
                  <a:t>chung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𝑪𝑨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𝑪𝑩</m:t>
                        </m:r>
                      </m:den>
                    </m:f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𝑪𝑫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𝑪𝑨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</a:rPr>
                  <a:t>  		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⇑</m:t>
                    </m:r>
                  </m:oMath>
                </a14:m>
                <a:endParaRPr lang="en-US" sz="2000" b="1" i="1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rgbClr val="FFFF00"/>
                    </a:solidFill>
                    <a:latin typeface="Cambria Math"/>
                  </a:rPr>
                  <a:t>b)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𝑪𝑨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𝑪𝑩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𝑪𝑫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𝑪𝑨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𝑨𝑫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𝑩𝑨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𝑪𝑨𝑫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đồng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dạng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𝑪𝑩𝑨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endParaRPr lang="en-US" sz="2000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en-US" sz="2000" dirty="0" smtClean="0">
                  <a:solidFill>
                    <a:srgbClr val="FFFF00"/>
                  </a:solidFill>
                </a:endParaRPr>
              </a:p>
              <a:p>
                <a:pPr marL="457200" indent="-457200">
                  <a:lnSpc>
                    <a:spcPct val="120000"/>
                  </a:lnSpc>
                  <a:buAutoNum type="alphaLcParenR" startAt="2"/>
                </a:pP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3839" y="622031"/>
                <a:ext cx="3113597" cy="5928354"/>
              </a:xfrm>
              <a:prstGeom prst="rect">
                <a:avLst/>
              </a:prstGeom>
              <a:blipFill rotWithShape="1">
                <a:blip r:embed="rId6"/>
                <a:stretch>
                  <a:fillRect l="-1957" r="-182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69" y="0"/>
            <a:ext cx="3733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761570" y="397783"/>
            <a:ext cx="33455" cy="2899255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47987" y="488750"/>
            <a:ext cx="33455" cy="2899255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25" y="4621454"/>
            <a:ext cx="2971692" cy="18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001871" y="5136776"/>
            <a:ext cx="581776" cy="372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1568" y="984021"/>
            <a:ext cx="4440432" cy="2756357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27154" y="5136776"/>
            <a:ext cx="776253" cy="306142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83647" y="5822020"/>
            <a:ext cx="3558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khu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đất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</a:rPr>
              <a:t>giác</a:t>
            </a:r>
            <a:r>
              <a:rPr lang="en-US" b="1" dirty="0" smtClean="0">
                <a:solidFill>
                  <a:schemeClr val="bg1"/>
                </a:solidFill>
              </a:rPr>
              <a:t> ABC </a:t>
            </a:r>
            <a:r>
              <a:rPr lang="en-US" b="1" dirty="0" err="1" smtClean="0">
                <a:solidFill>
                  <a:schemeClr val="bg1"/>
                </a:solidFill>
              </a:rPr>
              <a:t>có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thước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</a:t>
            </a:r>
            <a:r>
              <a:rPr lang="en-US" b="1" dirty="0" err="1" smtClean="0">
                <a:solidFill>
                  <a:schemeClr val="bg1"/>
                </a:solidFill>
              </a:rPr>
              <a:t>hoảng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cách</a:t>
            </a:r>
            <a:r>
              <a:rPr lang="en-US" b="1" dirty="0" smtClean="0">
                <a:solidFill>
                  <a:schemeClr val="bg1"/>
                </a:solidFill>
              </a:rPr>
              <a:t> AD </a:t>
            </a:r>
            <a:r>
              <a:rPr lang="en-US" b="1" dirty="0" err="1" smtClean="0">
                <a:solidFill>
                  <a:schemeClr val="bg1"/>
                </a:solidFill>
              </a:rPr>
              <a:t>không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trực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tiếp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 Box 101"/>
          <p:cNvSpPr txBox="1">
            <a:spLocks noChangeArrowheads="1"/>
          </p:cNvSpPr>
          <p:nvPr/>
        </p:nvSpPr>
        <p:spPr bwMode="auto">
          <a:xfrm>
            <a:off x="452112" y="242439"/>
            <a:ext cx="477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8926" y="182880"/>
            <a:ext cx="2075194" cy="61722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37450" y="4704022"/>
                <a:ext cx="1619250" cy="1117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450" y="4704022"/>
                <a:ext cx="1619250" cy="1117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265531"/>
              </p:ext>
            </p:extLst>
          </p:nvPr>
        </p:nvGraphicFramePr>
        <p:xfrm>
          <a:off x="1609644" y="5919881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9" imgW="457200" imgH="330200" progId="Equation.DSMT4">
                  <p:embed/>
                </p:oleObj>
              </mc:Choice>
              <mc:Fallback>
                <p:oleObj name="Equation" r:id="rId9" imgW="4572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644" y="5919881"/>
                        <a:ext cx="4556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54966"/>
              </p:ext>
            </p:extLst>
          </p:nvPr>
        </p:nvGraphicFramePr>
        <p:xfrm>
          <a:off x="6295199" y="2535239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1" imgW="457200" imgH="330200" progId="Equation.DSMT4">
                  <p:embed/>
                </p:oleObj>
              </mc:Choice>
              <mc:Fallback>
                <p:oleObj name="Equation" r:id="rId11" imgW="4572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199" y="2535239"/>
                        <a:ext cx="4556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8" grpId="0" animBg="1"/>
      <p:bldP spid="3" grpId="0" animBg="1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01"/>
              <p:cNvSpPr txBox="1">
                <a:spLocks noChangeArrowheads="1"/>
              </p:cNvSpPr>
              <p:nvPr/>
            </p:nvSpPr>
            <p:spPr bwMode="auto">
              <a:xfrm>
                <a:off x="251392" y="887883"/>
                <a:ext cx="4292161" cy="2448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err="1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 </a:t>
                </a: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>
                    <a:solidFill>
                      <a:srgbClr val="FFFF00"/>
                    </a:solidFill>
                  </a:rPr>
                  <a:t>Cho tam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giác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ABC. </a:t>
                </a:r>
                <a:r>
                  <a:rPr lang="en-US" sz="2000" b="1" dirty="0" err="1" smtClean="0">
                    <a:solidFill>
                      <a:srgbClr val="FFFF00"/>
                    </a:solidFill>
                  </a:rPr>
                  <a:t>Lấy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</a:rPr>
                  <a:t>điểm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 D </a:t>
                </a:r>
                <a:r>
                  <a:rPr lang="en-US" sz="2000" b="1" dirty="0" err="1" smtClean="0">
                    <a:solidFill>
                      <a:srgbClr val="FFFF00"/>
                    </a:solidFill>
                  </a:rPr>
                  <a:t>thuộc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</a:rPr>
                  <a:t>cạnh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AB, </a:t>
                </a:r>
                <a:r>
                  <a:rPr lang="en-US" sz="2000" b="1" dirty="0" err="1" smtClean="0">
                    <a:solidFill>
                      <a:srgbClr val="FFFF00"/>
                    </a:solidFill>
                  </a:rPr>
                  <a:t>điểm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 E </a:t>
                </a:r>
                <a:r>
                  <a:rPr lang="en-US" sz="2000" b="1" dirty="0" err="1" smtClean="0">
                    <a:solidFill>
                      <a:srgbClr val="FFFF00"/>
                    </a:solidFill>
                  </a:rPr>
                  <a:t>thuộc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</a:rPr>
                  <a:t>cạnh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AC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sao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cho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𝑨𝑪𝑫</m:t>
                        </m:r>
                      </m:e>
                    </m:acc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𝑨𝑩𝑬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. 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Chứng 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minh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rằng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:</a:t>
                </a: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smtClean="0">
                    <a:solidFill>
                      <a:srgbClr val="FFFF00"/>
                    </a:solidFill>
                  </a:rPr>
                  <a:t>a)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𝑨𝑪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𝑨𝑬</m:t>
                    </m:r>
                  </m:oMath>
                </a14:m>
                <a:endParaRPr lang="en-US" sz="2000" b="1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smtClean="0"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𝑩𝑫𝑬</m:t>
                        </m:r>
                      </m:e>
                    </m:acc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𝑨𝑪𝑩</m:t>
                        </m:r>
                      </m:e>
                    </m:acc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392" y="887883"/>
                <a:ext cx="4292161" cy="2448491"/>
              </a:xfrm>
              <a:prstGeom prst="rect">
                <a:avLst/>
              </a:prstGeom>
              <a:blipFill rotWithShape="1">
                <a:blip r:embed="rId3"/>
                <a:stretch>
                  <a:fillRect l="-1420" t="-249" b="-2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1"/>
              <p:cNvSpPr txBox="1">
                <a:spLocks noChangeArrowheads="1"/>
              </p:cNvSpPr>
              <p:nvPr/>
            </p:nvSpPr>
            <p:spPr bwMode="auto">
              <a:xfrm>
                <a:off x="131568" y="3419151"/>
                <a:ext cx="4577088" cy="4566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22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Lời </a:t>
                </a:r>
                <a:r>
                  <a:rPr lang="en-US" sz="22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22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Xét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𝑨𝑩𝑬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𝑨𝑪𝑫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chung</a:t>
                </a:r>
                <a:endParaRPr lang="en-US" sz="22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𝑨𝑪𝑫</m:t>
                        </m:r>
                      </m:e>
                    </m:acc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𝑨𝑩𝑬</m:t>
                        </m:r>
                      </m:e>
                    </m:acc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200" b="1" dirty="0" err="1" smtClean="0">
                    <a:solidFill>
                      <a:schemeClr val="bg1"/>
                    </a:solidFill>
                  </a:rPr>
                  <a:t>theo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</a:rPr>
                  <a:t>gt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)</a:t>
                </a:r>
                <a:endParaRPr lang="en-US" sz="22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𝜟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ABE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𝜟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ACD (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g.g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i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(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cặp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cạnh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tương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ứng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)</a:t>
                </a: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𝑨𝑪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𝑨𝑬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endParaRPr lang="en-US" sz="24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endParaRPr lang="en-US" sz="24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568" y="3419151"/>
                <a:ext cx="4577088" cy="4566699"/>
              </a:xfrm>
              <a:prstGeom prst="rect">
                <a:avLst/>
              </a:prstGeom>
              <a:blipFill rotWithShape="1">
                <a:blip r:embed="rId4"/>
                <a:stretch>
                  <a:fillRect l="-17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4346516" y="2944020"/>
            <a:ext cx="5680" cy="334880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2" y="182880"/>
            <a:ext cx="3848955" cy="247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1"/>
              <p:cNvSpPr txBox="1">
                <a:spLocks noChangeArrowheads="1"/>
              </p:cNvSpPr>
              <p:nvPr/>
            </p:nvSpPr>
            <p:spPr bwMode="auto">
              <a:xfrm>
                <a:off x="9078404" y="271352"/>
                <a:ext cx="3113597" cy="5980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Sơ </a:t>
                </a:r>
                <a:r>
                  <a:rPr lang="en-US" sz="2000" b="1" dirty="0" err="1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2000" b="1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2000" b="1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2000" b="1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a)</a:t>
                </a: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𝑨𝑫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𝑨𝑪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𝑨𝑬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𝑨𝑪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𝑨𝑬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𝑨𝑫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𝜟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ABE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đồng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dạng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𝜟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ACD</a:t>
                </a:r>
                <a:endParaRPr lang="en-US" sz="2000" b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</a:rPr>
                  <a:t> 	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  <a:latin typeface="Cambria Math"/>
                  </a:rPr>
                  <a:t>b)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𝑩𝑫𝑬</m:t>
                          </m:r>
                        </m:e>
                      </m:acc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  <m:r>
                            <a:rPr 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𝟏𝟖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cs typeface="Arial" pitchFamily="34" charset="0"/>
                            </a:rPr>
                            <m:t>𝑨𝑫𝑬</m:t>
                          </m:r>
                        </m:e>
                      </m:acc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cs typeface="Arial" pitchFamily="34" charset="0"/>
                            </a:rPr>
                            <m:t>𝑨𝑪𝑩</m:t>
                          </m:r>
                        </m:e>
                      </m:acc>
                    </m:oMath>
                  </m:oMathPara>
                </a14:m>
                <a:endParaRPr lang="en-US" sz="2000" b="1" i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𝜟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𝑨𝑫𝑬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đồng</a:t>
                </a:r>
                <a:r>
                  <a:rPr lang="en-US" sz="20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dạng</a:t>
                </a:r>
                <a:r>
                  <a:rPr lang="en-US" sz="20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𝜟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𝑨𝑪𝑩</m:t>
                    </m:r>
                  </m:oMath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  <a:p>
                <a:pPr marL="457200" indent="-457200">
                  <a:lnSpc>
                    <a:spcPct val="120000"/>
                  </a:lnSpc>
                  <a:buAutoNum type="alphaLcParenR" startAt="2"/>
                </a:pPr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8404" y="271352"/>
                <a:ext cx="3113597" cy="5980291"/>
              </a:xfrm>
              <a:prstGeom prst="rect">
                <a:avLst/>
              </a:prstGeom>
              <a:blipFill rotWithShape="1">
                <a:blip r:embed="rId6"/>
                <a:stretch>
                  <a:fillRect l="-19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01"/>
              <p:cNvSpPr txBox="1">
                <a:spLocks noChangeArrowheads="1"/>
              </p:cNvSpPr>
              <p:nvPr/>
            </p:nvSpPr>
            <p:spPr bwMode="auto">
              <a:xfrm>
                <a:off x="4438355" y="2944020"/>
                <a:ext cx="4577088" cy="3348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Xét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𝑨𝑫𝑬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𝑨𝑪𝑩</m:t>
                    </m:r>
                  </m:oMath>
                </a14:m>
                <a:endPara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chung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sz="2200" b="1" dirty="0" err="1" smtClean="0">
                    <a:solidFill>
                      <a:schemeClr val="bg1"/>
                    </a:solidFill>
                  </a:rPr>
                  <a:t>cmt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</m:oMath>
                </a14:m>
                <a:endParaRPr lang="en-US" sz="22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𝑨𝑫𝑬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𝑨𝑪𝑩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sz="2200" b="1" dirty="0" err="1" smtClean="0">
                    <a:solidFill>
                      <a:schemeClr val="bg1"/>
                    </a:solidFill>
                  </a:rPr>
                  <a:t>cgc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𝑨𝑫𝑬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𝑨𝑪𝑩</m:t>
                        </m:r>
                      </m:e>
                    </m:acc>
                  </m:oMath>
                </a14:m>
                <a:endParaRPr lang="en-US" sz="22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200" b="1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𝑨𝑫𝑬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𝑩𝑫𝑬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2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𝑩𝑫𝑬</m:t>
                        </m:r>
                      </m:e>
                    </m:acc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𝑨𝑪𝑩</m:t>
                        </m:r>
                      </m:e>
                    </m:acc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8355" y="2944020"/>
                <a:ext cx="4577088" cy="3348802"/>
              </a:xfrm>
              <a:prstGeom prst="rect">
                <a:avLst/>
              </a:prstGeom>
              <a:blipFill rotWithShape="1">
                <a:blip r:embed="rId7"/>
                <a:stretch>
                  <a:fillRect l="-1598" t="-911" b="-23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346516" y="184758"/>
            <a:ext cx="0" cy="303543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61907" y="184758"/>
            <a:ext cx="0" cy="303543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61907" y="3116216"/>
            <a:ext cx="0" cy="303543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1567" y="906779"/>
            <a:ext cx="4128059" cy="2430781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452112" y="242439"/>
            <a:ext cx="477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8926" y="182880"/>
            <a:ext cx="2075194" cy="61722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53" y="83819"/>
            <a:ext cx="4171822" cy="268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30882" y="4130114"/>
                <a:ext cx="161925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882" y="4130114"/>
                <a:ext cx="1619250" cy="97661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60237" y="3419151"/>
                <a:ext cx="161925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237" y="3419151"/>
                <a:ext cx="1619250" cy="9766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549332"/>
              </p:ext>
            </p:extLst>
          </p:nvPr>
        </p:nvGraphicFramePr>
        <p:xfrm>
          <a:off x="1274016" y="5198222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11" imgW="457200" imgH="330200" progId="Equation.DSMT4">
                  <p:embed/>
                </p:oleObj>
              </mc:Choice>
              <mc:Fallback>
                <p:oleObj name="Equation" r:id="rId11" imgW="4572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016" y="5198222"/>
                        <a:ext cx="4556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35617"/>
              </p:ext>
            </p:extLst>
          </p:nvPr>
        </p:nvGraphicFramePr>
        <p:xfrm>
          <a:off x="5653274" y="4566210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3" imgW="457200" imgH="330200" progId="Equation.DSMT4">
                  <p:embed/>
                </p:oleObj>
              </mc:Choice>
              <mc:Fallback>
                <p:oleObj name="Equation" r:id="rId13" imgW="4572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274" y="4566210"/>
                        <a:ext cx="4556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0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01"/>
              <p:cNvSpPr txBox="1">
                <a:spLocks noChangeArrowheads="1"/>
              </p:cNvSpPr>
              <p:nvPr/>
            </p:nvSpPr>
            <p:spPr bwMode="auto">
              <a:xfrm>
                <a:off x="251392" y="184760"/>
                <a:ext cx="4292161" cy="2474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err="1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 </a:t>
                </a: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>
                    <a:solidFill>
                      <a:srgbClr val="FFFF00"/>
                    </a:solidFill>
                  </a:rPr>
                  <a:t>Cho tam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giác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ABC </a:t>
                </a:r>
                <a:r>
                  <a:rPr lang="en-US" sz="2000" b="1" dirty="0" err="1" smtClean="0">
                    <a:solidFill>
                      <a:srgbClr val="FFC000"/>
                    </a:solidFill>
                  </a:rPr>
                  <a:t>nhọn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.  </a:t>
                </a:r>
                <a:r>
                  <a:rPr lang="en-US" sz="2000" b="1" dirty="0" smtClean="0">
                    <a:solidFill>
                      <a:srgbClr val="FFC000"/>
                    </a:solidFill>
                  </a:rPr>
                  <a:t>BE </a:t>
                </a:r>
                <a:r>
                  <a:rPr lang="en-US" sz="2000" b="1" dirty="0" err="1" smtClean="0">
                    <a:solidFill>
                      <a:srgbClr val="FFC000"/>
                    </a:solidFill>
                  </a:rPr>
                  <a:t>và</a:t>
                </a:r>
                <a:r>
                  <a:rPr lang="en-US" sz="2000" b="1" dirty="0" smtClean="0">
                    <a:solidFill>
                      <a:srgbClr val="FFC000"/>
                    </a:solidFill>
                  </a:rPr>
                  <a:t> CD </a:t>
                </a:r>
                <a:r>
                  <a:rPr lang="en-US" sz="2000" b="1" dirty="0" err="1" smtClean="0">
                    <a:solidFill>
                      <a:srgbClr val="FFC000"/>
                    </a:solidFill>
                  </a:rPr>
                  <a:t>là</a:t>
                </a:r>
                <a:r>
                  <a:rPr lang="en-US" sz="20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FFC000"/>
                    </a:solidFill>
                  </a:rPr>
                  <a:t>hai</a:t>
                </a:r>
                <a:r>
                  <a:rPr lang="en-US" sz="20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FFC000"/>
                    </a:solidFill>
                  </a:rPr>
                  <a:t>đường</a:t>
                </a:r>
                <a:r>
                  <a:rPr lang="en-US" sz="20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FFC000"/>
                    </a:solidFill>
                  </a:rPr>
                  <a:t>cao</a:t>
                </a:r>
                <a:r>
                  <a:rPr lang="en-US" sz="20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FFC000"/>
                    </a:solidFill>
                  </a:rPr>
                  <a:t>của</a:t>
                </a:r>
                <a:r>
                  <a:rPr lang="en-US" sz="2000" b="1" dirty="0" smtClean="0">
                    <a:solidFill>
                      <a:srgbClr val="FFC000"/>
                    </a:solidFill>
                  </a:rPr>
                  <a:t> tam </a:t>
                </a:r>
                <a:r>
                  <a:rPr lang="en-US" sz="20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000" b="1" dirty="0" smtClean="0">
                    <a:solidFill>
                      <a:srgbClr val="FFC000"/>
                    </a:solidFill>
                  </a:rPr>
                  <a:t> ABC</a:t>
                </a: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err="1" smtClean="0">
                    <a:solidFill>
                      <a:srgbClr val="FFFF00"/>
                    </a:solidFill>
                  </a:rPr>
                  <a:t>Chứng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minh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rằng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:</a:t>
                </a: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smtClean="0">
                    <a:solidFill>
                      <a:srgbClr val="FFFF00"/>
                    </a:solidFill>
                  </a:rPr>
                  <a:t>a)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𝑨𝑪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𝑨𝑬</m:t>
                    </m:r>
                  </m:oMath>
                </a14:m>
                <a:endParaRPr lang="en-US" sz="2000" b="1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𝑩𝑫𝑬</m:t>
                        </m:r>
                      </m:e>
                    </m:acc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𝑨𝑪𝑩</m:t>
                        </m:r>
                      </m:e>
                    </m:acc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392" y="184760"/>
                <a:ext cx="4292161" cy="2474588"/>
              </a:xfrm>
              <a:prstGeom prst="rect">
                <a:avLst/>
              </a:prstGeom>
              <a:blipFill rotWithShape="1">
                <a:blip r:embed="rId3"/>
                <a:stretch>
                  <a:fillRect l="-1420" t="-246" b="-19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1"/>
              <p:cNvSpPr txBox="1">
                <a:spLocks noChangeArrowheads="1"/>
              </p:cNvSpPr>
              <p:nvPr/>
            </p:nvSpPr>
            <p:spPr bwMode="auto">
              <a:xfrm>
                <a:off x="251391" y="2809551"/>
                <a:ext cx="4577088" cy="35188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22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Lời </a:t>
                </a:r>
                <a:r>
                  <a:rPr lang="en-US" sz="22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22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Xét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𝑨𝑩𝑬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𝑨𝑪𝑫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chung</a:t>
                </a:r>
                <a:endParaRPr lang="en-US" sz="22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𝑨𝑫</m:t>
                        </m:r>
                        <m: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𝑪</m:t>
                        </m:r>
                      </m:e>
                    </m:acc>
                    <m:r>
                      <a:rPr lang="en-US" sz="2200" b="1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𝑨𝑬</m:t>
                        </m:r>
                        <m: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e>
                    </m:acc>
                    <m:d>
                      <m:dPr>
                        <m:ctrlP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𝟗</m:t>
                        </m:r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1" dirty="0">
                    <a:solidFill>
                      <a:srgbClr val="FFC000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𝜟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ABE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𝜟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ACD (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g.g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i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(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cặp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cạnh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tương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ứng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)</a:t>
                </a: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𝑨𝑪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𝑨𝑬</m:t>
                    </m:r>
                  </m:oMath>
                </a14:m>
                <a:endParaRPr lang="en-US" sz="24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391" y="2809551"/>
                <a:ext cx="4577088" cy="3518848"/>
              </a:xfrm>
              <a:prstGeom prst="rect">
                <a:avLst/>
              </a:prstGeom>
              <a:blipFill rotWithShape="1">
                <a:blip r:embed="rId4"/>
                <a:stretch>
                  <a:fillRect l="-1598" b="-13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284036" y="2944020"/>
            <a:ext cx="0" cy="303543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1"/>
              <p:cNvSpPr txBox="1">
                <a:spLocks noChangeArrowheads="1"/>
              </p:cNvSpPr>
              <p:nvPr/>
            </p:nvSpPr>
            <p:spPr bwMode="auto">
              <a:xfrm>
                <a:off x="9078403" y="743792"/>
                <a:ext cx="3113597" cy="5980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Sơ </a:t>
                </a:r>
                <a:r>
                  <a:rPr lang="en-US" sz="2000" b="1" dirty="0" err="1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2000" b="1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2000" b="1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2000" b="1" dirty="0" smtClean="0">
                    <a:solidFill>
                      <a:srgbClr val="FFC000"/>
                    </a:solidFill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a)</a:t>
                </a: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𝑨𝑫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𝑨𝑪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𝑨𝑬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𝑨𝑪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𝑨𝑬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𝑨𝑫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𝜟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ABE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đồng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dạng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𝜟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ACD</a:t>
                </a:r>
                <a:endParaRPr lang="en-US" sz="2000" b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</a:rPr>
                  <a:t> 	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rgbClr val="FFFF00"/>
                    </a:solidFill>
                    <a:latin typeface="Cambria Math"/>
                  </a:rPr>
                  <a:t>b)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𝑩𝑫𝑬</m:t>
                          </m:r>
                        </m:e>
                      </m:acc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  <m:r>
                            <a:rPr 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𝟏𝟖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cs typeface="Arial" pitchFamily="34" charset="0"/>
                            </a:rPr>
                            <m:t>𝑨𝑫𝑬</m:t>
                          </m:r>
                        </m:e>
                      </m:acc>
                      <m:r>
                        <a:rPr lang="en-US" sz="2000" b="1" i="1" dirty="0">
                          <a:solidFill>
                            <a:srgbClr val="FFFF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solidFill>
                                <a:srgbClr val="FFFF00"/>
                              </a:solidFill>
                              <a:latin typeface="Cambria Math"/>
                              <a:cs typeface="Arial" pitchFamily="34" charset="0"/>
                            </a:rPr>
                            <m:t>𝑨𝑪𝑩</m:t>
                          </m:r>
                        </m:e>
                      </m:acc>
                    </m:oMath>
                  </m:oMathPara>
                </a14:m>
                <a:endParaRPr lang="en-US" sz="2000" b="1" i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⇑</m:t>
                      </m:r>
                    </m:oMath>
                  </m:oMathPara>
                </a14:m>
                <a:endParaRPr lang="en-US" sz="2000" b="1" i="1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𝜟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𝑨𝑫𝑬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đồng</a:t>
                </a:r>
                <a:r>
                  <a:rPr lang="en-US" sz="20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dạng</a:t>
                </a:r>
                <a:r>
                  <a:rPr lang="en-US" sz="20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𝜟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𝑨𝑪𝑩</m:t>
                    </m:r>
                  </m:oMath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  <a:p>
                <a:pPr marL="457200" indent="-457200">
                  <a:lnSpc>
                    <a:spcPct val="120000"/>
                  </a:lnSpc>
                  <a:buAutoNum type="alphaLcParenR" startAt="2"/>
                </a:pPr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8403" y="743792"/>
                <a:ext cx="3113597" cy="5980291"/>
              </a:xfrm>
              <a:prstGeom prst="rect">
                <a:avLst/>
              </a:prstGeom>
              <a:blipFill rotWithShape="1">
                <a:blip r:embed="rId5"/>
                <a:stretch>
                  <a:fillRect l="-19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284036" y="184758"/>
            <a:ext cx="0" cy="303543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14307" y="226059"/>
            <a:ext cx="0" cy="303543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14307" y="3216205"/>
            <a:ext cx="0" cy="303543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1567" y="138321"/>
            <a:ext cx="4082623" cy="2567466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01"/>
              <p:cNvSpPr txBox="1">
                <a:spLocks noChangeArrowheads="1"/>
              </p:cNvSpPr>
              <p:nvPr/>
            </p:nvSpPr>
            <p:spPr bwMode="auto">
              <a:xfrm>
                <a:off x="4438355" y="3059523"/>
                <a:ext cx="4577088" cy="3348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Xét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𝑨𝑫𝑬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𝑨𝑪𝑩</m:t>
                    </m:r>
                  </m:oMath>
                </a14:m>
                <a:endPara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chung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(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cmt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</m:oMath>
                </a14:m>
                <a:endParaRPr lang="en-US" sz="22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𝑨𝑫𝑬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     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𝑨𝑪𝑩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sz="2200" b="1" dirty="0" err="1" smtClean="0">
                    <a:solidFill>
                      <a:schemeClr val="bg1"/>
                    </a:solidFill>
                  </a:rPr>
                  <a:t>cgc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𝑨𝑫𝑬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𝑨𝑪𝑩</m:t>
                        </m:r>
                      </m:e>
                    </m:acc>
                  </m:oMath>
                </a14:m>
                <a:endParaRPr lang="en-US" sz="22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200" b="1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𝑨𝑫𝑬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𝑩𝑫𝑬</m:t>
                        </m:r>
                      </m:e>
                    </m:acc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2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𝑩𝑫𝑬</m:t>
                        </m:r>
                      </m:e>
                    </m:acc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𝑨𝑪𝑩</m:t>
                        </m:r>
                      </m:e>
                    </m:acc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8355" y="3059523"/>
                <a:ext cx="4577088" cy="3348802"/>
              </a:xfrm>
              <a:prstGeom prst="rect">
                <a:avLst/>
              </a:prstGeom>
              <a:blipFill rotWithShape="1">
                <a:blip r:embed="rId6"/>
                <a:stretch>
                  <a:fillRect l="-1598" t="-911" b="-23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53" y="391228"/>
            <a:ext cx="42100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6123" y="3485125"/>
                <a:ext cx="161925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123" y="3485125"/>
                <a:ext cx="1619250" cy="9766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59360" y="3757310"/>
                <a:ext cx="161925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360" y="3757310"/>
                <a:ext cx="1619250" cy="97661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19432"/>
              </p:ext>
            </p:extLst>
          </p:nvPr>
        </p:nvGraphicFramePr>
        <p:xfrm>
          <a:off x="1399521" y="4781363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0" imgW="457200" imgH="330200" progId="Equation.DSMT4">
                  <p:embed/>
                </p:oleObj>
              </mc:Choice>
              <mc:Fallback>
                <p:oleObj name="Equation" r:id="rId10" imgW="4572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521" y="4781363"/>
                        <a:ext cx="4556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810949"/>
              </p:ext>
            </p:extLst>
          </p:nvPr>
        </p:nvGraphicFramePr>
        <p:xfrm>
          <a:off x="5675687" y="4664822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2" imgW="457200" imgH="330200" progId="Equation.DSMT4">
                  <p:embed/>
                </p:oleObj>
              </mc:Choice>
              <mc:Fallback>
                <p:oleObj name="Equation" r:id="rId12" imgW="4572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687" y="4664822"/>
                        <a:ext cx="4556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2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32509"/>
            <a:ext cx="6871167" cy="62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474" y="470440"/>
            <a:ext cx="361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TAM GIÁC ĐỒNG DẠNG</a:t>
            </a: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212" y="4785428"/>
            <a:ext cx="3612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Một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số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dạng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toán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b="1" dirty="0" err="1" smtClean="0">
                <a:solidFill>
                  <a:srgbClr val="FFC000"/>
                </a:solidFill>
              </a:rPr>
              <a:t>Chứng</a:t>
            </a:r>
            <a:r>
              <a:rPr lang="en-US" b="1" dirty="0" smtClean="0">
                <a:solidFill>
                  <a:srgbClr val="FFC000"/>
                </a:solidFill>
              </a:rPr>
              <a:t> minh tam </a:t>
            </a:r>
            <a:r>
              <a:rPr lang="en-US" b="1" dirty="0" err="1" smtClean="0">
                <a:solidFill>
                  <a:srgbClr val="FFC000"/>
                </a:solidFill>
              </a:rPr>
              <a:t>giác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đồng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dạng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 err="1" smtClean="0">
                <a:solidFill>
                  <a:srgbClr val="FFC000"/>
                </a:solidFill>
              </a:rPr>
              <a:t>Tính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các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cạnh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b="1" dirty="0" err="1" smtClean="0">
                <a:solidFill>
                  <a:srgbClr val="FFC000"/>
                </a:solidFill>
              </a:rPr>
              <a:t>Chứng</a:t>
            </a:r>
            <a:r>
              <a:rPr lang="en-US" b="1" dirty="0" smtClean="0">
                <a:solidFill>
                  <a:srgbClr val="FFC000"/>
                </a:solidFill>
              </a:rPr>
              <a:t> minh </a:t>
            </a:r>
            <a:r>
              <a:rPr lang="en-US" b="1" dirty="0" err="1" smtClean="0">
                <a:solidFill>
                  <a:srgbClr val="FFC000"/>
                </a:solidFill>
              </a:rPr>
              <a:t>các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đoạn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thẳng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tỉ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lệ</a:t>
            </a:r>
            <a:r>
              <a:rPr lang="en-US" b="1" dirty="0" smtClean="0">
                <a:solidFill>
                  <a:srgbClr val="FFC000"/>
                </a:solidFill>
              </a:rPr>
              <a:t>, </a:t>
            </a:r>
            <a:r>
              <a:rPr lang="en-US" b="1" dirty="0" err="1">
                <a:solidFill>
                  <a:srgbClr val="FFC000"/>
                </a:solidFill>
              </a:rPr>
              <a:t>c</a:t>
            </a:r>
            <a:r>
              <a:rPr lang="en-US" b="1" dirty="0" err="1" smtClean="0">
                <a:solidFill>
                  <a:srgbClr val="FFC000"/>
                </a:solidFill>
              </a:rPr>
              <a:t>ặp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góc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bằng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nhau</a:t>
            </a:r>
            <a:r>
              <a:rPr lang="en-US" b="1" dirty="0" smtClean="0">
                <a:solidFill>
                  <a:srgbClr val="FFC000"/>
                </a:solidFill>
              </a:rPr>
              <a:t>,…</a:t>
            </a:r>
          </a:p>
          <a:p>
            <a:pPr marL="285750" indent="-285750" algn="ctr">
              <a:buFontTx/>
              <a:buChar char="-"/>
            </a:pP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37565" y="4648200"/>
            <a:ext cx="3433482" cy="1770529"/>
          </a:xfrm>
          <a:prstGeom prst="wedgeRoundRectCallout">
            <a:avLst>
              <a:gd name="adj1" fmla="val 51360"/>
              <a:gd name="adj2" fmla="val -81297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02" y="82955"/>
            <a:ext cx="1496508" cy="151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527" y="132509"/>
            <a:ext cx="866813" cy="8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042" y="1737360"/>
            <a:ext cx="1962537" cy="220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788" y="4303300"/>
            <a:ext cx="1607495" cy="18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C:\Users\Cai Long\Desktop\Quay hinh HTV lop 8\3. (3.4). Truong hop dong dang cgc va gg\hinh hoc fact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0" y="1541929"/>
            <a:ext cx="2493994" cy="17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5580" y="381000"/>
            <a:ext cx="3324566" cy="5762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20" name="Picture 8" descr="C:\Users\Cai Long\Desktop\Quay hinh HTV lop 8\3. (3.4). Truong hop dong dang cgc va gg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4" y="4701153"/>
            <a:ext cx="1757081" cy="8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Cai Long\Desktop\Quay hinh HTV lop 8\3. (3.4). Truong hop dong dang cgc va gg\phep-dong-da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41" y="5359567"/>
            <a:ext cx="1719011" cy="9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67795" y="4303300"/>
            <a:ext cx="6149247" cy="2112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54980" y="3587040"/>
            <a:ext cx="4362062" cy="1077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84" y="4303300"/>
            <a:ext cx="5653356" cy="185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8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8945" y="957959"/>
            <a:ext cx="5433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ĐỒNG DẠNG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5998" y="2490755"/>
            <a:ext cx="7180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9856" y="4267612"/>
            <a:ext cx="7184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</a:p>
          <a:p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49680"/>
            <a:ext cx="8359140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err="1" smtClean="0">
                <a:solidFill>
                  <a:srgbClr val="FFC000"/>
                </a:solidFill>
              </a:rPr>
              <a:t>Bài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tập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về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nhà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b="1" dirty="0" err="1" smtClean="0">
                <a:solidFill>
                  <a:srgbClr val="FFFF00"/>
                </a:solidFill>
              </a:rPr>
              <a:t>Ôn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tập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trường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</a:rPr>
              <a:t>: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</a:rPr>
              <a:t>Cạnh</a:t>
            </a:r>
            <a:r>
              <a:rPr lang="en-US" sz="2800" b="1" dirty="0" smtClean="0">
                <a:solidFill>
                  <a:srgbClr val="FFFF00"/>
                </a:solidFill>
              </a:rPr>
              <a:t> – </a:t>
            </a:r>
            <a:r>
              <a:rPr lang="en-US" sz="2800" b="1" dirty="0" err="1" smtClean="0">
                <a:solidFill>
                  <a:srgbClr val="FFFF00"/>
                </a:solidFill>
              </a:rPr>
              <a:t>Cạnh</a:t>
            </a:r>
            <a:r>
              <a:rPr lang="en-US" sz="2800" b="1" dirty="0" smtClean="0">
                <a:solidFill>
                  <a:srgbClr val="FFFF00"/>
                </a:solidFill>
              </a:rPr>
              <a:t> – </a:t>
            </a:r>
            <a:r>
              <a:rPr lang="en-US" sz="2800" b="1" dirty="0" err="1" smtClean="0">
                <a:solidFill>
                  <a:srgbClr val="FFFF00"/>
                </a:solidFill>
              </a:rPr>
              <a:t>Cạnh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</a:rPr>
              <a:t>Cạnh</a:t>
            </a:r>
            <a:r>
              <a:rPr lang="en-US" sz="2800" b="1" dirty="0" smtClean="0">
                <a:solidFill>
                  <a:srgbClr val="FFFF00"/>
                </a:solidFill>
              </a:rPr>
              <a:t> – </a:t>
            </a:r>
            <a:r>
              <a:rPr lang="en-US" sz="2800" b="1" dirty="0" err="1" smtClean="0">
                <a:solidFill>
                  <a:srgbClr val="FFFF00"/>
                </a:solidFill>
              </a:rPr>
              <a:t>Góc</a:t>
            </a:r>
            <a:r>
              <a:rPr lang="en-US" sz="2800" b="1" dirty="0" smtClean="0">
                <a:solidFill>
                  <a:srgbClr val="FFFF00"/>
                </a:solidFill>
              </a:rPr>
              <a:t> – </a:t>
            </a:r>
            <a:r>
              <a:rPr lang="en-US" sz="2800" b="1" dirty="0" err="1" smtClean="0">
                <a:solidFill>
                  <a:srgbClr val="FFFF00"/>
                </a:solidFill>
              </a:rPr>
              <a:t>Cạnh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</a:rPr>
              <a:t>Góc</a:t>
            </a:r>
            <a:r>
              <a:rPr lang="en-US" sz="2800" b="1" dirty="0" smtClean="0">
                <a:solidFill>
                  <a:srgbClr val="FFFF00"/>
                </a:solidFill>
              </a:rPr>
              <a:t> – </a:t>
            </a:r>
            <a:r>
              <a:rPr lang="en-US" sz="2800" b="1" dirty="0" err="1" smtClean="0">
                <a:solidFill>
                  <a:srgbClr val="FFFF00"/>
                </a:solidFill>
              </a:rPr>
              <a:t>Góc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b="1" dirty="0" err="1" smtClean="0">
                <a:solidFill>
                  <a:srgbClr val="FFFF00"/>
                </a:solidFill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tập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Sách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giáo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khoa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</a:rPr>
              <a:t> 32 </a:t>
            </a:r>
            <a:r>
              <a:rPr lang="en-US" sz="2800" b="1" dirty="0" err="1" smtClean="0">
                <a:solidFill>
                  <a:srgbClr val="FFFF00"/>
                </a:solidFill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</a:rPr>
              <a:t> 77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</a:rPr>
              <a:t> 36; 37; 38; 39; 40 </a:t>
            </a:r>
            <a:r>
              <a:rPr lang="en-US" sz="2800" b="1" dirty="0" err="1" smtClean="0">
                <a:solidFill>
                  <a:srgbClr val="FFFF00"/>
                </a:solidFill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</a:rPr>
              <a:t> 79, 80</a:t>
            </a:r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59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452112" y="242438"/>
            <a:ext cx="4775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sz="2400" b="1" dirty="0" err="1" smtClean="0">
                <a:solidFill>
                  <a:srgbClr val="FFFF00"/>
                </a:solidFill>
              </a:rPr>
              <a:t>Định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lý</a:t>
            </a:r>
            <a:r>
              <a:rPr lang="en-US" sz="2400" b="1" dirty="0" smtClean="0">
                <a:solidFill>
                  <a:srgbClr val="FFFF00"/>
                </a:solidFill>
              </a:rPr>
              <a:t> 1́: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</a:rPr>
              <a:t>Nếu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cạnh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tam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này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tỉ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với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cạnh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tam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tạo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bởi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cặp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cạnh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đó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bằng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thì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hai</a:t>
            </a:r>
            <a:r>
              <a:rPr lang="en-US" sz="2400" b="1" dirty="0" smtClean="0">
                <a:solidFill>
                  <a:srgbClr val="FFFF00"/>
                </a:solidFill>
              </a:rPr>
              <a:t> tam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đồng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01"/>
              <p:cNvSpPr txBox="1">
                <a:spLocks noChangeArrowheads="1"/>
              </p:cNvSpPr>
              <p:nvPr/>
            </p:nvSpPr>
            <p:spPr bwMode="auto">
              <a:xfrm>
                <a:off x="259922" y="2758487"/>
                <a:ext cx="4775200" cy="18789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GT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𝐀𝐁𝐂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𝐁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rgbClr val="FFFF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lang="en-US" sz="2400" b="1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rgbClr val="FFFF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KL    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𝐀𝐁𝐂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i="0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đồng dạng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𝐁</m:t>
                        </m:r>
                      </m:e>
                      <m:sup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922" y="2758487"/>
                <a:ext cx="4775200" cy="1878976"/>
              </a:xfrm>
              <a:prstGeom prst="rect">
                <a:avLst/>
              </a:prstGeom>
              <a:blipFill rotWithShape="1">
                <a:blip r:embed="rId4"/>
                <a:stretch>
                  <a:fillRect l="-2043" t="-2597" b="-32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65201" y="2830141"/>
            <a:ext cx="0" cy="17356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8926" y="4126923"/>
            <a:ext cx="445855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68" y="57150"/>
            <a:ext cx="28289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566" y="304142"/>
            <a:ext cx="1905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01"/>
              <p:cNvSpPr txBox="1">
                <a:spLocks noChangeArrowheads="1"/>
              </p:cNvSpPr>
              <p:nvPr/>
            </p:nvSpPr>
            <p:spPr bwMode="auto">
              <a:xfrm>
                <a:off x="5217259" y="2446020"/>
                <a:ext cx="6974741" cy="6001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 smtClean="0">
                    <a:solidFill>
                      <a:schemeClr val="bg1"/>
                    </a:solidFill>
                  </a:rPr>
                  <a:t>Hướng </a:t>
                </a:r>
                <a:r>
                  <a:rPr lang="en-US" sz="2400" b="1" i="1" dirty="0" err="1" smtClean="0">
                    <a:solidFill>
                      <a:schemeClr val="bg1"/>
                    </a:solidFill>
                  </a:rPr>
                  <a:t>dẫn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:</a:t>
                </a:r>
                <a:endParaRPr lang="en-US" sz="2400" b="1" i="1" dirty="0">
                  <a:solidFill>
                    <a:schemeClr val="bg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err="1" smtClean="0">
                    <a:solidFill>
                      <a:schemeClr val="bg1"/>
                    </a:solidFill>
                  </a:rPr>
                  <a:t>Bước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1.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Trên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AB: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𝑨𝑴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𝑩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	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M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kẻ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MN//BC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𝑵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Bướ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c 2. Chứng minh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𝐀𝐌𝐍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đó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suy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ra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𝑨𝑵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Bướ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c 3. Chứng minh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𝐀𝐌𝐍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𝐁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𝐂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(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cgc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err="1">
                    <a:solidFill>
                      <a:schemeClr val="bg1"/>
                    </a:solidFill>
                  </a:rPr>
                  <a:t>Từ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đó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suy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ra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𝐀𝐌𝐍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𝐁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err="1">
                    <a:solidFill>
                      <a:schemeClr val="bg1"/>
                    </a:solidFill>
                  </a:rPr>
                  <a:t>Từ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đó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suy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ra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𝐀𝐁𝐂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𝐁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en-US" sz="2400" b="1" dirty="0">
                  <a:solidFill>
                    <a:schemeClr val="bg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en-US" sz="24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7259" y="2446020"/>
                <a:ext cx="6974741" cy="6001643"/>
              </a:xfrm>
              <a:prstGeom prst="rect">
                <a:avLst/>
              </a:prstGeom>
              <a:blipFill rotWithShape="1">
                <a:blip r:embed="rId7"/>
                <a:stretch>
                  <a:fillRect l="-1399" t="-8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67" y="18392"/>
            <a:ext cx="28289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08926" y="182880"/>
            <a:ext cx="4626196" cy="226314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361919"/>
              </p:ext>
            </p:extLst>
          </p:nvPr>
        </p:nvGraphicFramePr>
        <p:xfrm>
          <a:off x="9037426" y="4211593"/>
          <a:ext cx="4556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9" imgW="457200" imgH="330120" progId="Equation.DSMT4">
                  <p:embed/>
                </p:oleObj>
              </mc:Choice>
              <mc:Fallback>
                <p:oleObj name="Equation" r:id="rId9" imgW="457200" imgH="3301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426" y="4211593"/>
                        <a:ext cx="455612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6757"/>
              </p:ext>
            </p:extLst>
          </p:nvPr>
        </p:nvGraphicFramePr>
        <p:xfrm>
          <a:off x="7858779" y="5843215"/>
          <a:ext cx="4556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1" imgW="457200" imgH="330120" progId="Equation.DSMT4">
                  <p:embed/>
                </p:oleObj>
              </mc:Choice>
              <mc:Fallback>
                <p:oleObj name="Equation" r:id="rId11" imgW="457200" imgH="3301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779" y="5843215"/>
                        <a:ext cx="4556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59313"/>
              </p:ext>
            </p:extLst>
          </p:nvPr>
        </p:nvGraphicFramePr>
        <p:xfrm>
          <a:off x="7777443" y="6390435"/>
          <a:ext cx="4556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3" imgW="457200" imgH="330200" progId="Equation.DSMT4">
                  <p:embed/>
                </p:oleObj>
              </mc:Choice>
              <mc:Fallback>
                <p:oleObj name="Equation" r:id="rId13" imgW="457200" imgH="33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443" y="6390435"/>
                        <a:ext cx="4556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1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01"/>
              <p:cNvSpPr txBox="1">
                <a:spLocks noChangeArrowheads="1"/>
              </p:cNvSpPr>
              <p:nvPr/>
            </p:nvSpPr>
            <p:spPr bwMode="auto">
              <a:xfrm>
                <a:off x="452112" y="242439"/>
                <a:ext cx="4775200" cy="4339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Ví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dụ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1. Cho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hình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vẽ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𝑨𝑩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𝟏𝟓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400" b="1" i="0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𝑨𝑪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𝟐𝟎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𝒄𝒎</m:t>
                    </m:r>
                  </m:oMath>
                </a14:m>
                <a:endPara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𝑨𝑫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𝟖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𝑨𝑬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𝟔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𝒄𝒎</m:t>
                    </m:r>
                  </m:oMath>
                </a14:m>
                <a:endPara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Chọn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trả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đúng</a:t>
                </a:r>
                <a:endPara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A. </a:t>
                </a:r>
                <a:r>
                  <a:rPr lang="el-GR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AB</a:t>
                </a:r>
                <a:r>
                  <a:rPr lang="en-US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vi-VN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đồng dạng </a:t>
                </a:r>
                <a:r>
                  <a:rPr lang="el-GR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ADE</a:t>
                </a:r>
                <a:endPara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B. </a:t>
                </a:r>
                <a:r>
                  <a:rPr lang="el-GR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BC</a:t>
                </a:r>
                <a:r>
                  <a:rPr lang="vi-VN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đồng dạng </a:t>
                </a:r>
                <a:r>
                  <a:rPr lang="el-GR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vi-VN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C. </a:t>
                </a:r>
                <a:r>
                  <a:rPr lang="el-GR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ACB đồng dạng </a:t>
                </a:r>
                <a:r>
                  <a:rPr lang="el-GR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AE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D. </a:t>
                </a:r>
                <a:r>
                  <a:rPr lang="el-GR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AB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vi-VN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đồng dạng </a:t>
                </a:r>
                <a:r>
                  <a:rPr lang="el-GR" sz="2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AE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endPara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12" y="242439"/>
                <a:ext cx="4775200" cy="4339650"/>
              </a:xfrm>
              <a:prstGeom prst="rect">
                <a:avLst/>
              </a:prstGeom>
              <a:blipFill rotWithShape="1">
                <a:blip r:embed="rId4"/>
                <a:stretch>
                  <a:fillRect l="-1916" t="-983" b="-23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52113" y="3980987"/>
            <a:ext cx="406532" cy="60110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86" y="242439"/>
            <a:ext cx="3293172" cy="299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1"/>
              <p:cNvSpPr txBox="1">
                <a:spLocks noChangeArrowheads="1"/>
              </p:cNvSpPr>
              <p:nvPr/>
            </p:nvSpPr>
            <p:spPr bwMode="auto">
              <a:xfrm>
                <a:off x="5591585" y="3450273"/>
                <a:ext cx="5927627" cy="2948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Lời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:r>
                  <a:rPr lang="vi-VN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Xét </a:t>
                </a:r>
                <a:r>
                  <a:rPr lang="el-GR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BC</a:t>
                </a:r>
                <a:r>
                  <a:rPr lang="vi-VN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 </a:t>
                </a:r>
                <a:r>
                  <a:rPr lang="el-GR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ED</a:t>
                </a:r>
                <a:r>
                  <a:rPr lang="vi-VN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có: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chung,</a:t>
                </a:r>
                <a:endPara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vi-VN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vi-VN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num>
                      <m:den>
                        <m:r>
                          <a:rPr lang="vi-VN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𝑬</m:t>
                        </m:r>
                      </m:den>
                    </m:f>
                    <m:r>
                      <a:rPr lang="vi-VN" sz="24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vi-VN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vi-VN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num>
                      <m:den>
                        <m:r>
                          <a:rPr lang="vi-VN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</m:t>
                        </m:r>
                      </m:den>
                    </m:f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400" b="1" dirty="0" smtClean="0">
                    <a:solidFill>
                      <a:schemeClr val="bg1"/>
                    </a:solidFill>
                    <a:cs typeface="Arial" pitchFamily="34" charset="0"/>
                  </a:rPr>
                  <a:t>v</a:t>
                </a: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ì</a:t>
                </a:r>
                <a:r>
                  <a:rPr lang="en-US" sz="24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vi-VN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vi-VN" sz="24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vi-VN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den>
                    </m:f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vi-VN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⇒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AB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vi-VN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el-GR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vi-VN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AE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 </a:t>
                </a:r>
                <a:r>
                  <a:rPr lang="vi-VN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(cgc</a:t>
                </a:r>
                <a:r>
                  <a:rPr lang="vi-VN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1585" y="3450273"/>
                <a:ext cx="5927627" cy="2948756"/>
              </a:xfrm>
              <a:prstGeom prst="rect">
                <a:avLst/>
              </a:prstGeom>
              <a:blipFill rotWithShape="1">
                <a:blip r:embed="rId6"/>
                <a:stretch>
                  <a:fillRect l="-1542" t="-1446" b="-39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1108" y="242439"/>
            <a:ext cx="4432812" cy="4413381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37708" y="4536758"/>
                <a:ext cx="1619250" cy="134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708" y="4536758"/>
                <a:ext cx="1619250" cy="13412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238486"/>
              </p:ext>
            </p:extLst>
          </p:nvPr>
        </p:nvGraphicFramePr>
        <p:xfrm>
          <a:off x="6925796" y="6022882"/>
          <a:ext cx="4556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8" imgW="457200" imgH="330200" progId="Equation.DSMT4">
                  <p:embed/>
                </p:oleObj>
              </mc:Choice>
              <mc:Fallback>
                <p:oleObj name="Equation" r:id="rId8" imgW="457200" imgH="33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796" y="6022882"/>
                        <a:ext cx="4556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2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1"/>
          <p:cNvSpPr txBox="1">
            <a:spLocks noChangeArrowheads="1"/>
          </p:cNvSpPr>
          <p:nvPr/>
        </p:nvSpPr>
        <p:spPr bwMode="auto">
          <a:xfrm>
            <a:off x="621445" y="444749"/>
            <a:ext cx="4775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Định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lý</a:t>
            </a:r>
            <a:r>
              <a:rPr lang="en-US" sz="2400" b="1" dirty="0" smtClean="0">
                <a:solidFill>
                  <a:srgbClr val="FFFF00"/>
                </a:solidFill>
              </a:rPr>
              <a:t> 2: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</a:rPr>
              <a:t>Nếu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tam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này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lần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lượt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bằng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tam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thì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hai</a:t>
            </a:r>
            <a:r>
              <a:rPr lang="en-US" sz="2400" b="1" dirty="0" smtClean="0">
                <a:solidFill>
                  <a:srgbClr val="FFFF00"/>
                </a:solidFill>
              </a:rPr>
              <a:t> tam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đồng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72" y="444749"/>
            <a:ext cx="28289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72" y="444749"/>
            <a:ext cx="28289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854076"/>
            <a:ext cx="1905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1"/>
              <p:cNvSpPr txBox="1">
                <a:spLocks noChangeArrowheads="1"/>
              </p:cNvSpPr>
              <p:nvPr/>
            </p:nvSpPr>
            <p:spPr bwMode="auto">
              <a:xfrm>
                <a:off x="452112" y="2394359"/>
                <a:ext cx="4775200" cy="1629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GT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𝐀𝐁𝐂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𝐁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rgbClr val="FFFF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	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2400" b="1" i="1" dirty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lang="en-US" sz="2400" b="1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endParaRPr lang="en-US" sz="2400" b="1" dirty="0" smtClean="0">
                  <a:solidFill>
                    <a:srgbClr val="FFFF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KL    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𝐀𝐁𝐂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i="0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đồng dạng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𝐁</m:t>
                        </m:r>
                      </m:e>
                      <m:sup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12" y="2394359"/>
                <a:ext cx="4775200" cy="1629870"/>
              </a:xfrm>
              <a:prstGeom prst="rect">
                <a:avLst/>
              </a:prstGeom>
              <a:blipFill rotWithShape="1">
                <a:blip r:embed="rId6"/>
                <a:stretch>
                  <a:fillRect l="-1916" t="-2996" b="-78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1126069" y="2394361"/>
            <a:ext cx="0" cy="17356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1379" y="3488268"/>
            <a:ext cx="445855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08926" y="327660"/>
            <a:ext cx="4711714" cy="196596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25" y="386140"/>
            <a:ext cx="28289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670" y="428952"/>
            <a:ext cx="1905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1739" y="2085073"/>
                <a:ext cx="3601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00"/>
                    </a:solidFill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và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có 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9" y="2085073"/>
                <a:ext cx="360184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3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90996" y="4262810"/>
                <a:ext cx="846275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và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 ⇒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đồng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dạng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𝑪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 (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c.g.c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)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96" y="4262810"/>
                <a:ext cx="8462750" cy="625812"/>
              </a:xfrm>
              <a:prstGeom prst="rect">
                <a:avLst/>
              </a:prstGeom>
              <a:blipFill rotWithShape="1"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0996" y="3182779"/>
                <a:ext cx="726705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𝑩𝑪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 ⇒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đồng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dạng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𝑪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 (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c.c.c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96" y="3182779"/>
                <a:ext cx="7267054" cy="625812"/>
              </a:xfrm>
              <a:prstGeom prst="rect">
                <a:avLst/>
              </a:prstGeom>
              <a:blipFill rotWithShape="1">
                <a:blip r:embed="rId6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0996" y="5544272"/>
                <a:ext cx="8462750" cy="50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 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và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đồng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dạng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00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𝑪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  (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g.g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)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96" y="5544272"/>
                <a:ext cx="8462750" cy="502061"/>
              </a:xfrm>
              <a:prstGeom prst="rect">
                <a:avLst/>
              </a:prstGeom>
              <a:blipFill rotWithShape="1">
                <a:blip r:embed="rId7"/>
                <a:stretch>
                  <a:fillRect t="-3614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178098" y="3066585"/>
            <a:ext cx="7805853" cy="91440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178098" y="4118516"/>
            <a:ext cx="7805853" cy="91440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78098" y="5338102"/>
            <a:ext cx="7805853" cy="91440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178420" y="1996068"/>
            <a:ext cx="3765162" cy="762645"/>
          </a:xfrm>
          <a:prstGeom prst="flowChartAlternateProcess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8" idx="2"/>
            <a:endCxn id="7" idx="1"/>
          </p:cNvCxnSpPr>
          <p:nvPr/>
        </p:nvCxnSpPr>
        <p:spPr>
          <a:xfrm rot="16200000" flipH="1">
            <a:off x="2237013" y="2582700"/>
            <a:ext cx="765072" cy="1117097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061000" y="3429000"/>
            <a:ext cx="1" cy="2317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6" idx="1"/>
          </p:cNvCxnSpPr>
          <p:nvPr/>
        </p:nvCxnSpPr>
        <p:spPr>
          <a:xfrm flipV="1">
            <a:off x="2061001" y="4575716"/>
            <a:ext cx="1117097" cy="119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61001" y="5709751"/>
            <a:ext cx="1117097" cy="119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739" y="586740"/>
            <a:ext cx="66202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</a:rPr>
              <a:t>BA TRƯỜNG HỢP ĐỒNG DẠNG CỦA TAM GIÁC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66712" y="428952"/>
            <a:ext cx="6851308" cy="91440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919429"/>
                  </p:ext>
                </p:extLst>
              </p:nvPr>
            </p:nvGraphicFramePr>
            <p:xfrm>
              <a:off x="685961" y="1992108"/>
              <a:ext cx="11153614" cy="3874543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56024"/>
                    <a:gridCol w="1352550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1)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đều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luôn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với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2)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một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góc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thì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theo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lệ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,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AM, DN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lần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lượt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là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trung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tuyến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.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Khi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𝑨𝑴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𝑫𝑵</m:t>
                                  </m:r>
                                </m:den>
                              </m:f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den>
                              </m:f>
                            </m:oMath>
                          </a14:m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4)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đường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phân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tương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ứng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tam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  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919429"/>
                  </p:ext>
                </p:extLst>
              </p:nvPr>
            </p:nvGraphicFramePr>
            <p:xfrm>
              <a:off x="685961" y="1992108"/>
              <a:ext cx="11153614" cy="3874543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56024"/>
                    <a:gridCol w="1352550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1)</a:t>
                          </a:r>
                          <a:endParaRPr lang="en-US" sz="2000" b="1" dirty="0" smtClean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đều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luôn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với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2)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một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góc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thì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l="-9537" t="-258273" r="-15191" b="-104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4)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đường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phân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tương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ứng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tam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  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753194" y="1049259"/>
            <a:ext cx="7796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</a:rPr>
              <a:t>Ví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400" b="1" dirty="0" err="1" smtClean="0">
                <a:solidFill>
                  <a:srgbClr val="FFFF00"/>
                </a:solidFill>
              </a:rPr>
              <a:t>Điền</a:t>
            </a:r>
            <a:r>
              <a:rPr lang="en-US" sz="2400" b="1" dirty="0" smtClean="0">
                <a:solidFill>
                  <a:srgbClr val="FFFF00"/>
                </a:solidFill>
              </a:rPr>
              <a:t> Đ (</a:t>
            </a:r>
            <a:r>
              <a:rPr lang="en-US" sz="2400" b="1" dirty="0" err="1" smtClean="0">
                <a:solidFill>
                  <a:srgbClr val="FFFF00"/>
                </a:solidFill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hoặc</a:t>
            </a:r>
            <a:r>
              <a:rPr lang="en-US" sz="2400" b="1" dirty="0" smtClean="0">
                <a:solidFill>
                  <a:srgbClr val="FFFF00"/>
                </a:solidFill>
              </a:rPr>
              <a:t> S (</a:t>
            </a:r>
            <a:r>
              <a:rPr lang="en-US" sz="2400" b="1" dirty="0" err="1" smtClean="0">
                <a:solidFill>
                  <a:srgbClr val="FFFF00"/>
                </a:solidFill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mệnh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sau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 Box 101"/>
          <p:cNvSpPr txBox="1">
            <a:spLocks noChangeArrowheads="1"/>
          </p:cNvSpPr>
          <p:nvPr/>
        </p:nvSpPr>
        <p:spPr bwMode="auto">
          <a:xfrm>
            <a:off x="452112" y="242439"/>
            <a:ext cx="477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926" y="182880"/>
            <a:ext cx="2075194" cy="61722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71916"/>
              </p:ext>
            </p:extLst>
          </p:nvPr>
        </p:nvGraphicFramePr>
        <p:xfrm>
          <a:off x="753197" y="895790"/>
          <a:ext cx="10927818" cy="150001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45040"/>
                <a:gridCol w="8970619"/>
                <a:gridCol w="1112159"/>
              </a:tblGrid>
              <a:tr h="7500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TT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Mệnh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đề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luận</a:t>
                      </a: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0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</a:rPr>
                        <a:t>1)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Hai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tam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giác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đều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luôn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dạng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với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nhau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Đ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753195" y="273005"/>
            <a:ext cx="6640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</a:rPr>
              <a:t>Điền</a:t>
            </a:r>
            <a:r>
              <a:rPr lang="en-US" sz="2400" b="1" dirty="0" smtClean="0">
                <a:solidFill>
                  <a:srgbClr val="FFFF00"/>
                </a:solidFill>
              </a:rPr>
              <a:t> Đ (</a:t>
            </a:r>
            <a:r>
              <a:rPr lang="en-US" sz="2400" b="1" dirty="0" err="1" smtClean="0">
                <a:solidFill>
                  <a:srgbClr val="FFFF00"/>
                </a:solidFill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hoặc</a:t>
            </a:r>
            <a:r>
              <a:rPr lang="en-US" sz="2400" b="1" dirty="0" smtClean="0">
                <a:solidFill>
                  <a:srgbClr val="FFFF00"/>
                </a:solidFill>
              </a:rPr>
              <a:t> S (</a:t>
            </a:r>
            <a:r>
              <a:rPr lang="en-US" sz="2400" b="1" dirty="0" err="1" smtClean="0">
                <a:solidFill>
                  <a:srgbClr val="FFFF00"/>
                </a:solidFill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mệnh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sau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3" y="2460810"/>
            <a:ext cx="1806927" cy="19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91" y="2613211"/>
            <a:ext cx="1383890" cy="14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Cai Long\Desktop\Quay hinh HTV lop 8\3. (3.4). Truong hop dong dang cgc va gg\tam giac deu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1" y="4522693"/>
            <a:ext cx="2252755" cy="19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42" y="3729488"/>
            <a:ext cx="2251787" cy="178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736" y="3492873"/>
            <a:ext cx="2444660" cy="256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01870" y="2723163"/>
            <a:ext cx="4883611" cy="4437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57813" y="2723163"/>
            <a:ext cx="4827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Hai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tam </a:t>
            </a:r>
            <a:r>
              <a:rPr lang="en-US" b="1" dirty="0" err="1">
                <a:solidFill>
                  <a:srgbClr val="0070C0"/>
                </a:solidFill>
              </a:rPr>
              <a:t>giác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vuông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cân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luôn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đồng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dạng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với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nhau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123329" y="2554941"/>
            <a:ext cx="4483" cy="4052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2200069"/>
                  </p:ext>
                </p:extLst>
              </p:nvPr>
            </p:nvGraphicFramePr>
            <p:xfrm>
              <a:off x="679382" y="1702658"/>
              <a:ext cx="10927818" cy="3874543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70619"/>
                    <a:gridCol w="1112159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rgbClr val="0070C0"/>
                              </a:solidFill>
                            </a:rPr>
                            <a:t>1)</a:t>
                          </a:r>
                          <a:endParaRPr lang="en-US" sz="2000" b="1" dirty="0" smtClean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đều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luôn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với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2)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một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góc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thì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theo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lệ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,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AM, DN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lần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lượt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là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trung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tuyến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𝑨𝑩𝑪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b="1" i="0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𝑫𝑬𝑭</m:t>
                              </m:r>
                            </m:oMath>
                          </a14:m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.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Khi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đó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𝑨𝑴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𝑫𝑵</m:t>
                                  </m:r>
                                </m:den>
                              </m:f>
                              <m:r>
                                <a:rPr lang="en-US" sz="2000" b="1" i="1" baseline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den>
                              </m:f>
                            </m:oMath>
                          </a14:m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4)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đường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phân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tương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ứng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tam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  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2200069"/>
                  </p:ext>
                </p:extLst>
              </p:nvPr>
            </p:nvGraphicFramePr>
            <p:xfrm>
              <a:off x="679382" y="1702658"/>
              <a:ext cx="10927818" cy="3874543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845040"/>
                    <a:gridCol w="8970619"/>
                    <a:gridCol w="1112159"/>
                  </a:tblGrid>
                  <a:tr h="686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TT</a:t>
                          </a:r>
                          <a:endParaRPr 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Mệnh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đề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Kết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luận</a:t>
                          </a:r>
                          <a:endParaRPr lang="en-US" sz="2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rgbClr val="0070C0"/>
                              </a:solidFill>
                            </a:rPr>
                            <a:t>1)</a:t>
                          </a:r>
                          <a:endParaRPr lang="en-US" sz="2000" b="1" dirty="0" smtClean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đều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luôn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với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750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2)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 tam </a:t>
                          </a:r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có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một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góc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nhau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thì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3)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l="-9443" t="-260145" r="-12432" b="-105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843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4)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đường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phân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tương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ứng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của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hai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tam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giác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bằng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tỉ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số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   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đồng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solidFill>
                                <a:srgbClr val="0070C0"/>
                              </a:solidFill>
                            </a:rPr>
                            <a:t>dạng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753195" y="891376"/>
            <a:ext cx="6640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</a:rPr>
              <a:t>Điền</a:t>
            </a:r>
            <a:r>
              <a:rPr lang="en-US" sz="2400" b="1" dirty="0" smtClean="0">
                <a:solidFill>
                  <a:srgbClr val="FFFF00"/>
                </a:solidFill>
              </a:rPr>
              <a:t> Đ (</a:t>
            </a:r>
            <a:r>
              <a:rPr lang="en-US" sz="2400" b="1" dirty="0" err="1" smtClean="0">
                <a:solidFill>
                  <a:srgbClr val="FFFF00"/>
                </a:solidFill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hoặc</a:t>
            </a:r>
            <a:r>
              <a:rPr lang="en-US" sz="2400" b="1" dirty="0" smtClean="0">
                <a:solidFill>
                  <a:srgbClr val="FFFF00"/>
                </a:solidFill>
              </a:rPr>
              <a:t> S (</a:t>
            </a:r>
            <a:r>
              <a:rPr lang="en-US" sz="2400" b="1" dirty="0" err="1" smtClean="0">
                <a:solidFill>
                  <a:srgbClr val="FFFF00"/>
                </a:solidFill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mệnh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sau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 Box 101"/>
          <p:cNvSpPr txBox="1">
            <a:spLocks noChangeArrowheads="1"/>
          </p:cNvSpPr>
          <p:nvPr/>
        </p:nvSpPr>
        <p:spPr bwMode="auto">
          <a:xfrm>
            <a:off x="452112" y="242439"/>
            <a:ext cx="477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926" y="182880"/>
            <a:ext cx="2075194" cy="61722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</TotalTime>
  <Words>2172</Words>
  <Application>Microsoft Office PowerPoint</Application>
  <PresentationFormat>Custom</PresentationFormat>
  <Paragraphs>303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Cai Long</cp:lastModifiedBy>
  <cp:revision>302</cp:revision>
  <cp:lastPrinted>2020-04-06T02:37:31Z</cp:lastPrinted>
  <dcterms:created xsi:type="dcterms:W3CDTF">2020-03-05T15:19:26Z</dcterms:created>
  <dcterms:modified xsi:type="dcterms:W3CDTF">2020-05-26T04:00:33Z</dcterms:modified>
</cp:coreProperties>
</file>