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5"/>
  </p:notesMasterIdLst>
  <p:sldIdLst>
    <p:sldId id="307" r:id="rId2"/>
    <p:sldId id="262" r:id="rId3"/>
    <p:sldId id="257" r:id="rId4"/>
    <p:sldId id="308" r:id="rId5"/>
    <p:sldId id="256" r:id="rId6"/>
    <p:sldId id="297" r:id="rId7"/>
    <p:sldId id="301" r:id="rId8"/>
    <p:sldId id="299" r:id="rId9"/>
    <p:sldId id="261" r:id="rId10"/>
    <p:sldId id="260" r:id="rId11"/>
    <p:sldId id="288" r:id="rId12"/>
    <p:sldId id="300" r:id="rId13"/>
    <p:sldId id="258" r:id="rId14"/>
    <p:sldId id="302" r:id="rId15"/>
    <p:sldId id="264" r:id="rId16"/>
    <p:sldId id="268" r:id="rId17"/>
    <p:sldId id="304" r:id="rId18"/>
    <p:sldId id="305" r:id="rId19"/>
    <p:sldId id="303" r:id="rId20"/>
    <p:sldId id="283" r:id="rId21"/>
    <p:sldId id="306" r:id="rId22"/>
    <p:sldId id="310" r:id="rId23"/>
    <p:sldId id="31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Roboto Slab" panose="020B0604020202020204" pitchFamily="2" charset="0"/>
      <p:regular r:id="rId30"/>
      <p:bold r:id="rId31"/>
    </p:embeddedFont>
    <p:embeddedFont>
      <p:font typeface="Source Sans Pro" panose="020B050303040302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FB10D-A61A-4DE4-8506-F670E7A89527}">
  <a:tblStyle styleId="{701FB10D-A61A-4DE4-8506-F670E7A895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98DAF6-0271-4389-B3DC-BA433CC306D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41" d="100"/>
          <a:sy n="141" d="100"/>
        </p:scale>
        <p:origin x="750" y="120"/>
      </p:cViewPr>
      <p:guideLst>
        <p:guide orient="horz" pos="1620"/>
        <p:guide pos="2880"/>
      </p:guideLst>
    </p:cSldViewPr>
  </p:slideViewPr>
  <p:outlineViewPr>
    <p:cViewPr>
      <p:scale>
        <a:sx n="33" d="100"/>
        <a:sy n="33" d="100"/>
      </p:scale>
      <p:origin x="0" y="1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184899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Tree>
    <p:extLst>
      <p:ext uri="{BB962C8B-B14F-4D97-AF65-F5344CB8AC3E}">
        <p14:creationId xmlns:p14="http://schemas.microsoft.com/office/powerpoint/2010/main" val="23791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da085fb6_58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da085fb6_58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abf1dbd17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abf1dbd17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abf1dbd17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abf1dbd17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31" name="Google Shape;31;p4"/>
          <p:cNvSpPr txBox="1">
            <a:spLocks noGrp="1"/>
          </p:cNvSpPr>
          <p:nvPr>
            <p:ph type="body" idx="1"/>
          </p:nvPr>
        </p:nvSpPr>
        <p:spPr>
          <a:xfrm>
            <a:off x="1215300" y="1723650"/>
            <a:ext cx="6713400" cy="819900"/>
          </a:xfrm>
          <a:prstGeom prst="rect">
            <a:avLst/>
          </a:prstGeom>
        </p:spPr>
        <p:txBody>
          <a:bodyPr spcFirstLastPara="1" wrap="square" lIns="91425" tIns="91425" rIns="91425" bIns="91425" anchor="t" anchorCtr="0">
            <a:noAutofit/>
          </a:bodyPr>
          <a:lstStyle>
            <a:lvl1pPr marL="457200" lvl="0" indent="-457200" algn="ctr" rtl="0">
              <a:spcBef>
                <a:spcPts val="600"/>
              </a:spcBef>
              <a:spcAft>
                <a:spcPts val="0"/>
              </a:spcAft>
              <a:buClr>
                <a:schemeClr val="dk1"/>
              </a:buClr>
              <a:buSzPts val="3600"/>
              <a:buChar char="◎"/>
              <a:defRPr sz="3600" i="1"/>
            </a:lvl1pPr>
            <a:lvl2pPr marL="914400" lvl="1" indent="-457200" algn="ctr" rtl="0">
              <a:spcBef>
                <a:spcPts val="0"/>
              </a:spcBef>
              <a:spcAft>
                <a:spcPts val="0"/>
              </a:spcAft>
              <a:buClr>
                <a:schemeClr val="dk1"/>
              </a:buClr>
              <a:buSzPts val="3600"/>
              <a:buChar char="○"/>
              <a:defRPr sz="3600" i="1"/>
            </a:lvl2pPr>
            <a:lvl3pPr marL="1371600" lvl="2" indent="-457200" algn="ctr" rtl="0">
              <a:spcBef>
                <a:spcPts val="0"/>
              </a:spcBef>
              <a:spcAft>
                <a:spcPts val="0"/>
              </a:spcAft>
              <a:buClr>
                <a:schemeClr val="dk1"/>
              </a:buClr>
              <a:buSzPts val="3600"/>
              <a:buChar char="◉"/>
              <a:defRPr sz="3600" i="1"/>
            </a:lvl3pPr>
            <a:lvl4pPr marL="1828800" lvl="3" indent="-457200" algn="ctr" rtl="0">
              <a:spcBef>
                <a:spcPts val="0"/>
              </a:spcBef>
              <a:spcAft>
                <a:spcPts val="0"/>
              </a:spcAft>
              <a:buSzPts val="3600"/>
              <a:buChar char="●"/>
              <a:defRPr sz="3600" i="1"/>
            </a:lvl4pPr>
            <a:lvl5pPr marL="2286000" lvl="4" indent="-457200" algn="ctr" rtl="0">
              <a:spcBef>
                <a:spcPts val="0"/>
              </a:spcBef>
              <a:spcAft>
                <a:spcPts val="0"/>
              </a:spcAft>
              <a:buSzPts val="3600"/>
              <a:buChar char="○"/>
              <a:defRPr sz="3600" i="1"/>
            </a:lvl5pPr>
            <a:lvl6pPr marL="2743200" lvl="5" indent="-457200" algn="ctr" rtl="0">
              <a:spcBef>
                <a:spcPts val="0"/>
              </a:spcBef>
              <a:spcAft>
                <a:spcPts val="0"/>
              </a:spcAft>
              <a:buSzPts val="3600"/>
              <a:buChar char="■"/>
              <a:defRPr sz="3600" i="1"/>
            </a:lvl6pPr>
            <a:lvl7pPr marL="3200400" lvl="6" indent="-457200" algn="ctr" rtl="0">
              <a:spcBef>
                <a:spcPts val="0"/>
              </a:spcBef>
              <a:spcAft>
                <a:spcPts val="0"/>
              </a:spcAft>
              <a:buSzPts val="3600"/>
              <a:buChar char="●"/>
              <a:defRPr sz="3600" i="1"/>
            </a:lvl7pPr>
            <a:lvl8pPr marL="3657600" lvl="7" indent="-457200" algn="ctr" rtl="0">
              <a:spcBef>
                <a:spcPts val="0"/>
              </a:spcBef>
              <a:spcAft>
                <a:spcPts val="0"/>
              </a:spcAft>
              <a:buSzPts val="3600"/>
              <a:buChar char="○"/>
              <a:defRPr sz="3600" i="1"/>
            </a:lvl8pPr>
            <a:lvl9pPr marL="4114800" lvl="8" indent="-457200" algn="ctr">
              <a:spcBef>
                <a:spcPts val="0"/>
              </a:spcBef>
              <a:spcAft>
                <a:spcPts val="0"/>
              </a:spcAft>
              <a:buSzPts val="3600"/>
              <a:buChar char="■"/>
              <a:defRPr sz="3600" i="1"/>
            </a:lvl9pPr>
          </a:lstStyle>
          <a:p>
            <a:endParaRPr/>
          </a:p>
        </p:txBody>
      </p:sp>
      <p:grpSp>
        <p:nvGrpSpPr>
          <p:cNvPr id="32" name="Google Shape;32;p4"/>
          <p:cNvGrpSpPr/>
          <p:nvPr/>
        </p:nvGrpSpPr>
        <p:grpSpPr>
          <a:xfrm>
            <a:off x="3839646" y="782918"/>
            <a:ext cx="1464573" cy="842707"/>
            <a:chOff x="3593400" y="1729675"/>
            <a:chExt cx="1957200" cy="1123610"/>
          </a:xfrm>
        </p:grpSpPr>
        <p:sp>
          <p:nvSpPr>
            <p:cNvPr id="33" name="Google Shape;33;p4"/>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34" name="Google Shape;34;p4"/>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6" name="Google Shape;36;p4"/>
          <p:cNvCxnSpPr>
            <a:endCxn id="34" idx="1"/>
          </p:cNvCxnSpPr>
          <p:nvPr/>
        </p:nvCxnSpPr>
        <p:spPr>
          <a:xfrm>
            <a:off x="3750511" y="390297"/>
            <a:ext cx="532200" cy="535500"/>
          </a:xfrm>
          <a:prstGeom prst="straightConnector1">
            <a:avLst/>
          </a:prstGeom>
          <a:noFill/>
          <a:ln w="9525" cap="flat" cmpd="sng">
            <a:solidFill>
              <a:srgbClr val="CFD8DC"/>
            </a:solidFill>
            <a:prstDash val="solid"/>
            <a:round/>
            <a:headEnd type="none" w="med" len="med"/>
            <a:tailEnd type="none" w="med" len="med"/>
          </a:ln>
        </p:spPr>
      </p:cxnSp>
      <p:cxnSp>
        <p:nvCxnSpPr>
          <p:cNvPr id="37" name="Google Shape;37;p4"/>
          <p:cNvCxnSpPr/>
          <p:nvPr/>
        </p:nvCxnSpPr>
        <p:spPr>
          <a:xfrm rot="10800000">
            <a:off x="4362902" y="436125"/>
            <a:ext cx="209100" cy="369600"/>
          </a:xfrm>
          <a:prstGeom prst="straightConnector1">
            <a:avLst/>
          </a:prstGeom>
          <a:noFill/>
          <a:ln w="9525" cap="flat" cmpd="sng">
            <a:solidFill>
              <a:srgbClr val="CFD8DC"/>
            </a:solidFill>
            <a:prstDash val="solid"/>
            <a:round/>
            <a:headEnd type="none" w="med" len="med"/>
            <a:tailEnd type="none" w="med" len="med"/>
          </a:ln>
        </p:spPr>
      </p:cxnSp>
      <p:cxnSp>
        <p:nvCxnSpPr>
          <p:cNvPr id="38" name="Google Shape;38;p4"/>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med" len="med"/>
            <a:tailEnd type="none" w="med" len="med"/>
          </a:ln>
        </p:spPr>
      </p:cxnSp>
      <p:sp>
        <p:nvSpPr>
          <p:cNvPr id="39" name="Google Shape;39;p4"/>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2" name="Google Shape;42;p5"/>
          <p:cNvSpPr txBox="1">
            <a:spLocks noGrp="1"/>
          </p:cNvSpPr>
          <p:nvPr>
            <p:ph type="body" idx="1"/>
          </p:nvPr>
        </p:nvSpPr>
        <p:spPr>
          <a:xfrm>
            <a:off x="786150" y="1261700"/>
            <a:ext cx="7571700" cy="3573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3" name="Google Shape;43;p5"/>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51" name="Google Shape;51;p7"/>
          <p:cNvSpPr txBox="1">
            <a:spLocks noGrp="1"/>
          </p:cNvSpPr>
          <p:nvPr>
            <p:ph type="body" idx="1"/>
          </p:nvPr>
        </p:nvSpPr>
        <p:spPr>
          <a:xfrm>
            <a:off x="786150"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2" name="Google Shape;52;p7"/>
          <p:cNvSpPr txBox="1">
            <a:spLocks noGrp="1"/>
          </p:cNvSpPr>
          <p:nvPr>
            <p:ph type="body" idx="2"/>
          </p:nvPr>
        </p:nvSpPr>
        <p:spPr>
          <a:xfrm>
            <a:off x="3329992"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3" name="Google Shape;53;p7"/>
          <p:cNvSpPr txBox="1">
            <a:spLocks noGrp="1"/>
          </p:cNvSpPr>
          <p:nvPr>
            <p:ph type="body" idx="3"/>
          </p:nvPr>
        </p:nvSpPr>
        <p:spPr>
          <a:xfrm>
            <a:off x="5873834" y="1200150"/>
            <a:ext cx="24198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7"/>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Google Shape;66;p13"/>
          <p:cNvSpPr txBox="1">
            <a:spLocks/>
          </p:cNvSpPr>
          <p:nvPr/>
        </p:nvSpPr>
        <p:spPr>
          <a:xfrm>
            <a:off x="1907704" y="915566"/>
            <a:ext cx="5616646" cy="11598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a:solidFill>
                  <a:schemeClr val="tx1"/>
                </a:solidFill>
                <a:latin typeface="+mn-lt"/>
              </a:rPr>
              <a:t>Chào mừng thầy cô và các em đến với buổi học </a:t>
            </a:r>
          </a:p>
        </p:txBody>
      </p:sp>
    </p:spTree>
    <p:extLst>
      <p:ext uri="{BB962C8B-B14F-4D97-AF65-F5344CB8AC3E}">
        <p14:creationId xmlns:p14="http://schemas.microsoft.com/office/powerpoint/2010/main" val="207790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5" name="Google Shape;105;p16"/>
          <p:cNvSpPr txBox="1">
            <a:spLocks noGrp="1"/>
          </p:cNvSpPr>
          <p:nvPr>
            <p:ph type="sldNum" idx="12"/>
          </p:nvPr>
        </p:nvSpPr>
        <p:spPr>
          <a:xfrm>
            <a:off x="-87" y="4749844"/>
            <a:ext cx="91440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3" name="Rectangle 2"/>
          <p:cNvSpPr/>
          <p:nvPr/>
        </p:nvSpPr>
        <p:spPr>
          <a:xfrm>
            <a:off x="611560" y="1621205"/>
            <a:ext cx="8064896" cy="1338828"/>
          </a:xfrm>
          <a:prstGeom prst="rect">
            <a:avLst/>
          </a:prstGeom>
        </p:spPr>
        <p:txBody>
          <a:bodyPr wrap="square">
            <a:spAutoFit/>
          </a:bodyPr>
          <a:lstStyle/>
          <a:p>
            <a:pPr algn="ctr">
              <a:lnSpc>
                <a:spcPct val="150000"/>
              </a:lnSpc>
            </a:pPr>
            <a:r>
              <a:rPr lang="en-US" sz="1800">
                <a:solidFill>
                  <a:srgbClr val="FF0000"/>
                </a:solidFill>
              </a:rPr>
              <a:t>- Chúng ta có bức tranh sinh động mỗi nhân cách, mỗi người mỗi vẻ. Có nhiều nguyên nhân tạo nên tâm tính mỗi con người. </a:t>
            </a:r>
            <a:endParaRPr lang="vi-VN" sz="1800">
              <a:solidFill>
                <a:srgbClr val="FF0000"/>
              </a:solidFill>
            </a:endParaRPr>
          </a:p>
          <a:p>
            <a:pPr algn="ctr">
              <a:lnSpc>
                <a:spcPct val="150000"/>
              </a:lnSpc>
            </a:pPr>
            <a:r>
              <a:rPr lang="en-US" sz="1800">
                <a:solidFill>
                  <a:srgbClr val="FF0000"/>
                </a:solidFill>
              </a:rPr>
              <a:t>- Một số đặc điểm  tâm lí lứa tuổi:</a:t>
            </a:r>
            <a:endParaRPr lang="vi-VN" sz="1800">
              <a:solidFill>
                <a:srgbClr val="FF0000"/>
              </a:solidFill>
            </a:endParaRPr>
          </a:p>
        </p:txBody>
      </p:sp>
      <p:sp>
        <p:nvSpPr>
          <p:cNvPr id="4" name="Rectangle 3"/>
          <p:cNvSpPr/>
          <p:nvPr/>
        </p:nvSpPr>
        <p:spPr>
          <a:xfrm>
            <a:off x="323528" y="3024971"/>
            <a:ext cx="2286000" cy="2169825"/>
          </a:xfrm>
          <a:prstGeom prst="rect">
            <a:avLst/>
          </a:prstGeom>
          <a:solidFill>
            <a:srgbClr val="FFFF00"/>
          </a:solidFill>
        </p:spPr>
        <p:txBody>
          <a:bodyPr>
            <a:spAutoFit/>
          </a:bodyPr>
          <a:lstStyle/>
          <a:p>
            <a:pPr lvl="0" algn="just">
              <a:lnSpc>
                <a:spcPct val="150000"/>
              </a:lnSpc>
            </a:pPr>
            <a:r>
              <a:rPr lang="en-US" sz="1800"/>
              <a:t>Tuổi dậy thì, hệ cơ, xương, hệ tuần hoàn,… phát triển không đồng bộ nên dễ mệt, dễ cáu</a:t>
            </a:r>
            <a:endParaRPr lang="vi-VN" sz="1800"/>
          </a:p>
        </p:txBody>
      </p:sp>
      <p:sp>
        <p:nvSpPr>
          <p:cNvPr id="5" name="Rectangle 4"/>
          <p:cNvSpPr/>
          <p:nvPr/>
        </p:nvSpPr>
        <p:spPr>
          <a:xfrm>
            <a:off x="3059832" y="3024971"/>
            <a:ext cx="2952328" cy="2169825"/>
          </a:xfrm>
          <a:prstGeom prst="rect">
            <a:avLst/>
          </a:prstGeom>
          <a:solidFill>
            <a:srgbClr val="92D050"/>
          </a:solidFill>
        </p:spPr>
        <p:txBody>
          <a:bodyPr wrap="square">
            <a:spAutoFit/>
          </a:bodyPr>
          <a:lstStyle/>
          <a:p>
            <a:pPr lvl="0" algn="just">
              <a:lnSpc>
                <a:spcPct val="150000"/>
              </a:lnSpc>
            </a:pPr>
            <a:r>
              <a:rPr lang="en-US" sz="1800"/>
              <a:t>Mong muốn được trở thành người lớn, được đối xử như ngưới lớn nhưng tính tình của các em lại thể hiện còn trẻ con</a:t>
            </a:r>
            <a:endParaRPr lang="vi-VN" sz="1800"/>
          </a:p>
        </p:txBody>
      </p:sp>
      <p:sp>
        <p:nvSpPr>
          <p:cNvPr id="6" name="Rectangle 5"/>
          <p:cNvSpPr/>
          <p:nvPr/>
        </p:nvSpPr>
        <p:spPr>
          <a:xfrm>
            <a:off x="6588224" y="3026651"/>
            <a:ext cx="2286000" cy="2169825"/>
          </a:xfrm>
          <a:prstGeom prst="rect">
            <a:avLst/>
          </a:prstGeom>
          <a:solidFill>
            <a:schemeClr val="accent2">
              <a:lumMod val="60000"/>
              <a:lumOff val="40000"/>
            </a:schemeClr>
          </a:solidFill>
        </p:spPr>
        <p:txBody>
          <a:bodyPr>
            <a:spAutoFit/>
          </a:bodyPr>
          <a:lstStyle/>
          <a:p>
            <a:pPr lvl="0" algn="just">
              <a:lnSpc>
                <a:spcPct val="150000"/>
              </a:lnSpc>
            </a:pPr>
            <a:r>
              <a:rPr lang="en-US" sz="1800"/>
              <a:t>Muốn khẳng định bản thân nhưng bị hạn chế về điều kiện và năng lực,…</a:t>
            </a:r>
          </a:p>
          <a:p>
            <a:pPr lvl="0" algn="just">
              <a:lnSpc>
                <a:spcPct val="150000"/>
              </a:lnSpc>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4" name="Google Shape;574;p44"/>
          <p:cNvSpPr txBox="1">
            <a:spLocks noGrp="1"/>
          </p:cNvSpPr>
          <p:nvPr>
            <p:ph type="sldNum" idx="12"/>
          </p:nvPr>
        </p:nvSpPr>
        <p:spPr>
          <a:xfrm>
            <a:off x="7756312"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2000">
                <a:solidFill>
                  <a:srgbClr val="0070C0"/>
                </a:solidFill>
              </a:rPr>
              <a:t>11</a:t>
            </a:fld>
            <a:endParaRPr sz="2000">
              <a:solidFill>
                <a:srgbClr val="0070C0"/>
              </a:solidFill>
            </a:endParaRPr>
          </a:p>
        </p:txBody>
      </p:sp>
      <p:sp>
        <p:nvSpPr>
          <p:cNvPr id="576" name="Google Shape;576;p44"/>
          <p:cNvSpPr/>
          <p:nvPr/>
        </p:nvSpPr>
        <p:spPr>
          <a:xfrm>
            <a:off x="1100473" y="3052979"/>
            <a:ext cx="1827372" cy="554244"/>
          </a:xfrm>
          <a:custGeom>
            <a:avLst/>
            <a:gdLst/>
            <a:ahLst/>
            <a:cxnLst/>
            <a:rect l="l" t="t" r="r" b="b"/>
            <a:pathLst>
              <a:path w="640" h="194" extrusionOk="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vi-VN" sz="2000" b="1" i="0" u="none" strike="noStrike" cap="none">
                <a:solidFill>
                  <a:schemeClr val="lt1"/>
                </a:solidFill>
                <a:latin typeface="Source Sans Pro"/>
                <a:ea typeface="Source Sans Pro"/>
                <a:cs typeface="Source Sans Pro"/>
                <a:sym typeface="Source Sans Pro"/>
              </a:rPr>
              <a:t>2</a:t>
            </a:r>
            <a:endParaRPr sz="2000" b="1" i="0" u="none" strike="noStrike" cap="none">
              <a:solidFill>
                <a:schemeClr val="lt1"/>
              </a:solidFill>
              <a:latin typeface="Source Sans Pro"/>
              <a:ea typeface="Source Sans Pro"/>
              <a:cs typeface="Source Sans Pro"/>
              <a:sym typeface="Source Sans Pro"/>
            </a:endParaRPr>
          </a:p>
        </p:txBody>
      </p:sp>
      <p:sp>
        <p:nvSpPr>
          <p:cNvPr id="577" name="Google Shape;577;p44"/>
          <p:cNvSpPr/>
          <p:nvPr/>
        </p:nvSpPr>
        <p:spPr>
          <a:xfrm>
            <a:off x="1326343" y="3541483"/>
            <a:ext cx="1377908" cy="541774"/>
          </a:xfrm>
          <a:custGeom>
            <a:avLst/>
            <a:gdLst/>
            <a:ahLst/>
            <a:cxnLst/>
            <a:rect l="l" t="t" r="r" b="b"/>
            <a:pathLst>
              <a:path w="483" h="190" extrusionOk="0">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vi-VN" sz="2000" b="1" i="0" u="none" strike="noStrike" cap="none">
                <a:solidFill>
                  <a:schemeClr val="lt1"/>
                </a:solidFill>
                <a:latin typeface="Source Sans Pro"/>
                <a:ea typeface="Source Sans Pro"/>
                <a:cs typeface="Source Sans Pro"/>
                <a:sym typeface="Source Sans Pro"/>
              </a:rPr>
              <a:t>1</a:t>
            </a:r>
            <a:endParaRPr sz="2000" b="1" i="0" u="none" strike="noStrike" cap="none">
              <a:solidFill>
                <a:schemeClr val="lt1"/>
              </a:solidFill>
              <a:latin typeface="Source Sans Pro"/>
              <a:ea typeface="Source Sans Pro"/>
              <a:cs typeface="Source Sans Pro"/>
              <a:sym typeface="Source Sans Pro"/>
            </a:endParaRPr>
          </a:p>
        </p:txBody>
      </p:sp>
      <p:sp>
        <p:nvSpPr>
          <p:cNvPr id="579" name="Google Shape;579;p44"/>
          <p:cNvSpPr/>
          <p:nvPr/>
        </p:nvSpPr>
        <p:spPr>
          <a:xfrm>
            <a:off x="657818" y="2091839"/>
            <a:ext cx="2714957" cy="564445"/>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rgbClr val="C0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vi-VN" sz="2000" b="1" i="0" u="none" strike="noStrike" cap="none">
                <a:solidFill>
                  <a:schemeClr val="lt1"/>
                </a:solidFill>
                <a:latin typeface="Source Sans Pro"/>
                <a:ea typeface="Source Sans Pro"/>
                <a:cs typeface="Source Sans Pro"/>
                <a:sym typeface="Source Sans Pro"/>
              </a:rPr>
              <a:t>4</a:t>
            </a:r>
            <a:endParaRPr sz="2000" b="1" i="0" u="none" strike="noStrike" cap="none">
              <a:solidFill>
                <a:schemeClr val="lt1"/>
              </a:solidFill>
              <a:latin typeface="Source Sans Pro"/>
              <a:ea typeface="Source Sans Pro"/>
              <a:cs typeface="Source Sans Pro"/>
              <a:sym typeface="Source Sans Pro"/>
            </a:endParaRPr>
          </a:p>
        </p:txBody>
      </p:sp>
      <p:sp>
        <p:nvSpPr>
          <p:cNvPr id="580" name="Google Shape;580;p44"/>
          <p:cNvSpPr/>
          <p:nvPr/>
        </p:nvSpPr>
        <p:spPr>
          <a:xfrm>
            <a:off x="438758" y="1612398"/>
            <a:ext cx="3154200" cy="571244"/>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lumMod val="750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vi-VN" sz="2000" b="1" i="0" u="none" strike="noStrike" cap="none">
                <a:solidFill>
                  <a:schemeClr val="lt1"/>
                </a:solidFill>
                <a:latin typeface="Source Sans Pro"/>
                <a:ea typeface="Source Sans Pro"/>
                <a:cs typeface="Source Sans Pro"/>
                <a:sym typeface="Source Sans Pro"/>
              </a:rPr>
              <a:t>5</a:t>
            </a:r>
            <a:endParaRPr sz="2000" b="1" i="0" u="none" strike="noStrike" cap="none">
              <a:solidFill>
                <a:schemeClr val="lt1"/>
              </a:solidFill>
              <a:latin typeface="Source Sans Pro"/>
              <a:ea typeface="Source Sans Pro"/>
              <a:cs typeface="Source Sans Pro"/>
              <a:sym typeface="Source Sans Pro"/>
            </a:endParaRPr>
          </a:p>
        </p:txBody>
      </p:sp>
      <p:sp>
        <p:nvSpPr>
          <p:cNvPr id="581" name="Google Shape;581;p44"/>
          <p:cNvSpPr/>
          <p:nvPr/>
        </p:nvSpPr>
        <p:spPr>
          <a:xfrm>
            <a:off x="878011" y="2571274"/>
            <a:ext cx="2272297" cy="562176"/>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rgbClr val="FF0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vi-VN" sz="2000" b="1" i="0" u="none" strike="noStrike" cap="none">
                <a:solidFill>
                  <a:schemeClr val="lt1"/>
                </a:solidFill>
                <a:latin typeface="Source Sans Pro"/>
                <a:ea typeface="Source Sans Pro"/>
                <a:cs typeface="Source Sans Pro"/>
                <a:sym typeface="Source Sans Pro"/>
              </a:rPr>
              <a:t>3</a:t>
            </a:r>
            <a:endParaRPr sz="2000" b="1" i="0" u="none" strike="noStrike" cap="none">
              <a:solidFill>
                <a:schemeClr val="lt1"/>
              </a:solidFill>
              <a:latin typeface="Source Sans Pro"/>
              <a:ea typeface="Source Sans Pro"/>
              <a:cs typeface="Source Sans Pro"/>
              <a:sym typeface="Source Sans Pro"/>
            </a:endParaRPr>
          </a:p>
        </p:txBody>
      </p:sp>
      <p:sp>
        <p:nvSpPr>
          <p:cNvPr id="582" name="Google Shape;582;p44"/>
          <p:cNvSpPr/>
          <p:nvPr/>
        </p:nvSpPr>
        <p:spPr>
          <a:xfrm>
            <a:off x="438758" y="1289184"/>
            <a:ext cx="3154200" cy="468257"/>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2000" b="1" i="0" u="none" strike="noStrike" cap="none">
              <a:solidFill>
                <a:schemeClr val="lt1"/>
              </a:solidFill>
              <a:latin typeface="Source Sans Pro"/>
              <a:ea typeface="Source Sans Pro"/>
              <a:cs typeface="Source Sans Pro"/>
              <a:sym typeface="Source Sans Pro"/>
            </a:endParaRPr>
          </a:p>
        </p:txBody>
      </p:sp>
      <p:cxnSp>
        <p:nvCxnSpPr>
          <p:cNvPr id="583" name="Google Shape;583;p44"/>
          <p:cNvCxnSpPr/>
          <p:nvPr/>
        </p:nvCxnSpPr>
        <p:spPr>
          <a:xfrm>
            <a:off x="3735478" y="1563065"/>
            <a:ext cx="1056900" cy="0"/>
          </a:xfrm>
          <a:prstGeom prst="straightConnector1">
            <a:avLst/>
          </a:prstGeom>
          <a:noFill/>
          <a:ln w="9525" cap="flat" cmpd="sng">
            <a:solidFill>
              <a:schemeClr val="tx2">
                <a:lumMod val="10000"/>
              </a:schemeClr>
            </a:solidFill>
            <a:prstDash val="solid"/>
            <a:round/>
            <a:headEnd type="oval" w="med" len="med"/>
            <a:tailEnd type="oval" w="med" len="med"/>
          </a:ln>
        </p:spPr>
      </p:cxnSp>
      <p:cxnSp>
        <p:nvCxnSpPr>
          <p:cNvPr id="585" name="Google Shape;585;p44"/>
          <p:cNvCxnSpPr/>
          <p:nvPr/>
        </p:nvCxnSpPr>
        <p:spPr>
          <a:xfrm>
            <a:off x="3579803" y="2044690"/>
            <a:ext cx="1212600" cy="0"/>
          </a:xfrm>
          <a:prstGeom prst="straightConnector1">
            <a:avLst/>
          </a:prstGeom>
          <a:noFill/>
          <a:ln w="9525" cap="flat" cmpd="sng">
            <a:solidFill>
              <a:schemeClr val="accent2"/>
            </a:solidFill>
            <a:prstDash val="solid"/>
            <a:round/>
            <a:headEnd type="oval" w="med" len="med"/>
            <a:tailEnd type="oval" w="med" len="med"/>
          </a:ln>
        </p:spPr>
      </p:cxnSp>
      <p:sp>
        <p:nvSpPr>
          <p:cNvPr id="586" name="Google Shape;586;p44"/>
          <p:cNvSpPr txBox="1"/>
          <p:nvPr/>
        </p:nvSpPr>
        <p:spPr>
          <a:xfrm>
            <a:off x="4853978" y="1635647"/>
            <a:ext cx="4182518" cy="262374"/>
          </a:xfrm>
          <a:prstGeom prst="rect">
            <a:avLst/>
          </a:prstGeom>
          <a:noFill/>
          <a:ln>
            <a:noFill/>
          </a:ln>
        </p:spPr>
        <p:txBody>
          <a:bodyPr spcFirstLastPara="1" wrap="square" lIns="0" tIns="0" rIns="0" bIns="0" anchor="ctr" anchorCtr="0">
            <a:noAutofit/>
          </a:bodyPr>
          <a:lstStyle/>
          <a:p>
            <a:pPr lvl="0"/>
            <a:r>
              <a:rPr lang="en-US" sz="1600">
                <a:solidFill>
                  <a:srgbClr val="002060"/>
                </a:solidFill>
              </a:rPr>
              <a:t>Mở lòng chia  sẻ khi mình đủ bình tĩnh.</a:t>
            </a:r>
            <a:endParaRPr sz="1600">
              <a:solidFill>
                <a:srgbClr val="002060"/>
              </a:solidFill>
              <a:latin typeface="Source Sans Pro"/>
              <a:ea typeface="Source Sans Pro"/>
              <a:cs typeface="Source Sans Pro"/>
              <a:sym typeface="Source Sans Pro"/>
            </a:endParaRPr>
          </a:p>
        </p:txBody>
      </p:sp>
      <p:cxnSp>
        <p:nvCxnSpPr>
          <p:cNvPr id="587" name="Google Shape;587;p44"/>
          <p:cNvCxnSpPr/>
          <p:nvPr/>
        </p:nvCxnSpPr>
        <p:spPr>
          <a:xfrm>
            <a:off x="3358578" y="2526315"/>
            <a:ext cx="1433700" cy="0"/>
          </a:xfrm>
          <a:prstGeom prst="straightConnector1">
            <a:avLst/>
          </a:prstGeom>
          <a:noFill/>
          <a:ln w="9525" cap="flat" cmpd="sng">
            <a:solidFill>
              <a:srgbClr val="C00000"/>
            </a:solidFill>
            <a:prstDash val="solid"/>
            <a:round/>
            <a:headEnd type="oval" w="med" len="med"/>
            <a:tailEnd type="oval" w="med" len="med"/>
          </a:ln>
        </p:spPr>
      </p:cxnSp>
      <p:sp>
        <p:nvSpPr>
          <p:cNvPr id="588" name="Google Shape;588;p44"/>
          <p:cNvSpPr txBox="1"/>
          <p:nvPr/>
        </p:nvSpPr>
        <p:spPr>
          <a:xfrm>
            <a:off x="4853978" y="2117261"/>
            <a:ext cx="4182518" cy="344100"/>
          </a:xfrm>
          <a:prstGeom prst="rect">
            <a:avLst/>
          </a:prstGeom>
          <a:noFill/>
          <a:ln>
            <a:noFill/>
          </a:ln>
        </p:spPr>
        <p:txBody>
          <a:bodyPr spcFirstLastPara="1" wrap="square" lIns="0" tIns="0" rIns="0" bIns="0" anchor="ctr" anchorCtr="0">
            <a:noAutofit/>
          </a:bodyPr>
          <a:lstStyle/>
          <a:p>
            <a:pPr lvl="0"/>
            <a:r>
              <a:rPr lang="en-US" sz="1600">
                <a:solidFill>
                  <a:srgbClr val="C00000"/>
                </a:solidFill>
              </a:rPr>
              <a:t>Không phản ứng, không nói khi đang bực tức</a:t>
            </a:r>
            <a:endParaRPr sz="1600">
              <a:solidFill>
                <a:srgbClr val="C00000"/>
              </a:solidFill>
              <a:latin typeface="Source Sans Pro"/>
              <a:ea typeface="Source Sans Pro"/>
              <a:cs typeface="Source Sans Pro"/>
              <a:sym typeface="Source Sans Pro"/>
            </a:endParaRPr>
          </a:p>
        </p:txBody>
      </p:sp>
      <p:cxnSp>
        <p:nvCxnSpPr>
          <p:cNvPr id="589" name="Google Shape;589;p44"/>
          <p:cNvCxnSpPr/>
          <p:nvPr/>
        </p:nvCxnSpPr>
        <p:spPr>
          <a:xfrm>
            <a:off x="3170128" y="3007915"/>
            <a:ext cx="1622100" cy="0"/>
          </a:xfrm>
          <a:prstGeom prst="straightConnector1">
            <a:avLst/>
          </a:prstGeom>
          <a:noFill/>
          <a:ln w="9525" cap="flat" cmpd="sng">
            <a:solidFill>
              <a:srgbClr val="FF0000"/>
            </a:solidFill>
            <a:prstDash val="solid"/>
            <a:round/>
            <a:headEnd type="oval" w="med" len="med"/>
            <a:tailEnd type="oval" w="med" len="med"/>
          </a:ln>
        </p:spPr>
      </p:cxnSp>
      <p:sp>
        <p:nvSpPr>
          <p:cNvPr id="590" name="Google Shape;590;p44"/>
          <p:cNvSpPr txBox="1"/>
          <p:nvPr/>
        </p:nvSpPr>
        <p:spPr>
          <a:xfrm>
            <a:off x="4853978" y="2598876"/>
            <a:ext cx="4182518" cy="344100"/>
          </a:xfrm>
          <a:prstGeom prst="rect">
            <a:avLst/>
          </a:prstGeom>
          <a:noFill/>
          <a:ln>
            <a:noFill/>
          </a:ln>
        </p:spPr>
        <p:txBody>
          <a:bodyPr spcFirstLastPara="1" wrap="square" lIns="0" tIns="0" rIns="0" bIns="0" anchor="ctr" anchorCtr="0">
            <a:noAutofit/>
          </a:bodyPr>
          <a:lstStyle/>
          <a:p>
            <a:pPr lvl="0"/>
            <a:r>
              <a:rPr lang="en-US" sz="1600">
                <a:solidFill>
                  <a:srgbClr val="FF0000"/>
                </a:solidFill>
              </a:rPr>
              <a:t>Hít thật sâu và thở ra chậm để giảm tức giận</a:t>
            </a:r>
            <a:endParaRPr sz="1600">
              <a:solidFill>
                <a:srgbClr val="FF0000"/>
              </a:solidFill>
              <a:latin typeface="Source Sans Pro"/>
              <a:ea typeface="Source Sans Pro"/>
              <a:cs typeface="Source Sans Pro"/>
              <a:sym typeface="Source Sans Pro"/>
            </a:endParaRPr>
          </a:p>
        </p:txBody>
      </p:sp>
      <p:cxnSp>
        <p:nvCxnSpPr>
          <p:cNvPr id="591" name="Google Shape;591;p44"/>
          <p:cNvCxnSpPr/>
          <p:nvPr/>
        </p:nvCxnSpPr>
        <p:spPr>
          <a:xfrm>
            <a:off x="2965278" y="3489540"/>
            <a:ext cx="1827000" cy="0"/>
          </a:xfrm>
          <a:prstGeom prst="straightConnector1">
            <a:avLst/>
          </a:prstGeom>
          <a:noFill/>
          <a:ln w="9525" cap="flat" cmpd="sng">
            <a:solidFill>
              <a:srgbClr val="FFC000"/>
            </a:solidFill>
            <a:prstDash val="solid"/>
            <a:round/>
            <a:headEnd type="oval" w="med" len="med"/>
            <a:tailEnd type="oval" w="med" len="med"/>
          </a:ln>
        </p:spPr>
      </p:cxnSp>
      <p:sp>
        <p:nvSpPr>
          <p:cNvPr id="592" name="Google Shape;592;p44"/>
          <p:cNvSpPr txBox="1"/>
          <p:nvPr/>
        </p:nvSpPr>
        <p:spPr>
          <a:xfrm>
            <a:off x="4853978" y="3080491"/>
            <a:ext cx="4182518" cy="344100"/>
          </a:xfrm>
          <a:prstGeom prst="rect">
            <a:avLst/>
          </a:prstGeom>
          <a:noFill/>
          <a:ln>
            <a:noFill/>
          </a:ln>
        </p:spPr>
        <p:txBody>
          <a:bodyPr spcFirstLastPara="1" wrap="square" lIns="0" tIns="0" rIns="0" bIns="0" anchor="ctr" anchorCtr="0">
            <a:noAutofit/>
          </a:bodyPr>
          <a:lstStyle/>
          <a:p>
            <a:pPr lvl="0"/>
            <a:r>
              <a:rPr lang="en-US" sz="1600">
                <a:solidFill>
                  <a:srgbClr val="FFC000"/>
                </a:solidFill>
              </a:rPr>
              <a:t>Không giữ suy nghĩ và cảm xúc tiêu cực trong mình</a:t>
            </a:r>
            <a:endParaRPr lang="vi-VN" sz="1600">
              <a:solidFill>
                <a:srgbClr val="FFC000"/>
              </a:solidFill>
              <a:latin typeface="Source Sans Pro"/>
              <a:ea typeface="Source Sans Pro"/>
              <a:cs typeface="Source Sans Pro"/>
              <a:sym typeface="Source Sans Pro"/>
            </a:endParaRPr>
          </a:p>
        </p:txBody>
      </p:sp>
      <p:cxnSp>
        <p:nvCxnSpPr>
          <p:cNvPr id="593" name="Google Shape;593;p44"/>
          <p:cNvCxnSpPr/>
          <p:nvPr/>
        </p:nvCxnSpPr>
        <p:spPr>
          <a:xfrm>
            <a:off x="2752253" y="3971140"/>
            <a:ext cx="2031600" cy="0"/>
          </a:xfrm>
          <a:prstGeom prst="straightConnector1">
            <a:avLst/>
          </a:prstGeom>
          <a:noFill/>
          <a:ln w="9525" cap="flat" cmpd="sng">
            <a:solidFill>
              <a:srgbClr val="FFFF00"/>
            </a:solidFill>
            <a:prstDash val="solid"/>
            <a:round/>
            <a:headEnd type="oval" w="med" len="med"/>
            <a:tailEnd type="oval" w="med" len="med"/>
          </a:ln>
        </p:spPr>
      </p:cxnSp>
      <p:sp>
        <p:nvSpPr>
          <p:cNvPr id="594" name="Google Shape;594;p44"/>
          <p:cNvSpPr txBox="1"/>
          <p:nvPr/>
        </p:nvSpPr>
        <p:spPr>
          <a:xfrm>
            <a:off x="4853978" y="3562106"/>
            <a:ext cx="4182518" cy="344100"/>
          </a:xfrm>
          <a:prstGeom prst="rect">
            <a:avLst/>
          </a:prstGeom>
          <a:noFill/>
          <a:ln>
            <a:noFill/>
          </a:ln>
        </p:spPr>
        <p:txBody>
          <a:bodyPr spcFirstLastPara="1" wrap="square" lIns="0" tIns="0" rIns="0" bIns="0" anchor="ctr" anchorCtr="0">
            <a:noAutofit/>
          </a:bodyPr>
          <a:lstStyle/>
          <a:p>
            <a:pPr lvl="0"/>
            <a:r>
              <a:rPr lang="en-US" sz="1600">
                <a:solidFill>
                  <a:srgbClr val="FFFF00"/>
                </a:solidFill>
              </a:rPr>
              <a:t>Luôn nghĩ đến điều tích cực của người khác</a:t>
            </a:r>
            <a:endParaRPr sz="1600">
              <a:solidFill>
                <a:srgbClr val="FFFF00"/>
              </a:solidFill>
              <a:latin typeface="Source Sans Pro"/>
              <a:ea typeface="Source Sans Pro"/>
              <a:cs typeface="Source Sans Pro"/>
              <a:sym typeface="Source Sans Pro"/>
            </a:endParaRPr>
          </a:p>
        </p:txBody>
      </p:sp>
      <p:sp>
        <p:nvSpPr>
          <p:cNvPr id="2" name="Title 1"/>
          <p:cNvSpPr>
            <a:spLocks noGrp="1"/>
          </p:cNvSpPr>
          <p:nvPr>
            <p:ph type="title"/>
          </p:nvPr>
        </p:nvSpPr>
        <p:spPr>
          <a:xfrm>
            <a:off x="844475" y="267494"/>
            <a:ext cx="7571700" cy="702600"/>
          </a:xfrm>
        </p:spPr>
        <p:txBody>
          <a:bodyPr/>
          <a:lstStyle/>
          <a:p>
            <a:pPr algn="ctr"/>
            <a:r>
              <a:rPr lang="en-US" sz="2400" b="1">
                <a:solidFill>
                  <a:srgbClr val="0070C0"/>
                </a:solidFill>
                <a:latin typeface="+mn-lt"/>
              </a:rPr>
              <a:t>Biện pháp rèn luyện mỗi ngày: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7"/>
                                        </p:tgtEl>
                                        <p:attrNameLst>
                                          <p:attrName>style.visibility</p:attrName>
                                        </p:attrNameLst>
                                      </p:cBhvr>
                                      <p:to>
                                        <p:strVal val="visible"/>
                                      </p:to>
                                    </p:set>
                                    <p:anim calcmode="lin" valueType="num">
                                      <p:cBhvr additive="base">
                                        <p:cTn id="12" dur="500" fill="hold"/>
                                        <p:tgtEl>
                                          <p:spTgt spid="577"/>
                                        </p:tgtEl>
                                        <p:attrNameLst>
                                          <p:attrName>ppt_x</p:attrName>
                                        </p:attrNameLst>
                                      </p:cBhvr>
                                      <p:tavLst>
                                        <p:tav tm="0">
                                          <p:val>
                                            <p:strVal val="#ppt_x"/>
                                          </p:val>
                                        </p:tav>
                                        <p:tav tm="100000">
                                          <p:val>
                                            <p:strVal val="#ppt_x"/>
                                          </p:val>
                                        </p:tav>
                                      </p:tavLst>
                                    </p:anim>
                                    <p:anim calcmode="lin" valueType="num">
                                      <p:cBhvr additive="base">
                                        <p:cTn id="13" dur="500" fill="hold"/>
                                        <p:tgtEl>
                                          <p:spTgt spid="57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93"/>
                                        </p:tgtEl>
                                        <p:attrNameLst>
                                          <p:attrName>style.visibility</p:attrName>
                                        </p:attrNameLst>
                                      </p:cBhvr>
                                      <p:to>
                                        <p:strVal val="visible"/>
                                      </p:to>
                                    </p:set>
                                    <p:anim calcmode="lin" valueType="num">
                                      <p:cBhvr additive="base">
                                        <p:cTn id="16" dur="500" fill="hold"/>
                                        <p:tgtEl>
                                          <p:spTgt spid="593"/>
                                        </p:tgtEl>
                                        <p:attrNameLst>
                                          <p:attrName>ppt_x</p:attrName>
                                        </p:attrNameLst>
                                      </p:cBhvr>
                                      <p:tavLst>
                                        <p:tav tm="0">
                                          <p:val>
                                            <p:strVal val="#ppt_x"/>
                                          </p:val>
                                        </p:tav>
                                        <p:tav tm="100000">
                                          <p:val>
                                            <p:strVal val="#ppt_x"/>
                                          </p:val>
                                        </p:tav>
                                      </p:tavLst>
                                    </p:anim>
                                    <p:anim calcmode="lin" valueType="num">
                                      <p:cBhvr additive="base">
                                        <p:cTn id="17" dur="500" fill="hold"/>
                                        <p:tgtEl>
                                          <p:spTgt spid="59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94"/>
                                        </p:tgtEl>
                                        <p:attrNameLst>
                                          <p:attrName>style.visibility</p:attrName>
                                        </p:attrNameLst>
                                      </p:cBhvr>
                                      <p:to>
                                        <p:strVal val="visible"/>
                                      </p:to>
                                    </p:set>
                                    <p:anim calcmode="lin" valueType="num">
                                      <p:cBhvr additive="base">
                                        <p:cTn id="20" dur="500" fill="hold"/>
                                        <p:tgtEl>
                                          <p:spTgt spid="594"/>
                                        </p:tgtEl>
                                        <p:attrNameLst>
                                          <p:attrName>ppt_x</p:attrName>
                                        </p:attrNameLst>
                                      </p:cBhvr>
                                      <p:tavLst>
                                        <p:tav tm="0">
                                          <p:val>
                                            <p:strVal val="#ppt_x"/>
                                          </p:val>
                                        </p:tav>
                                        <p:tav tm="100000">
                                          <p:val>
                                            <p:strVal val="#ppt_x"/>
                                          </p:val>
                                        </p:tav>
                                      </p:tavLst>
                                    </p:anim>
                                    <p:anim calcmode="lin" valueType="num">
                                      <p:cBhvr additive="base">
                                        <p:cTn id="21" dur="500" fill="hold"/>
                                        <p:tgtEl>
                                          <p:spTgt spid="59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76"/>
                                        </p:tgtEl>
                                        <p:attrNameLst>
                                          <p:attrName>style.visibility</p:attrName>
                                        </p:attrNameLst>
                                      </p:cBhvr>
                                      <p:to>
                                        <p:strVal val="visible"/>
                                      </p:to>
                                    </p:set>
                                    <p:anim calcmode="lin" valueType="num">
                                      <p:cBhvr additive="base">
                                        <p:cTn id="26" dur="500" fill="hold"/>
                                        <p:tgtEl>
                                          <p:spTgt spid="576"/>
                                        </p:tgtEl>
                                        <p:attrNameLst>
                                          <p:attrName>ppt_x</p:attrName>
                                        </p:attrNameLst>
                                      </p:cBhvr>
                                      <p:tavLst>
                                        <p:tav tm="0">
                                          <p:val>
                                            <p:strVal val="#ppt_x"/>
                                          </p:val>
                                        </p:tav>
                                        <p:tav tm="100000">
                                          <p:val>
                                            <p:strVal val="#ppt_x"/>
                                          </p:val>
                                        </p:tav>
                                      </p:tavLst>
                                    </p:anim>
                                    <p:anim calcmode="lin" valueType="num">
                                      <p:cBhvr additive="base">
                                        <p:cTn id="27" dur="500" fill="hold"/>
                                        <p:tgtEl>
                                          <p:spTgt spid="57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91"/>
                                        </p:tgtEl>
                                        <p:attrNameLst>
                                          <p:attrName>style.visibility</p:attrName>
                                        </p:attrNameLst>
                                      </p:cBhvr>
                                      <p:to>
                                        <p:strVal val="visible"/>
                                      </p:to>
                                    </p:set>
                                    <p:anim calcmode="lin" valueType="num">
                                      <p:cBhvr additive="base">
                                        <p:cTn id="30" dur="500" fill="hold"/>
                                        <p:tgtEl>
                                          <p:spTgt spid="591"/>
                                        </p:tgtEl>
                                        <p:attrNameLst>
                                          <p:attrName>ppt_x</p:attrName>
                                        </p:attrNameLst>
                                      </p:cBhvr>
                                      <p:tavLst>
                                        <p:tav tm="0">
                                          <p:val>
                                            <p:strVal val="#ppt_x"/>
                                          </p:val>
                                        </p:tav>
                                        <p:tav tm="100000">
                                          <p:val>
                                            <p:strVal val="#ppt_x"/>
                                          </p:val>
                                        </p:tav>
                                      </p:tavLst>
                                    </p:anim>
                                    <p:anim calcmode="lin" valueType="num">
                                      <p:cBhvr additive="base">
                                        <p:cTn id="31" dur="500" fill="hold"/>
                                        <p:tgtEl>
                                          <p:spTgt spid="59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92"/>
                                        </p:tgtEl>
                                        <p:attrNameLst>
                                          <p:attrName>style.visibility</p:attrName>
                                        </p:attrNameLst>
                                      </p:cBhvr>
                                      <p:to>
                                        <p:strVal val="visible"/>
                                      </p:to>
                                    </p:set>
                                    <p:anim calcmode="lin" valueType="num">
                                      <p:cBhvr additive="base">
                                        <p:cTn id="34" dur="500" fill="hold"/>
                                        <p:tgtEl>
                                          <p:spTgt spid="592"/>
                                        </p:tgtEl>
                                        <p:attrNameLst>
                                          <p:attrName>ppt_x</p:attrName>
                                        </p:attrNameLst>
                                      </p:cBhvr>
                                      <p:tavLst>
                                        <p:tav tm="0">
                                          <p:val>
                                            <p:strVal val="#ppt_x"/>
                                          </p:val>
                                        </p:tav>
                                        <p:tav tm="100000">
                                          <p:val>
                                            <p:strVal val="#ppt_x"/>
                                          </p:val>
                                        </p:tav>
                                      </p:tavLst>
                                    </p:anim>
                                    <p:anim calcmode="lin" valueType="num">
                                      <p:cBhvr additive="base">
                                        <p:cTn id="35" dur="500" fill="hold"/>
                                        <p:tgtEl>
                                          <p:spTgt spid="59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81"/>
                                        </p:tgtEl>
                                        <p:attrNameLst>
                                          <p:attrName>style.visibility</p:attrName>
                                        </p:attrNameLst>
                                      </p:cBhvr>
                                      <p:to>
                                        <p:strVal val="visible"/>
                                      </p:to>
                                    </p:set>
                                    <p:anim calcmode="lin" valueType="num">
                                      <p:cBhvr additive="base">
                                        <p:cTn id="40" dur="500" fill="hold"/>
                                        <p:tgtEl>
                                          <p:spTgt spid="581"/>
                                        </p:tgtEl>
                                        <p:attrNameLst>
                                          <p:attrName>ppt_x</p:attrName>
                                        </p:attrNameLst>
                                      </p:cBhvr>
                                      <p:tavLst>
                                        <p:tav tm="0">
                                          <p:val>
                                            <p:strVal val="#ppt_x"/>
                                          </p:val>
                                        </p:tav>
                                        <p:tav tm="100000">
                                          <p:val>
                                            <p:strVal val="#ppt_x"/>
                                          </p:val>
                                        </p:tav>
                                      </p:tavLst>
                                    </p:anim>
                                    <p:anim calcmode="lin" valueType="num">
                                      <p:cBhvr additive="base">
                                        <p:cTn id="41" dur="500" fill="hold"/>
                                        <p:tgtEl>
                                          <p:spTgt spid="58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89"/>
                                        </p:tgtEl>
                                        <p:attrNameLst>
                                          <p:attrName>style.visibility</p:attrName>
                                        </p:attrNameLst>
                                      </p:cBhvr>
                                      <p:to>
                                        <p:strVal val="visible"/>
                                      </p:to>
                                    </p:set>
                                    <p:anim calcmode="lin" valueType="num">
                                      <p:cBhvr additive="base">
                                        <p:cTn id="44" dur="500" fill="hold"/>
                                        <p:tgtEl>
                                          <p:spTgt spid="589"/>
                                        </p:tgtEl>
                                        <p:attrNameLst>
                                          <p:attrName>ppt_x</p:attrName>
                                        </p:attrNameLst>
                                      </p:cBhvr>
                                      <p:tavLst>
                                        <p:tav tm="0">
                                          <p:val>
                                            <p:strVal val="#ppt_x"/>
                                          </p:val>
                                        </p:tav>
                                        <p:tav tm="100000">
                                          <p:val>
                                            <p:strVal val="#ppt_x"/>
                                          </p:val>
                                        </p:tav>
                                      </p:tavLst>
                                    </p:anim>
                                    <p:anim calcmode="lin" valueType="num">
                                      <p:cBhvr additive="base">
                                        <p:cTn id="45" dur="500" fill="hold"/>
                                        <p:tgtEl>
                                          <p:spTgt spid="58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90"/>
                                        </p:tgtEl>
                                        <p:attrNameLst>
                                          <p:attrName>style.visibility</p:attrName>
                                        </p:attrNameLst>
                                      </p:cBhvr>
                                      <p:to>
                                        <p:strVal val="visible"/>
                                      </p:to>
                                    </p:set>
                                    <p:anim calcmode="lin" valueType="num">
                                      <p:cBhvr additive="base">
                                        <p:cTn id="48" dur="500" fill="hold"/>
                                        <p:tgtEl>
                                          <p:spTgt spid="590"/>
                                        </p:tgtEl>
                                        <p:attrNameLst>
                                          <p:attrName>ppt_x</p:attrName>
                                        </p:attrNameLst>
                                      </p:cBhvr>
                                      <p:tavLst>
                                        <p:tav tm="0">
                                          <p:val>
                                            <p:strVal val="#ppt_x"/>
                                          </p:val>
                                        </p:tav>
                                        <p:tav tm="100000">
                                          <p:val>
                                            <p:strVal val="#ppt_x"/>
                                          </p:val>
                                        </p:tav>
                                      </p:tavLst>
                                    </p:anim>
                                    <p:anim calcmode="lin" valueType="num">
                                      <p:cBhvr additive="base">
                                        <p:cTn id="49" dur="500" fill="hold"/>
                                        <p:tgtEl>
                                          <p:spTgt spid="59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79"/>
                                        </p:tgtEl>
                                        <p:attrNameLst>
                                          <p:attrName>style.visibility</p:attrName>
                                        </p:attrNameLst>
                                      </p:cBhvr>
                                      <p:to>
                                        <p:strVal val="visible"/>
                                      </p:to>
                                    </p:set>
                                    <p:anim calcmode="lin" valueType="num">
                                      <p:cBhvr additive="base">
                                        <p:cTn id="54" dur="500" fill="hold"/>
                                        <p:tgtEl>
                                          <p:spTgt spid="579"/>
                                        </p:tgtEl>
                                        <p:attrNameLst>
                                          <p:attrName>ppt_x</p:attrName>
                                        </p:attrNameLst>
                                      </p:cBhvr>
                                      <p:tavLst>
                                        <p:tav tm="0">
                                          <p:val>
                                            <p:strVal val="#ppt_x"/>
                                          </p:val>
                                        </p:tav>
                                        <p:tav tm="100000">
                                          <p:val>
                                            <p:strVal val="#ppt_x"/>
                                          </p:val>
                                        </p:tav>
                                      </p:tavLst>
                                    </p:anim>
                                    <p:anim calcmode="lin" valueType="num">
                                      <p:cBhvr additive="base">
                                        <p:cTn id="55" dur="500" fill="hold"/>
                                        <p:tgtEl>
                                          <p:spTgt spid="579"/>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587"/>
                                        </p:tgtEl>
                                        <p:attrNameLst>
                                          <p:attrName>style.visibility</p:attrName>
                                        </p:attrNameLst>
                                      </p:cBhvr>
                                      <p:to>
                                        <p:strVal val="visible"/>
                                      </p:to>
                                    </p:set>
                                    <p:anim calcmode="lin" valueType="num">
                                      <p:cBhvr additive="base">
                                        <p:cTn id="58" dur="500" fill="hold"/>
                                        <p:tgtEl>
                                          <p:spTgt spid="587"/>
                                        </p:tgtEl>
                                        <p:attrNameLst>
                                          <p:attrName>ppt_x</p:attrName>
                                        </p:attrNameLst>
                                      </p:cBhvr>
                                      <p:tavLst>
                                        <p:tav tm="0">
                                          <p:val>
                                            <p:strVal val="#ppt_x"/>
                                          </p:val>
                                        </p:tav>
                                        <p:tav tm="100000">
                                          <p:val>
                                            <p:strVal val="#ppt_x"/>
                                          </p:val>
                                        </p:tav>
                                      </p:tavLst>
                                    </p:anim>
                                    <p:anim calcmode="lin" valueType="num">
                                      <p:cBhvr additive="base">
                                        <p:cTn id="59" dur="500" fill="hold"/>
                                        <p:tgtEl>
                                          <p:spTgt spid="58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88"/>
                                        </p:tgtEl>
                                        <p:attrNameLst>
                                          <p:attrName>style.visibility</p:attrName>
                                        </p:attrNameLst>
                                      </p:cBhvr>
                                      <p:to>
                                        <p:strVal val="visible"/>
                                      </p:to>
                                    </p:set>
                                    <p:anim calcmode="lin" valueType="num">
                                      <p:cBhvr additive="base">
                                        <p:cTn id="62" dur="500" fill="hold"/>
                                        <p:tgtEl>
                                          <p:spTgt spid="588"/>
                                        </p:tgtEl>
                                        <p:attrNameLst>
                                          <p:attrName>ppt_x</p:attrName>
                                        </p:attrNameLst>
                                      </p:cBhvr>
                                      <p:tavLst>
                                        <p:tav tm="0">
                                          <p:val>
                                            <p:strVal val="#ppt_x"/>
                                          </p:val>
                                        </p:tav>
                                        <p:tav tm="100000">
                                          <p:val>
                                            <p:strVal val="#ppt_x"/>
                                          </p:val>
                                        </p:tav>
                                      </p:tavLst>
                                    </p:anim>
                                    <p:anim calcmode="lin" valueType="num">
                                      <p:cBhvr additive="base">
                                        <p:cTn id="63" dur="500" fill="hold"/>
                                        <p:tgtEl>
                                          <p:spTgt spid="58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80"/>
                                        </p:tgtEl>
                                        <p:attrNameLst>
                                          <p:attrName>style.visibility</p:attrName>
                                        </p:attrNameLst>
                                      </p:cBhvr>
                                      <p:to>
                                        <p:strVal val="visible"/>
                                      </p:to>
                                    </p:set>
                                    <p:anim calcmode="lin" valueType="num">
                                      <p:cBhvr additive="base">
                                        <p:cTn id="68" dur="500" fill="hold"/>
                                        <p:tgtEl>
                                          <p:spTgt spid="580"/>
                                        </p:tgtEl>
                                        <p:attrNameLst>
                                          <p:attrName>ppt_x</p:attrName>
                                        </p:attrNameLst>
                                      </p:cBhvr>
                                      <p:tavLst>
                                        <p:tav tm="0">
                                          <p:val>
                                            <p:strVal val="#ppt_x"/>
                                          </p:val>
                                        </p:tav>
                                        <p:tav tm="100000">
                                          <p:val>
                                            <p:strVal val="#ppt_x"/>
                                          </p:val>
                                        </p:tav>
                                      </p:tavLst>
                                    </p:anim>
                                    <p:anim calcmode="lin" valueType="num">
                                      <p:cBhvr additive="base">
                                        <p:cTn id="69" dur="500" fill="hold"/>
                                        <p:tgtEl>
                                          <p:spTgt spid="58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82"/>
                                        </p:tgtEl>
                                        <p:attrNameLst>
                                          <p:attrName>style.visibility</p:attrName>
                                        </p:attrNameLst>
                                      </p:cBhvr>
                                      <p:to>
                                        <p:strVal val="visible"/>
                                      </p:to>
                                    </p:set>
                                    <p:anim calcmode="lin" valueType="num">
                                      <p:cBhvr additive="base">
                                        <p:cTn id="72" dur="500" fill="hold"/>
                                        <p:tgtEl>
                                          <p:spTgt spid="582"/>
                                        </p:tgtEl>
                                        <p:attrNameLst>
                                          <p:attrName>ppt_x</p:attrName>
                                        </p:attrNameLst>
                                      </p:cBhvr>
                                      <p:tavLst>
                                        <p:tav tm="0">
                                          <p:val>
                                            <p:strVal val="#ppt_x"/>
                                          </p:val>
                                        </p:tav>
                                        <p:tav tm="100000">
                                          <p:val>
                                            <p:strVal val="#ppt_x"/>
                                          </p:val>
                                        </p:tav>
                                      </p:tavLst>
                                    </p:anim>
                                    <p:anim calcmode="lin" valueType="num">
                                      <p:cBhvr additive="base">
                                        <p:cTn id="73" dur="500" fill="hold"/>
                                        <p:tgtEl>
                                          <p:spTgt spid="58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583"/>
                                        </p:tgtEl>
                                        <p:attrNameLst>
                                          <p:attrName>style.visibility</p:attrName>
                                        </p:attrNameLst>
                                      </p:cBhvr>
                                      <p:to>
                                        <p:strVal val="visible"/>
                                      </p:to>
                                    </p:set>
                                    <p:anim calcmode="lin" valueType="num">
                                      <p:cBhvr additive="base">
                                        <p:cTn id="76" dur="500" fill="hold"/>
                                        <p:tgtEl>
                                          <p:spTgt spid="583"/>
                                        </p:tgtEl>
                                        <p:attrNameLst>
                                          <p:attrName>ppt_x</p:attrName>
                                        </p:attrNameLst>
                                      </p:cBhvr>
                                      <p:tavLst>
                                        <p:tav tm="0">
                                          <p:val>
                                            <p:strVal val="#ppt_x"/>
                                          </p:val>
                                        </p:tav>
                                        <p:tav tm="100000">
                                          <p:val>
                                            <p:strVal val="#ppt_x"/>
                                          </p:val>
                                        </p:tav>
                                      </p:tavLst>
                                    </p:anim>
                                    <p:anim calcmode="lin" valueType="num">
                                      <p:cBhvr additive="base">
                                        <p:cTn id="77" dur="500" fill="hold"/>
                                        <p:tgtEl>
                                          <p:spTgt spid="583"/>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585"/>
                                        </p:tgtEl>
                                        <p:attrNameLst>
                                          <p:attrName>style.visibility</p:attrName>
                                        </p:attrNameLst>
                                      </p:cBhvr>
                                      <p:to>
                                        <p:strVal val="visible"/>
                                      </p:to>
                                    </p:set>
                                    <p:anim calcmode="lin" valueType="num">
                                      <p:cBhvr additive="base">
                                        <p:cTn id="80" dur="500" fill="hold"/>
                                        <p:tgtEl>
                                          <p:spTgt spid="585"/>
                                        </p:tgtEl>
                                        <p:attrNameLst>
                                          <p:attrName>ppt_x</p:attrName>
                                        </p:attrNameLst>
                                      </p:cBhvr>
                                      <p:tavLst>
                                        <p:tav tm="0">
                                          <p:val>
                                            <p:strVal val="#ppt_x"/>
                                          </p:val>
                                        </p:tav>
                                        <p:tav tm="100000">
                                          <p:val>
                                            <p:strVal val="#ppt_x"/>
                                          </p:val>
                                        </p:tav>
                                      </p:tavLst>
                                    </p:anim>
                                    <p:anim calcmode="lin" valueType="num">
                                      <p:cBhvr additive="base">
                                        <p:cTn id="81" dur="500" fill="hold"/>
                                        <p:tgtEl>
                                          <p:spTgt spid="585"/>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586"/>
                                        </p:tgtEl>
                                        <p:attrNameLst>
                                          <p:attrName>style.visibility</p:attrName>
                                        </p:attrNameLst>
                                      </p:cBhvr>
                                      <p:to>
                                        <p:strVal val="visible"/>
                                      </p:to>
                                    </p:set>
                                    <p:anim calcmode="lin" valueType="num">
                                      <p:cBhvr additive="base">
                                        <p:cTn id="84" dur="500" fill="hold"/>
                                        <p:tgtEl>
                                          <p:spTgt spid="586"/>
                                        </p:tgtEl>
                                        <p:attrNameLst>
                                          <p:attrName>ppt_x</p:attrName>
                                        </p:attrNameLst>
                                      </p:cBhvr>
                                      <p:tavLst>
                                        <p:tav tm="0">
                                          <p:val>
                                            <p:strVal val="#ppt_x"/>
                                          </p:val>
                                        </p:tav>
                                        <p:tav tm="100000">
                                          <p:val>
                                            <p:strVal val="#ppt_x"/>
                                          </p:val>
                                        </p:tav>
                                      </p:tavLst>
                                    </p:anim>
                                    <p:anim calcmode="lin" valueType="num">
                                      <p:cBhvr additive="base">
                                        <p:cTn id="85"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animBg="1"/>
      <p:bldP spid="577" grpId="0" animBg="1"/>
      <p:bldP spid="579" grpId="0" animBg="1"/>
      <p:bldP spid="580" grpId="0" animBg="1"/>
      <p:bldP spid="581" grpId="0" animBg="1"/>
      <p:bldP spid="582" grpId="0" animBg="1"/>
      <p:bldP spid="586" grpId="0"/>
      <p:bldP spid="588" grpId="0"/>
      <p:bldP spid="590" grpId="0"/>
      <p:bldP spid="592" grpId="0"/>
      <p:bldP spid="59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00" y="2355726"/>
            <a:ext cx="8152764" cy="2039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27130" y="960095"/>
            <a:ext cx="7128792" cy="1338828"/>
          </a:xfrm>
          <a:prstGeom prst="rect">
            <a:avLst/>
          </a:prstGeom>
        </p:spPr>
        <p:txBody>
          <a:bodyPr wrap="square">
            <a:spAutoFit/>
          </a:bodyPr>
          <a:lstStyle/>
          <a:p>
            <a:pPr algn="ctr">
              <a:lnSpc>
                <a:spcPct val="150000"/>
              </a:lnSpc>
            </a:pPr>
            <a:r>
              <a:rPr lang="vi-VN" sz="1800">
                <a:solidFill>
                  <a:srgbClr val="0070C0"/>
                </a:solidFill>
              </a:rPr>
              <a:t>Sử dụng kĩ thuật khăn trải bàn thảo luận về những biện pháp để điểu chỉnh thái độ, cảm xúc bản thân , cho biết những biện pháp mà các em thực hiện tốt, những khó khăn mà em đã gặp phải.</a:t>
            </a:r>
            <a:endParaRPr lang="en-US" sz="1800">
              <a:solidFill>
                <a:srgbClr val="0070C0"/>
              </a:solidFill>
            </a:endParaRPr>
          </a:p>
        </p:txBody>
      </p:sp>
      <p:sp>
        <p:nvSpPr>
          <p:cNvPr id="5" name="Rectangle 4"/>
          <p:cNvSpPr/>
          <p:nvPr/>
        </p:nvSpPr>
        <p:spPr>
          <a:xfrm>
            <a:off x="3589093" y="325498"/>
            <a:ext cx="2165978" cy="400110"/>
          </a:xfrm>
          <a:prstGeom prst="rect">
            <a:avLst/>
          </a:prstGeom>
        </p:spPr>
        <p:txBody>
          <a:bodyPr wrap="none">
            <a:spAutoFit/>
          </a:bodyPr>
          <a:lstStyle/>
          <a:p>
            <a:r>
              <a:rPr lang="en-US" sz="2000" b="1" u="sng">
                <a:solidFill>
                  <a:srgbClr val="FF0000"/>
                </a:solidFill>
              </a:rPr>
              <a:t>Thảo luận nhóm</a:t>
            </a:r>
          </a:p>
        </p:txBody>
      </p:sp>
    </p:spTree>
    <p:extLst>
      <p:ext uri="{BB962C8B-B14F-4D97-AF65-F5344CB8AC3E}">
        <p14:creationId xmlns:p14="http://schemas.microsoft.com/office/powerpoint/2010/main" val="217688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barn(inVertical)">
                                      <p:cBhvr>
                                        <p:cTn id="3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428413"/>
            <a:ext cx="5568280" cy="37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55775" y="740788"/>
            <a:ext cx="4150495" cy="369332"/>
          </a:xfrm>
          <a:prstGeom prst="rect">
            <a:avLst/>
          </a:prstGeom>
        </p:spPr>
        <p:txBody>
          <a:bodyPr wrap="none">
            <a:spAutoFit/>
          </a:bodyPr>
          <a:lstStyle/>
          <a:p>
            <a:r>
              <a:rPr lang="en-US" sz="1800" b="1">
                <a:solidFill>
                  <a:srgbClr val="FF0000"/>
                </a:solidFill>
              </a:rPr>
              <a:t>THỰC HÀNH HÍT - THỞ KIỂU YOGA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heel(1)">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4" name="Rectangle 3"/>
          <p:cNvSpPr/>
          <p:nvPr/>
        </p:nvSpPr>
        <p:spPr>
          <a:xfrm>
            <a:off x="971600" y="2198150"/>
            <a:ext cx="7272808" cy="1815882"/>
          </a:xfrm>
          <a:prstGeom prst="rect">
            <a:avLst/>
          </a:prstGeom>
        </p:spPr>
        <p:txBody>
          <a:bodyPr wrap="square">
            <a:spAutoFit/>
          </a:bodyPr>
          <a:lstStyle/>
          <a:p>
            <a:pPr algn="ctr">
              <a:lnSpc>
                <a:spcPct val="200000"/>
              </a:lnSpc>
            </a:pPr>
            <a:r>
              <a:rPr lang="nl-NL" sz="2800" b="1" u="sng">
                <a:solidFill>
                  <a:srgbClr val="FF0000"/>
                </a:solidFill>
              </a:rPr>
              <a:t>Nhiệm vụ 4: </a:t>
            </a:r>
            <a:endParaRPr lang="vi-VN" sz="2800" b="1" u="sng">
              <a:solidFill>
                <a:srgbClr val="FF0000"/>
              </a:solidFill>
            </a:endParaRPr>
          </a:p>
          <a:p>
            <a:pPr algn="ctr">
              <a:lnSpc>
                <a:spcPct val="200000"/>
              </a:lnSpc>
            </a:pPr>
            <a:r>
              <a:rPr lang="nl-NL" sz="2800" b="1">
                <a:solidFill>
                  <a:srgbClr val="0070C0"/>
                </a:solidFill>
              </a:rPr>
              <a:t>Rèn luyện để tự tin bước vào độ tuổi mới</a:t>
            </a:r>
            <a:endParaRPr lang="vi-VN" sz="2800">
              <a:solidFill>
                <a:srgbClr val="0070C0"/>
              </a:solidFill>
            </a:endParaRPr>
          </a:p>
        </p:txBody>
      </p:sp>
    </p:spTree>
    <p:extLst>
      <p:ext uri="{BB962C8B-B14F-4D97-AF65-F5344CB8AC3E}">
        <p14:creationId xmlns:p14="http://schemas.microsoft.com/office/powerpoint/2010/main" val="26835573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8" name="Cloud 7"/>
          <p:cNvSpPr/>
          <p:nvPr/>
        </p:nvSpPr>
        <p:spPr>
          <a:xfrm>
            <a:off x="3995936" y="1076644"/>
            <a:ext cx="2570634" cy="122413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Google Shape;144;p2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6" name="Rectangle 5"/>
          <p:cNvSpPr/>
          <p:nvPr/>
        </p:nvSpPr>
        <p:spPr>
          <a:xfrm>
            <a:off x="400080" y="302820"/>
            <a:ext cx="3595856" cy="369332"/>
          </a:xfrm>
          <a:prstGeom prst="rect">
            <a:avLst/>
          </a:prstGeom>
        </p:spPr>
        <p:txBody>
          <a:bodyPr wrap="none">
            <a:spAutoFit/>
          </a:bodyPr>
          <a:lstStyle/>
          <a:p>
            <a:r>
              <a:rPr lang="vi-VN" sz="1800" b="1">
                <a:solidFill>
                  <a:srgbClr val="0070C0"/>
                </a:solidFill>
              </a:rPr>
              <a:t>1. Khảo sát về sự tự tin của HS</a:t>
            </a:r>
            <a:endParaRPr lang="vi-VN" sz="1800">
              <a:solidFill>
                <a:srgbClr val="0070C0"/>
              </a:solidFill>
            </a:endParaRPr>
          </a:p>
        </p:txBody>
      </p:sp>
      <p:sp>
        <p:nvSpPr>
          <p:cNvPr id="7" name="Rectangle 6"/>
          <p:cNvSpPr/>
          <p:nvPr/>
        </p:nvSpPr>
        <p:spPr>
          <a:xfrm>
            <a:off x="4268891" y="1451902"/>
            <a:ext cx="2127505" cy="338554"/>
          </a:xfrm>
          <a:prstGeom prst="rect">
            <a:avLst/>
          </a:prstGeom>
        </p:spPr>
        <p:txBody>
          <a:bodyPr wrap="none">
            <a:spAutoFit/>
          </a:bodyPr>
          <a:lstStyle/>
          <a:p>
            <a:r>
              <a:rPr lang="vi-VN" sz="1600" b="1">
                <a:solidFill>
                  <a:schemeClr val="bg1"/>
                </a:solidFill>
              </a:rPr>
              <a:t>Ai thấy mình tự tin?</a:t>
            </a:r>
          </a:p>
        </p:txBody>
      </p:sp>
      <p:pic>
        <p:nvPicPr>
          <p:cNvPr id="13" name="Picture 12"/>
          <p:cNvPicPr>
            <a:picLocks noChangeAspect="1"/>
          </p:cNvPicPr>
          <p:nvPr/>
        </p:nvPicPr>
        <p:blipFill>
          <a:blip r:embed="rId3"/>
          <a:stretch>
            <a:fillRect/>
          </a:stretch>
        </p:blipFill>
        <p:spPr>
          <a:xfrm>
            <a:off x="5868144" y="1744520"/>
            <a:ext cx="3021374" cy="3269264"/>
          </a:xfrm>
          <a:prstGeom prst="rect">
            <a:avLst/>
          </a:prstGeom>
        </p:spPr>
      </p:pic>
      <p:pic>
        <p:nvPicPr>
          <p:cNvPr id="15"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742" y="3115455"/>
            <a:ext cx="2088232" cy="2112179"/>
          </a:xfrm>
          <a:prstGeom prst="rect">
            <a:avLst/>
          </a:prstGeom>
        </p:spPr>
      </p:pic>
      <p:sp>
        <p:nvSpPr>
          <p:cNvPr id="9" name="Rectangle 8"/>
          <p:cNvSpPr/>
          <p:nvPr/>
        </p:nvSpPr>
        <p:spPr>
          <a:xfrm>
            <a:off x="1907704" y="2139702"/>
            <a:ext cx="1152128" cy="3978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Rất tự tin</a:t>
            </a:r>
            <a:endParaRPr lang="en-US"/>
          </a:p>
        </p:txBody>
      </p:sp>
      <p:sp>
        <p:nvSpPr>
          <p:cNvPr id="17" name="Rectangle 16"/>
          <p:cNvSpPr/>
          <p:nvPr/>
        </p:nvSpPr>
        <p:spPr>
          <a:xfrm>
            <a:off x="2915815" y="2916512"/>
            <a:ext cx="1162956" cy="397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1"/>
                </a:solidFill>
              </a:rPr>
              <a:t>Khá tự tin</a:t>
            </a:r>
            <a:endParaRPr lang="en-US">
              <a:solidFill>
                <a:schemeClr val="tx1"/>
              </a:solidFill>
            </a:endParaRPr>
          </a:p>
        </p:txBody>
      </p:sp>
      <p:sp>
        <p:nvSpPr>
          <p:cNvPr id="18" name="Rectangle 17"/>
          <p:cNvSpPr/>
          <p:nvPr/>
        </p:nvSpPr>
        <p:spPr>
          <a:xfrm>
            <a:off x="3441526" y="3972601"/>
            <a:ext cx="1274490" cy="3978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Chưa tự tin</a:t>
            </a: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05" name="Google Shape;205;p24"/>
          <p:cNvSpPr txBox="1">
            <a:spLocks noGrp="1"/>
          </p:cNvSpPr>
          <p:nvPr>
            <p:ph type="title"/>
          </p:nvPr>
        </p:nvSpPr>
        <p:spPr>
          <a:xfrm>
            <a:off x="3131840" y="483518"/>
            <a:ext cx="2592134" cy="52720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b="1">
                <a:latin typeface="+mn-lt"/>
              </a:rPr>
              <a:t>THẢO LUẬN NHÓM</a:t>
            </a:r>
          </a:p>
        </p:txBody>
      </p:sp>
      <p:sp>
        <p:nvSpPr>
          <p:cNvPr id="206" name="Google Shape;206;p24"/>
          <p:cNvSpPr/>
          <p:nvPr/>
        </p:nvSpPr>
        <p:spPr>
          <a:xfrm>
            <a:off x="0" y="1928808"/>
            <a:ext cx="9144000" cy="3214800"/>
          </a:xfrm>
          <a:prstGeom prst="rect">
            <a:avLst/>
          </a:prstGeom>
          <a:solidFill>
            <a:schemeClr val="accent1">
              <a:lumMod val="50000"/>
              <a:alpha val="3269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1800">
                <a:solidFill>
                  <a:srgbClr val="FFFFFF"/>
                </a:solidFill>
                <a:latin typeface="+mn-lt"/>
                <a:ea typeface="Calibri"/>
                <a:cs typeface="Calibri"/>
                <a:sym typeface="Calibri"/>
              </a:rPr>
              <a:t>-</a:t>
            </a:r>
            <a:endParaRPr sz="1800">
              <a:solidFill>
                <a:srgbClr val="FFFFFF"/>
              </a:solidFill>
              <a:latin typeface="+mn-lt"/>
              <a:ea typeface="Calibri"/>
              <a:cs typeface="Calibri"/>
              <a:sym typeface="Calibri"/>
            </a:endParaRPr>
          </a:p>
        </p:txBody>
      </p:sp>
      <p:sp>
        <p:nvSpPr>
          <p:cNvPr id="207" name="Google Shape;207;p24"/>
          <p:cNvSpPr/>
          <p:nvPr/>
        </p:nvSpPr>
        <p:spPr>
          <a:xfrm>
            <a:off x="1043608" y="1339065"/>
            <a:ext cx="3096344" cy="293162"/>
          </a:xfrm>
          <a:prstGeom prst="rect">
            <a:avLst/>
          </a:prstGeom>
          <a:noFill/>
          <a:ln>
            <a:noFill/>
          </a:ln>
        </p:spPr>
        <p:txBody>
          <a:bodyPr spcFirstLastPara="1" wrap="square" lIns="91425" tIns="45700" rIns="91425" bIns="45700" anchor="t" anchorCtr="0">
            <a:noAutofit/>
          </a:bodyPr>
          <a:lstStyle/>
          <a:p>
            <a:pPr lvl="0"/>
            <a:r>
              <a:rPr lang="vi-VN" sz="1600" b="1">
                <a:solidFill>
                  <a:srgbClr val="FF0000"/>
                </a:solidFill>
                <a:latin typeface="+mn-lt"/>
              </a:rPr>
              <a:t>Điều gì làm em tự tin? </a:t>
            </a:r>
            <a:endParaRPr sz="1600" b="1">
              <a:solidFill>
                <a:srgbClr val="FF0000"/>
              </a:solidFill>
              <a:latin typeface="+mn-lt"/>
              <a:ea typeface="Source Sans Pro"/>
              <a:cs typeface="Source Sans Pro"/>
              <a:sym typeface="Source Sans Pro"/>
            </a:endParaRPr>
          </a:p>
        </p:txBody>
      </p:sp>
      <p:sp>
        <p:nvSpPr>
          <p:cNvPr id="208" name="Google Shape;208;p24"/>
          <p:cNvSpPr/>
          <p:nvPr/>
        </p:nvSpPr>
        <p:spPr>
          <a:xfrm>
            <a:off x="5292080" y="1356790"/>
            <a:ext cx="3096344" cy="275437"/>
          </a:xfrm>
          <a:prstGeom prst="rect">
            <a:avLst/>
          </a:prstGeom>
          <a:noFill/>
          <a:ln>
            <a:noFill/>
          </a:ln>
        </p:spPr>
        <p:txBody>
          <a:bodyPr spcFirstLastPara="1" wrap="square" lIns="91425" tIns="45700" rIns="91425" bIns="45700" anchor="t" anchorCtr="0">
            <a:noAutofit/>
          </a:bodyPr>
          <a:lstStyle/>
          <a:p>
            <a:pPr>
              <a:buClr>
                <a:schemeClr val="dk1"/>
              </a:buClr>
            </a:pPr>
            <a:r>
              <a:rPr lang="pt-BR" sz="1600" b="1">
                <a:solidFill>
                  <a:srgbClr val="FF0000"/>
                </a:solidFill>
                <a:latin typeface="+mn-lt"/>
              </a:rPr>
              <a:t>Điều gì làm em chưa tự tin?</a:t>
            </a:r>
            <a:endParaRPr lang="pt-BR" sz="1600" b="1">
              <a:solidFill>
                <a:srgbClr val="FF0000"/>
              </a:solidFill>
              <a:latin typeface="+mn-lt"/>
              <a:ea typeface="Source Sans Pro"/>
              <a:cs typeface="Source Sans Pro"/>
              <a:sym typeface="Source Sans Pro"/>
            </a:endParaRPr>
          </a:p>
        </p:txBody>
      </p:sp>
      <p:sp>
        <p:nvSpPr>
          <p:cNvPr id="209" name="Google Shape;209;p24"/>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mn-lt"/>
              </a:rPr>
              <a:t>16</a:t>
            </a:fld>
            <a:endParaRPr>
              <a:latin typeface="+mn-lt"/>
            </a:endParaRPr>
          </a:p>
        </p:txBody>
      </p:sp>
      <p:sp>
        <p:nvSpPr>
          <p:cNvPr id="2" name="Rounded Rectangle 1"/>
          <p:cNvSpPr/>
          <p:nvPr/>
        </p:nvSpPr>
        <p:spPr>
          <a:xfrm>
            <a:off x="827584" y="2139702"/>
            <a:ext cx="2609156" cy="2448272"/>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p:cNvSpPr txBox="1"/>
          <p:nvPr/>
        </p:nvSpPr>
        <p:spPr>
          <a:xfrm>
            <a:off x="1187624" y="2441808"/>
            <a:ext cx="383438" cy="954107"/>
          </a:xfrm>
          <a:prstGeom prst="rect">
            <a:avLst/>
          </a:prstGeom>
          <a:noFill/>
        </p:spPr>
        <p:txBody>
          <a:bodyPr wrap="none" rtlCol="0">
            <a:spAutoFit/>
          </a:bodyPr>
          <a:lstStyle/>
          <a:p>
            <a:r>
              <a:rPr lang="vi-VN"/>
              <a:t>- </a:t>
            </a:r>
          </a:p>
          <a:p>
            <a:r>
              <a:rPr lang="vi-VN"/>
              <a:t>- </a:t>
            </a:r>
          </a:p>
          <a:p>
            <a:r>
              <a:rPr lang="vi-VN"/>
              <a:t>- </a:t>
            </a:r>
          </a:p>
          <a:p>
            <a:r>
              <a:rPr lang="vi-VN"/>
              <a:t>....</a:t>
            </a:r>
            <a:endParaRPr lang="en-US"/>
          </a:p>
        </p:txBody>
      </p:sp>
      <p:sp>
        <p:nvSpPr>
          <p:cNvPr id="9" name="Rounded Rectangle 8"/>
          <p:cNvSpPr/>
          <p:nvPr/>
        </p:nvSpPr>
        <p:spPr>
          <a:xfrm>
            <a:off x="5269398" y="2139702"/>
            <a:ext cx="2609156" cy="2448272"/>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p:nvSpPr>
        <p:spPr>
          <a:xfrm>
            <a:off x="5652120" y="2499742"/>
            <a:ext cx="383438" cy="954107"/>
          </a:xfrm>
          <a:prstGeom prst="rect">
            <a:avLst/>
          </a:prstGeom>
          <a:noFill/>
        </p:spPr>
        <p:txBody>
          <a:bodyPr wrap="none" rtlCol="0">
            <a:spAutoFit/>
          </a:bodyPr>
          <a:lstStyle/>
          <a:p>
            <a:r>
              <a:rPr lang="vi-VN"/>
              <a:t>- </a:t>
            </a:r>
          </a:p>
          <a:p>
            <a:r>
              <a:rPr lang="vi-VN"/>
              <a:t>- </a:t>
            </a:r>
          </a:p>
          <a:p>
            <a:r>
              <a:rPr lang="vi-VN"/>
              <a:t>- </a:t>
            </a:r>
          </a:p>
          <a:p>
            <a:r>
              <a:rPr lang="vi-VN"/>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anim calcmode="lin" valueType="num">
                                      <p:cBhvr>
                                        <p:cTn id="13" dur="1000" fill="hold"/>
                                        <p:tgtEl>
                                          <p:spTgt spid="207"/>
                                        </p:tgtEl>
                                        <p:attrNameLst>
                                          <p:attrName>ppt_x</p:attrName>
                                        </p:attrNameLst>
                                      </p:cBhvr>
                                      <p:tavLst>
                                        <p:tav tm="0">
                                          <p:val>
                                            <p:strVal val="#ppt_x"/>
                                          </p:val>
                                        </p:tav>
                                        <p:tav tm="100000">
                                          <p:val>
                                            <p:strVal val="#ppt_x"/>
                                          </p:val>
                                        </p:tav>
                                      </p:tavLst>
                                    </p:anim>
                                    <p:anim calcmode="lin" valueType="num">
                                      <p:cBhvr>
                                        <p:cTn id="14" dur="1000" fill="hold"/>
                                        <p:tgtEl>
                                          <p:spTgt spid="20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fade">
                                      <p:cBhvr>
                                        <p:cTn id="24" dur="1000"/>
                                        <p:tgtEl>
                                          <p:spTgt spid="208"/>
                                        </p:tgtEl>
                                      </p:cBhvr>
                                    </p:animEffect>
                                    <p:anim calcmode="lin" valueType="num">
                                      <p:cBhvr>
                                        <p:cTn id="25" dur="1000" fill="hold"/>
                                        <p:tgtEl>
                                          <p:spTgt spid="208"/>
                                        </p:tgtEl>
                                        <p:attrNameLst>
                                          <p:attrName>ppt_x</p:attrName>
                                        </p:attrNameLst>
                                      </p:cBhvr>
                                      <p:tavLst>
                                        <p:tav tm="0">
                                          <p:val>
                                            <p:strVal val="#ppt_x"/>
                                          </p:val>
                                        </p:tav>
                                        <p:tav tm="100000">
                                          <p:val>
                                            <p:strVal val="#ppt_x"/>
                                          </p:val>
                                        </p:tav>
                                      </p:tavLst>
                                    </p:anim>
                                    <p:anim calcmode="lin" valueType="num">
                                      <p:cBhvr>
                                        <p:cTn id="26" dur="1000" fill="hold"/>
                                        <p:tgtEl>
                                          <p:spTgt spid="20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p:bldP spid="2" grpId="0" animBg="1"/>
      <p:bldP spid="3"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9632" y="976908"/>
            <a:ext cx="7416824" cy="3785652"/>
          </a:xfrm>
          <a:prstGeom prst="rect">
            <a:avLst/>
          </a:prstGeom>
        </p:spPr>
        <p:txBody>
          <a:bodyPr wrap="square">
            <a:spAutoFit/>
          </a:bodyPr>
          <a:lstStyle/>
          <a:p>
            <a:pPr>
              <a:lnSpc>
                <a:spcPct val="200000"/>
              </a:lnSpc>
            </a:pPr>
            <a:r>
              <a:rPr lang="vi-VN" sz="2000" b="1" u="sng">
                <a:solidFill>
                  <a:srgbClr val="0070C0"/>
                </a:solidFill>
              </a:rPr>
              <a:t>Những yếu tố tạo nên sự tự tin dành cho tuổi mới lớn</a:t>
            </a:r>
            <a:endParaRPr lang="vi-VN" sz="2000" u="sng">
              <a:solidFill>
                <a:srgbClr val="0070C0"/>
              </a:solidFill>
            </a:endParaRPr>
          </a:p>
          <a:p>
            <a:pPr>
              <a:lnSpc>
                <a:spcPct val="200000"/>
              </a:lnSpc>
            </a:pPr>
            <a:r>
              <a:rPr lang="vi-VN" sz="2000">
                <a:solidFill>
                  <a:srgbClr val="0070C0"/>
                </a:solidFill>
              </a:rPr>
              <a:t>- Vẻ bề ngoài chỉn chu, dễ gây thiện cảm với mọi người</a:t>
            </a:r>
          </a:p>
          <a:p>
            <a:pPr>
              <a:lnSpc>
                <a:spcPct val="200000"/>
              </a:lnSpc>
            </a:pPr>
            <a:r>
              <a:rPr lang="vi-VN" sz="2000">
                <a:solidFill>
                  <a:srgbClr val="0070C0"/>
                </a:solidFill>
              </a:rPr>
              <a:t>- Có ngôn ngữ lưu loát, rõ ràng</a:t>
            </a:r>
          </a:p>
          <a:p>
            <a:pPr>
              <a:lnSpc>
                <a:spcPct val="200000"/>
              </a:lnSpc>
            </a:pPr>
            <a:r>
              <a:rPr lang="vi-VN" sz="2000">
                <a:solidFill>
                  <a:srgbClr val="0070C0"/>
                </a:solidFill>
              </a:rPr>
              <a:t>- Cơ thể khỏe mạnh</a:t>
            </a:r>
          </a:p>
          <a:p>
            <a:pPr>
              <a:lnSpc>
                <a:spcPct val="200000"/>
              </a:lnSpc>
            </a:pPr>
            <a:r>
              <a:rPr lang="vi-VN" sz="2000">
                <a:solidFill>
                  <a:srgbClr val="0070C0"/>
                </a:solidFill>
              </a:rPr>
              <a:t>- Tăng sự hiểu biết, thể hiện giá trị và năng khiếu của bản thân</a:t>
            </a:r>
          </a:p>
          <a:p>
            <a:pPr>
              <a:lnSpc>
                <a:spcPct val="200000"/>
              </a:lnSpc>
            </a:pPr>
            <a:r>
              <a:rPr lang="vi-VN" sz="2000">
                <a:solidFill>
                  <a:srgbClr val="0070C0"/>
                </a:solidFill>
              </a:rPr>
              <a:t>- Tạo các mối quan hệ, biết xử lí tình huống,…</a:t>
            </a:r>
          </a:p>
        </p:txBody>
      </p:sp>
    </p:spTree>
    <p:extLst>
      <p:ext uri="{BB962C8B-B14F-4D97-AF65-F5344CB8AC3E}">
        <p14:creationId xmlns:p14="http://schemas.microsoft.com/office/powerpoint/2010/main" val="784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flipH="1">
            <a:off x="0" y="1249693"/>
            <a:ext cx="3692969" cy="187220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5364088" y="1105677"/>
            <a:ext cx="3456384" cy="2160240"/>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0425" y="267494"/>
            <a:ext cx="2808312" cy="486576"/>
          </a:xfrm>
          <a:ln>
            <a:solidFill>
              <a:srgbClr val="0070C0"/>
            </a:solidFill>
          </a:ln>
        </p:spPr>
        <p:txBody>
          <a:bodyPr/>
          <a:lstStyle/>
          <a:p>
            <a:pPr algn="ctr"/>
            <a:r>
              <a:rPr lang="vi-VN" sz="2400" b="1">
                <a:latin typeface="+mn-lt"/>
              </a:rPr>
              <a:t>Thảo luận nhóm</a:t>
            </a:r>
            <a:endParaRPr lang="en-US" sz="2400" b="1">
              <a:latin typeface="+mn-lt"/>
            </a:endParaRPr>
          </a:p>
        </p:txBody>
      </p:sp>
      <p:sp>
        <p:nvSpPr>
          <p:cNvPr id="3" name="Text Placeholder 2"/>
          <p:cNvSpPr>
            <a:spLocks noGrp="1"/>
          </p:cNvSpPr>
          <p:nvPr>
            <p:ph type="body" idx="1"/>
          </p:nvPr>
        </p:nvSpPr>
        <p:spPr>
          <a:xfrm>
            <a:off x="393068" y="1491630"/>
            <a:ext cx="2906832" cy="1155576"/>
          </a:xfrm>
        </p:spPr>
        <p:txBody>
          <a:bodyPr/>
          <a:lstStyle/>
          <a:p>
            <a:pPr marL="101600" indent="0" algn="ctr">
              <a:buNone/>
            </a:pPr>
            <a:r>
              <a:rPr lang="vi-VN" sz="2400" b="1">
                <a:latin typeface="+mn-lt"/>
              </a:rPr>
              <a:t>Xác định các việc làm giúp em trở nên tự tin?</a:t>
            </a:r>
          </a:p>
          <a:p>
            <a:pPr marL="101600" indent="0" algn="ctr">
              <a:buNone/>
            </a:pPr>
            <a:endParaRPr lang="en-US" sz="2400" b="1">
              <a:latin typeface="+mn-lt"/>
            </a:endParaRPr>
          </a:p>
        </p:txBody>
      </p:sp>
      <p:sp>
        <p:nvSpPr>
          <p:cNvPr id="4" name="Text Placeholder 3"/>
          <p:cNvSpPr>
            <a:spLocks noGrp="1"/>
          </p:cNvSpPr>
          <p:nvPr>
            <p:ph type="body" idx="2"/>
          </p:nvPr>
        </p:nvSpPr>
        <p:spPr>
          <a:xfrm>
            <a:off x="5508104" y="1419622"/>
            <a:ext cx="3096344" cy="1080120"/>
          </a:xfrm>
        </p:spPr>
        <p:txBody>
          <a:bodyPr/>
          <a:lstStyle/>
          <a:p>
            <a:pPr marL="101600" indent="0" algn="ctr">
              <a:buNone/>
            </a:pPr>
            <a:r>
              <a:rPr lang="vi-VN" sz="2400" b="1">
                <a:solidFill>
                  <a:schemeClr val="bg1"/>
                </a:solidFill>
                <a:latin typeface="+mn-lt"/>
              </a:rPr>
              <a:t> Tại sao những việc làm đó giúp em tự tin?</a:t>
            </a:r>
          </a:p>
          <a:p>
            <a:pPr algn="ctr"/>
            <a:endParaRPr lang="en-US" sz="2400" b="1">
              <a:solidFill>
                <a:schemeClr val="bg1"/>
              </a:solidFill>
              <a:latin typeface="+mn-lt"/>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z="1400" smtClean="0">
                <a:latin typeface="+mn-lt"/>
              </a:rPr>
              <a:t>18</a:t>
            </a:fld>
            <a:endParaRPr lang="en" sz="1400">
              <a:latin typeface="+mn-lt"/>
            </a:endParaRPr>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986321"/>
            <a:ext cx="2652881" cy="205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42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796136" y="355382"/>
            <a:ext cx="2952328" cy="1856328"/>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56548"/>
            <a:ext cx="5688632" cy="258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2943225"/>
            <a:ext cx="543609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84168" y="684141"/>
            <a:ext cx="2376264" cy="1200329"/>
          </a:xfrm>
          <a:prstGeom prst="rect">
            <a:avLst/>
          </a:prstGeom>
          <a:noFill/>
        </p:spPr>
        <p:txBody>
          <a:bodyPr wrap="square" rtlCol="0">
            <a:spAutoFit/>
          </a:bodyPr>
          <a:lstStyle/>
          <a:p>
            <a:pPr algn="ctr"/>
            <a:r>
              <a:rPr lang="vi-VN" sz="1800"/>
              <a:t>Hãy thực hiện những việc làm phù hợp với em để tự tin bước vào tuổi mới lớn</a:t>
            </a:r>
            <a:endParaRPr lang="en-US" sz="1800"/>
          </a:p>
        </p:txBody>
      </p:sp>
      <p:sp>
        <p:nvSpPr>
          <p:cNvPr id="5" name="TextBox 4">
            <a:extLst>
              <a:ext uri="{FF2B5EF4-FFF2-40B4-BE49-F238E27FC236}">
                <a16:creationId xmlns:a16="http://schemas.microsoft.com/office/drawing/2014/main" id="{FCCA685A-00AF-D6EC-E9F3-8B25C53E0FDE}"/>
              </a:ext>
            </a:extLst>
          </p:cNvPr>
          <p:cNvSpPr txBox="1"/>
          <p:nvPr/>
        </p:nvSpPr>
        <p:spPr>
          <a:xfrm>
            <a:off x="287524" y="3939902"/>
            <a:ext cx="5184576" cy="938719"/>
          </a:xfrm>
          <a:prstGeom prst="rect">
            <a:avLst/>
          </a:prstGeom>
          <a:noFill/>
        </p:spPr>
        <p:txBody>
          <a:bodyPr wrap="square">
            <a:spAutoFit/>
          </a:bodyPr>
          <a:lstStyle/>
          <a:p>
            <a:r>
              <a:rPr lang="en-US" sz="1100"/>
              <a:t>Tài liệu được chia sẻ bởi Website VnTeach.Com</a:t>
            </a:r>
          </a:p>
          <a:p>
            <a:r>
              <a:rPr lang="en-US" sz="1100"/>
              <a:t>https://www.vnteach.com</a:t>
            </a:r>
          </a:p>
          <a:p>
            <a:r>
              <a:rPr lang="en-US" sz="1100"/>
              <a:t>Một sản phẩm của cộng đồng facebook Thư Viện VnTeach.Com</a:t>
            </a:r>
          </a:p>
          <a:p>
            <a:r>
              <a:rPr lang="en-US" sz="1100"/>
              <a:t>https://www.facebook.com/groups/vnteach/</a:t>
            </a:r>
          </a:p>
          <a:p>
            <a:r>
              <a:rPr lang="en-US" sz="1100"/>
              <a:t>https://www.facebook.com/groups/thuvienvnteach/</a:t>
            </a:r>
          </a:p>
        </p:txBody>
      </p:sp>
    </p:spTree>
    <p:extLst>
      <p:ext uri="{BB962C8B-B14F-4D97-AF65-F5344CB8AC3E}">
        <p14:creationId xmlns:p14="http://schemas.microsoft.com/office/powerpoint/2010/main" val="346751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fade">
                                      <p:cBhvr>
                                        <p:cTn id="10" dur="500"/>
                                        <p:tgtEl>
                                          <p:spTgt spid="512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5725650" y="909615"/>
            <a:ext cx="1875600" cy="18528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txBox="1">
            <a:spLocks noGrp="1"/>
          </p:cNvSpPr>
          <p:nvPr>
            <p:ph type="ctrTitle" idx="4294967295"/>
          </p:nvPr>
        </p:nvSpPr>
        <p:spPr>
          <a:xfrm>
            <a:off x="925507" y="2614237"/>
            <a:ext cx="4779600" cy="1159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vi-VN" sz="6000" b="1">
                <a:latin typeface="+mn-lt"/>
              </a:rPr>
              <a:t>KHỞI ĐỘNG</a:t>
            </a:r>
            <a:endParaRPr sz="6000" b="1">
              <a:latin typeface="+mn-lt"/>
            </a:endParaRPr>
          </a:p>
        </p:txBody>
      </p:sp>
      <p:cxnSp>
        <p:nvCxnSpPr>
          <p:cNvPr id="120" name="Google Shape;120;p18"/>
          <p:cNvCxnSpPr/>
          <p:nvPr/>
        </p:nvCxnSpPr>
        <p:spPr>
          <a:xfrm rot="10800000" flipH="1">
            <a:off x="6805299" y="5409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121" name="Google Shape;121;p18"/>
          <p:cNvCxnSpPr/>
          <p:nvPr/>
        </p:nvCxnSpPr>
        <p:spPr>
          <a:xfrm flipH="1">
            <a:off x="7451750" y="11821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122" name="Google Shape;122;p18"/>
          <p:cNvCxnSpPr>
            <a:endCxn id="117" idx="6"/>
          </p:cNvCxnSpPr>
          <p:nvPr/>
        </p:nvCxnSpPr>
        <p:spPr>
          <a:xfrm rot="10800000">
            <a:off x="7601250" y="18360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123" name="Google Shape;123;p18"/>
          <p:cNvSpPr/>
          <p:nvPr/>
        </p:nvSpPr>
        <p:spPr>
          <a:xfrm>
            <a:off x="5875408" y="1057537"/>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8"/>
          <p:cNvGrpSpPr/>
          <p:nvPr/>
        </p:nvGrpSpPr>
        <p:grpSpPr>
          <a:xfrm>
            <a:off x="6224310" y="1351742"/>
            <a:ext cx="878284" cy="816182"/>
            <a:chOff x="5972700" y="2330200"/>
            <a:chExt cx="411625" cy="387275"/>
          </a:xfrm>
        </p:grpSpPr>
        <p:sp>
          <p:nvSpPr>
            <p:cNvPr id="125" name="Google Shape;125;p1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26" name="Google Shape;126;p1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127" name="Google Shape;127;p1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12" name="Google Shape;966;p53"/>
          <p:cNvGrpSpPr/>
          <p:nvPr/>
        </p:nvGrpSpPr>
        <p:grpSpPr>
          <a:xfrm>
            <a:off x="2438090" y="997517"/>
            <a:ext cx="1174262" cy="1264944"/>
            <a:chOff x="5970800" y="1619250"/>
            <a:chExt cx="428650" cy="456725"/>
          </a:xfrm>
          <a:solidFill>
            <a:srgbClr val="00B0F0"/>
          </a:solidFill>
        </p:grpSpPr>
        <p:sp>
          <p:nvSpPr>
            <p:cNvPr id="13" name="Google Shape;967;p53"/>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sp>
          <p:nvSpPr>
            <p:cNvPr id="14" name="Google Shape;968;p53"/>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sp>
          <p:nvSpPr>
            <p:cNvPr id="15" name="Google Shape;969;p53"/>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sp>
          <p:nvSpPr>
            <p:cNvPr id="16" name="Google Shape;970;p53"/>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sp>
          <p:nvSpPr>
            <p:cNvPr id="17" name="Google Shape;971;p53"/>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grpSp>
    </p:spTree>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9"/>
          <p:cNvSpPr txBox="1">
            <a:spLocks noGrp="1"/>
          </p:cNvSpPr>
          <p:nvPr>
            <p:ph type="title"/>
          </p:nvPr>
        </p:nvSpPr>
        <p:spPr>
          <a:xfrm>
            <a:off x="1521421" y="-16075"/>
            <a:ext cx="7571700" cy="702600"/>
          </a:xfrm>
          <a:prstGeom prst="rect">
            <a:avLst/>
          </a:prstGeom>
        </p:spPr>
        <p:txBody>
          <a:bodyPr spcFirstLastPara="1" wrap="square" lIns="91425" tIns="91425" rIns="91425" bIns="91425" anchor="b" anchorCtr="0">
            <a:noAutofit/>
          </a:bodyPr>
          <a:lstStyle/>
          <a:p>
            <a:pPr lvl="0"/>
            <a:r>
              <a:rPr lang="vi-VN" sz="2400" b="1">
                <a:latin typeface="+mn-lt"/>
              </a:rPr>
              <a:t>Một số biện pháp rèn luyện sự tự tin</a:t>
            </a:r>
            <a:endParaRPr sz="2400">
              <a:latin typeface="+mn-lt"/>
            </a:endParaRPr>
          </a:p>
        </p:txBody>
      </p:sp>
      <p:sp>
        <p:nvSpPr>
          <p:cNvPr id="425" name="Google Shape;425;p39"/>
          <p:cNvSpPr txBox="1">
            <a:spLocks noGrp="1"/>
          </p:cNvSpPr>
          <p:nvPr>
            <p:ph type="sldNum" idx="12"/>
          </p:nvPr>
        </p:nvSpPr>
        <p:spPr>
          <a:xfrm>
            <a:off x="8271772"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2000">
                <a:latin typeface="+mn-lt"/>
              </a:rPr>
              <a:t>20</a:t>
            </a:fld>
            <a:endParaRPr sz="2000">
              <a:latin typeface="+mn-lt"/>
            </a:endParaRPr>
          </a:p>
        </p:txBody>
      </p:sp>
      <p:sp>
        <p:nvSpPr>
          <p:cNvPr id="429" name="Google Shape;429;p39"/>
          <p:cNvSpPr/>
          <p:nvPr/>
        </p:nvSpPr>
        <p:spPr>
          <a:xfrm>
            <a:off x="6369372" y="2451150"/>
            <a:ext cx="900134"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vi-VN" sz="2000">
                <a:solidFill>
                  <a:schemeClr val="lt1"/>
                </a:solidFill>
                <a:latin typeface="+mn-lt"/>
                <a:ea typeface="Source Sans Pro"/>
                <a:cs typeface="Source Sans Pro"/>
                <a:sym typeface="Source Sans Pro"/>
              </a:rPr>
              <a:t>5</a:t>
            </a:r>
            <a:endParaRPr sz="2000">
              <a:solidFill>
                <a:schemeClr val="lt1"/>
              </a:solidFill>
              <a:latin typeface="+mn-lt"/>
              <a:ea typeface="Source Sans Pro"/>
              <a:cs typeface="Source Sans Pro"/>
              <a:sym typeface="Source Sans Pro"/>
            </a:endParaRPr>
          </a:p>
        </p:txBody>
      </p:sp>
      <p:sp>
        <p:nvSpPr>
          <p:cNvPr id="431" name="Google Shape;431;p39"/>
          <p:cNvSpPr/>
          <p:nvPr/>
        </p:nvSpPr>
        <p:spPr>
          <a:xfrm>
            <a:off x="4857204" y="2451150"/>
            <a:ext cx="900134" cy="393600"/>
          </a:xfrm>
          <a:prstGeom prst="homePlate">
            <a:avLst>
              <a:gd name="adj" fmla="val 32030"/>
            </a:avLst>
          </a:prstGeom>
          <a:solidFill>
            <a:schemeClr val="accent3"/>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vi-VN" sz="2000">
                <a:solidFill>
                  <a:schemeClr val="lt1"/>
                </a:solidFill>
                <a:latin typeface="+mn-lt"/>
                <a:ea typeface="Source Sans Pro"/>
                <a:cs typeface="Source Sans Pro"/>
                <a:sym typeface="Source Sans Pro"/>
              </a:rPr>
              <a:t>4</a:t>
            </a:r>
            <a:endParaRPr sz="2000">
              <a:solidFill>
                <a:schemeClr val="lt1"/>
              </a:solidFill>
              <a:latin typeface="+mn-lt"/>
              <a:ea typeface="Source Sans Pro"/>
              <a:cs typeface="Source Sans Pro"/>
              <a:sym typeface="Source Sans Pro"/>
            </a:endParaRPr>
          </a:p>
        </p:txBody>
      </p:sp>
      <p:sp>
        <p:nvSpPr>
          <p:cNvPr id="433" name="Google Shape;433;p39"/>
          <p:cNvSpPr/>
          <p:nvPr/>
        </p:nvSpPr>
        <p:spPr>
          <a:xfrm>
            <a:off x="3347864" y="2451150"/>
            <a:ext cx="900134" cy="393600"/>
          </a:xfrm>
          <a:prstGeom prst="homePlate">
            <a:avLst>
              <a:gd name="adj" fmla="val 32030"/>
            </a:avLst>
          </a:prstGeom>
          <a:solidFill>
            <a:schemeClr val="accent2"/>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vi-VN" sz="2000">
                <a:solidFill>
                  <a:schemeClr val="lt1"/>
                </a:solidFill>
                <a:latin typeface="+mn-lt"/>
                <a:ea typeface="Source Sans Pro"/>
                <a:cs typeface="Source Sans Pro"/>
                <a:sym typeface="Source Sans Pro"/>
              </a:rPr>
              <a:t>3</a:t>
            </a:r>
            <a:endParaRPr sz="2000">
              <a:solidFill>
                <a:schemeClr val="lt1"/>
              </a:solidFill>
              <a:latin typeface="+mn-lt"/>
              <a:ea typeface="Source Sans Pro"/>
              <a:cs typeface="Source Sans Pro"/>
              <a:sym typeface="Source Sans Pro"/>
            </a:endParaRPr>
          </a:p>
        </p:txBody>
      </p:sp>
      <p:sp>
        <p:nvSpPr>
          <p:cNvPr id="435" name="Google Shape;435;p39"/>
          <p:cNvSpPr/>
          <p:nvPr/>
        </p:nvSpPr>
        <p:spPr>
          <a:xfrm>
            <a:off x="1832868" y="2451150"/>
            <a:ext cx="900134"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vi-VN" sz="2000">
                <a:solidFill>
                  <a:schemeClr val="lt1"/>
                </a:solidFill>
                <a:latin typeface="+mn-lt"/>
                <a:ea typeface="Source Sans Pro"/>
                <a:cs typeface="Source Sans Pro"/>
                <a:sym typeface="Source Sans Pro"/>
              </a:rPr>
              <a:t>2</a:t>
            </a:r>
            <a:endParaRPr sz="2000">
              <a:solidFill>
                <a:schemeClr val="lt1"/>
              </a:solidFill>
              <a:latin typeface="+mn-lt"/>
              <a:ea typeface="Source Sans Pro"/>
              <a:cs typeface="Source Sans Pro"/>
              <a:sym typeface="Source Sans Pro"/>
            </a:endParaRPr>
          </a:p>
        </p:txBody>
      </p:sp>
      <p:sp>
        <p:nvSpPr>
          <p:cNvPr id="437" name="Google Shape;437;p39"/>
          <p:cNvSpPr/>
          <p:nvPr/>
        </p:nvSpPr>
        <p:spPr>
          <a:xfrm>
            <a:off x="314436" y="2451150"/>
            <a:ext cx="900134" cy="393600"/>
          </a:xfrm>
          <a:prstGeom prst="homePlate">
            <a:avLst>
              <a:gd name="adj" fmla="val 32030"/>
            </a:avLst>
          </a:prstGeom>
          <a:solidFill>
            <a:schemeClr val="accent1"/>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vi-VN" sz="2000">
                <a:solidFill>
                  <a:schemeClr val="lt1"/>
                </a:solidFill>
                <a:latin typeface="+mn-lt"/>
                <a:ea typeface="Source Sans Pro"/>
                <a:cs typeface="Source Sans Pro"/>
                <a:sym typeface="Source Sans Pro"/>
              </a:rPr>
              <a:t>1</a:t>
            </a:r>
            <a:endParaRPr sz="2000">
              <a:solidFill>
                <a:schemeClr val="lt1"/>
              </a:solidFill>
              <a:latin typeface="+mn-lt"/>
              <a:ea typeface="Source Sans Pro"/>
              <a:cs typeface="Source Sans Pro"/>
              <a:sym typeface="Source Sans Pro"/>
            </a:endParaRPr>
          </a:p>
        </p:txBody>
      </p:sp>
      <p:cxnSp>
        <p:nvCxnSpPr>
          <p:cNvPr id="439" name="Google Shape;439;p39"/>
          <p:cNvCxnSpPr/>
          <p:nvPr/>
        </p:nvCxnSpPr>
        <p:spPr>
          <a:xfrm rot="10800000">
            <a:off x="636311" y="1977131"/>
            <a:ext cx="0" cy="498600"/>
          </a:xfrm>
          <a:prstGeom prst="straightConnector1">
            <a:avLst/>
          </a:prstGeom>
          <a:noFill/>
          <a:ln w="9525" cap="flat" cmpd="sng">
            <a:solidFill>
              <a:schemeClr val="bg1">
                <a:lumMod val="75000"/>
              </a:schemeClr>
            </a:solidFill>
            <a:prstDash val="solid"/>
            <a:round/>
            <a:headEnd type="oval" w="med" len="med"/>
            <a:tailEnd type="oval" w="med" len="med"/>
          </a:ln>
        </p:spPr>
      </p:cxnSp>
      <p:sp>
        <p:nvSpPr>
          <p:cNvPr id="440" name="Google Shape;440;p39"/>
          <p:cNvSpPr txBox="1"/>
          <p:nvPr/>
        </p:nvSpPr>
        <p:spPr>
          <a:xfrm>
            <a:off x="314436" y="1414979"/>
            <a:ext cx="2169332" cy="533400"/>
          </a:xfrm>
          <a:prstGeom prst="rect">
            <a:avLst/>
          </a:prstGeom>
          <a:noFill/>
          <a:ln>
            <a:noFill/>
          </a:ln>
        </p:spPr>
        <p:txBody>
          <a:bodyPr spcFirstLastPara="1" wrap="square" lIns="0" tIns="0" rIns="0" bIns="0" anchor="b" anchorCtr="0">
            <a:noAutofit/>
          </a:bodyPr>
          <a:lstStyle/>
          <a:p>
            <a:pPr lvl="0"/>
            <a:r>
              <a:rPr lang="vi-VN" sz="2000">
                <a:solidFill>
                  <a:schemeClr val="accent1">
                    <a:lumMod val="50000"/>
                  </a:schemeClr>
                </a:solidFill>
                <a:latin typeface="+mn-lt"/>
              </a:rPr>
              <a:t>Luôn giữ quần áo gọn gàng, sạch sẽ.</a:t>
            </a:r>
            <a:endParaRPr sz="2000">
              <a:solidFill>
                <a:schemeClr val="accent1">
                  <a:lumMod val="50000"/>
                </a:schemeClr>
              </a:solidFill>
              <a:latin typeface="+mn-lt"/>
              <a:ea typeface="Source Sans Pro"/>
              <a:cs typeface="Source Sans Pro"/>
              <a:sym typeface="Source Sans Pro"/>
            </a:endParaRPr>
          </a:p>
        </p:txBody>
      </p:sp>
      <p:cxnSp>
        <p:nvCxnSpPr>
          <p:cNvPr id="443" name="Google Shape;443;p39"/>
          <p:cNvCxnSpPr/>
          <p:nvPr/>
        </p:nvCxnSpPr>
        <p:spPr>
          <a:xfrm rot="10800000">
            <a:off x="3504014" y="1977132"/>
            <a:ext cx="0" cy="498600"/>
          </a:xfrm>
          <a:prstGeom prst="straightConnector1">
            <a:avLst/>
          </a:prstGeom>
          <a:noFill/>
          <a:ln w="9525" cap="flat" cmpd="sng">
            <a:solidFill>
              <a:schemeClr val="bg1">
                <a:lumMod val="75000"/>
              </a:schemeClr>
            </a:solidFill>
            <a:prstDash val="solid"/>
            <a:round/>
            <a:headEnd type="oval" w="med" len="med"/>
            <a:tailEnd type="oval" w="med" len="med"/>
          </a:ln>
        </p:spPr>
      </p:cxnSp>
      <p:sp>
        <p:nvSpPr>
          <p:cNvPr id="444" name="Google Shape;444;p39"/>
          <p:cNvSpPr txBox="1"/>
          <p:nvPr/>
        </p:nvSpPr>
        <p:spPr>
          <a:xfrm>
            <a:off x="3335769" y="1422400"/>
            <a:ext cx="1884303" cy="533400"/>
          </a:xfrm>
          <a:prstGeom prst="rect">
            <a:avLst/>
          </a:prstGeom>
          <a:noFill/>
          <a:ln>
            <a:noFill/>
          </a:ln>
        </p:spPr>
        <p:txBody>
          <a:bodyPr spcFirstLastPara="1" wrap="square" lIns="0" tIns="0" rIns="0" bIns="0" anchor="b" anchorCtr="0">
            <a:noAutofit/>
          </a:bodyPr>
          <a:lstStyle/>
          <a:p>
            <a:pPr lvl="0"/>
            <a:r>
              <a:rPr lang="vi-VN" sz="2000">
                <a:solidFill>
                  <a:srgbClr val="00B050"/>
                </a:solidFill>
                <a:latin typeface="+mn-lt"/>
              </a:rPr>
              <a:t>Tập nói to, rõ ràng</a:t>
            </a:r>
            <a:endParaRPr sz="2000">
              <a:solidFill>
                <a:srgbClr val="00B050"/>
              </a:solidFill>
              <a:latin typeface="+mn-lt"/>
              <a:ea typeface="Source Sans Pro"/>
              <a:cs typeface="Source Sans Pro"/>
              <a:sym typeface="Source Sans Pro"/>
            </a:endParaRPr>
          </a:p>
        </p:txBody>
      </p:sp>
      <p:cxnSp>
        <p:nvCxnSpPr>
          <p:cNvPr id="447" name="Google Shape;447;p39"/>
          <p:cNvCxnSpPr/>
          <p:nvPr/>
        </p:nvCxnSpPr>
        <p:spPr>
          <a:xfrm rot="10800000">
            <a:off x="6660232" y="1977131"/>
            <a:ext cx="0" cy="498600"/>
          </a:xfrm>
          <a:prstGeom prst="straightConnector1">
            <a:avLst/>
          </a:prstGeom>
          <a:noFill/>
          <a:ln w="9525" cap="flat" cmpd="sng">
            <a:solidFill>
              <a:schemeClr val="bg1">
                <a:lumMod val="75000"/>
              </a:schemeClr>
            </a:solidFill>
            <a:prstDash val="solid"/>
            <a:round/>
            <a:headEnd type="oval" w="med" len="med"/>
            <a:tailEnd type="oval" w="med" len="med"/>
          </a:ln>
        </p:spPr>
      </p:cxnSp>
      <p:sp>
        <p:nvSpPr>
          <p:cNvPr id="448" name="Google Shape;448;p39"/>
          <p:cNvSpPr txBox="1"/>
          <p:nvPr/>
        </p:nvSpPr>
        <p:spPr>
          <a:xfrm>
            <a:off x="6102280" y="1422400"/>
            <a:ext cx="2358152" cy="533400"/>
          </a:xfrm>
          <a:prstGeom prst="rect">
            <a:avLst/>
          </a:prstGeom>
          <a:noFill/>
          <a:ln>
            <a:noFill/>
          </a:ln>
        </p:spPr>
        <p:txBody>
          <a:bodyPr spcFirstLastPara="1" wrap="square" lIns="0" tIns="0" rIns="0" bIns="0" anchor="b" anchorCtr="0">
            <a:noAutofit/>
          </a:bodyPr>
          <a:lstStyle/>
          <a:p>
            <a:pPr lvl="0"/>
            <a:r>
              <a:rPr lang="en-US" sz="2000">
                <a:solidFill>
                  <a:schemeClr val="tx1"/>
                </a:solidFill>
                <a:latin typeface="+mn-lt"/>
              </a:rPr>
              <a:t>Tích cực tham gia hoạt động chung</a:t>
            </a:r>
            <a:endParaRPr sz="2000">
              <a:solidFill>
                <a:schemeClr val="tx1"/>
              </a:solidFill>
              <a:latin typeface="+mn-lt"/>
              <a:ea typeface="Source Sans Pro"/>
              <a:cs typeface="Source Sans Pro"/>
              <a:sym typeface="Source Sans Pro"/>
            </a:endParaRPr>
          </a:p>
        </p:txBody>
      </p:sp>
      <p:cxnSp>
        <p:nvCxnSpPr>
          <p:cNvPr id="451" name="Google Shape;451;p39"/>
          <p:cNvCxnSpPr/>
          <p:nvPr/>
        </p:nvCxnSpPr>
        <p:spPr>
          <a:xfrm rot="10800000">
            <a:off x="1989247" y="2820169"/>
            <a:ext cx="0" cy="498600"/>
          </a:xfrm>
          <a:prstGeom prst="straightConnector1">
            <a:avLst/>
          </a:prstGeom>
          <a:noFill/>
          <a:ln w="9525" cap="flat" cmpd="sng">
            <a:solidFill>
              <a:schemeClr val="bg1">
                <a:lumMod val="75000"/>
              </a:schemeClr>
            </a:solidFill>
            <a:prstDash val="solid"/>
            <a:round/>
            <a:headEnd type="oval" w="med" len="med"/>
            <a:tailEnd type="oval" w="med" len="med"/>
          </a:ln>
        </p:spPr>
      </p:cxnSp>
      <p:sp>
        <p:nvSpPr>
          <p:cNvPr id="452" name="Google Shape;452;p39"/>
          <p:cNvSpPr txBox="1"/>
          <p:nvPr/>
        </p:nvSpPr>
        <p:spPr>
          <a:xfrm>
            <a:off x="1236130" y="3406502"/>
            <a:ext cx="2269016" cy="533400"/>
          </a:xfrm>
          <a:prstGeom prst="rect">
            <a:avLst/>
          </a:prstGeom>
          <a:noFill/>
          <a:ln>
            <a:noFill/>
          </a:ln>
        </p:spPr>
        <p:txBody>
          <a:bodyPr spcFirstLastPara="1" wrap="square" lIns="0" tIns="0" rIns="0" bIns="0" anchor="t" anchorCtr="0">
            <a:noAutofit/>
          </a:bodyPr>
          <a:lstStyle/>
          <a:p>
            <a:r>
              <a:rPr lang="vi-VN" sz="2000">
                <a:solidFill>
                  <a:srgbClr val="FF0000"/>
                </a:solidFill>
                <a:latin typeface="+mn-lt"/>
              </a:rPr>
              <a:t>Tập thể dục, chơi thể thao</a:t>
            </a:r>
          </a:p>
        </p:txBody>
      </p:sp>
      <p:cxnSp>
        <p:nvCxnSpPr>
          <p:cNvPr id="455" name="Google Shape;455;p39"/>
          <p:cNvCxnSpPr/>
          <p:nvPr/>
        </p:nvCxnSpPr>
        <p:spPr>
          <a:xfrm rot="10800000">
            <a:off x="5125074" y="2844750"/>
            <a:ext cx="0" cy="498600"/>
          </a:xfrm>
          <a:prstGeom prst="straightConnector1">
            <a:avLst/>
          </a:prstGeom>
          <a:noFill/>
          <a:ln w="9525" cap="flat" cmpd="sng">
            <a:solidFill>
              <a:schemeClr val="bg1">
                <a:lumMod val="75000"/>
              </a:schemeClr>
            </a:solidFill>
            <a:prstDash val="solid"/>
            <a:round/>
            <a:headEnd type="oval" w="med" len="med"/>
            <a:tailEnd type="oval" w="med" len="med"/>
          </a:ln>
        </p:spPr>
      </p:cxnSp>
      <p:sp>
        <p:nvSpPr>
          <p:cNvPr id="456" name="Google Shape;456;p39"/>
          <p:cNvSpPr txBox="1"/>
          <p:nvPr/>
        </p:nvSpPr>
        <p:spPr>
          <a:xfrm>
            <a:off x="4197121" y="3350954"/>
            <a:ext cx="2172251" cy="533400"/>
          </a:xfrm>
          <a:prstGeom prst="rect">
            <a:avLst/>
          </a:prstGeom>
          <a:noFill/>
          <a:ln>
            <a:noFill/>
          </a:ln>
        </p:spPr>
        <p:txBody>
          <a:bodyPr spcFirstLastPara="1" wrap="square" lIns="0" tIns="0" rIns="0" bIns="0" anchor="t" anchorCtr="0">
            <a:noAutofit/>
          </a:bodyPr>
          <a:lstStyle/>
          <a:p>
            <a:r>
              <a:rPr lang="vi-VN" sz="2000">
                <a:solidFill>
                  <a:srgbClr val="7030A0"/>
                </a:solidFill>
                <a:latin typeface="+mn-lt"/>
              </a:rPr>
              <a:t>Đọc sách về khám phá khoa học</a:t>
            </a:r>
          </a:p>
        </p:txBody>
      </p:sp>
      <p:sp>
        <p:nvSpPr>
          <p:cNvPr id="41" name="Google Shape;429;p39"/>
          <p:cNvSpPr/>
          <p:nvPr/>
        </p:nvSpPr>
        <p:spPr>
          <a:xfrm>
            <a:off x="7794341" y="2451150"/>
            <a:ext cx="900134" cy="393600"/>
          </a:xfrm>
          <a:prstGeom prst="homePlate">
            <a:avLst>
              <a:gd name="adj" fmla="val 32030"/>
            </a:avLst>
          </a:prstGeom>
          <a:solidFill>
            <a:schemeClr val="tx1">
              <a:lumMod val="90000"/>
              <a:lumOff val="10000"/>
            </a:schemeClr>
          </a:solidFill>
          <a:ln>
            <a:noFill/>
          </a:ln>
          <a:effectLst>
            <a:outerShdw blurRad="28575" dist="9525" algn="bl" rotWithShape="0">
              <a:srgbClr val="000000">
                <a:alpha val="20000"/>
              </a:srgbClr>
            </a:outerShdw>
          </a:effectLst>
        </p:spPr>
        <p:txBody>
          <a:bodyPr spcFirstLastPara="1" wrap="square" lIns="274300" tIns="0" rIns="0" bIns="0" anchor="ctr" anchorCtr="0">
            <a:noAutofit/>
          </a:bodyPr>
          <a:lstStyle/>
          <a:p>
            <a:pPr marL="0" marR="0" lvl="0" indent="0" algn="ctr" rtl="0">
              <a:lnSpc>
                <a:spcPct val="100000"/>
              </a:lnSpc>
              <a:spcBef>
                <a:spcPts val="0"/>
              </a:spcBef>
              <a:spcAft>
                <a:spcPts val="0"/>
              </a:spcAft>
              <a:buNone/>
            </a:pPr>
            <a:r>
              <a:rPr lang="vi-VN" sz="2000">
                <a:solidFill>
                  <a:schemeClr val="lt1"/>
                </a:solidFill>
                <a:latin typeface="+mn-lt"/>
                <a:ea typeface="Source Sans Pro"/>
                <a:cs typeface="Source Sans Pro"/>
                <a:sym typeface="Source Sans Pro"/>
              </a:rPr>
              <a:t>6</a:t>
            </a:r>
            <a:endParaRPr sz="2000">
              <a:solidFill>
                <a:schemeClr val="lt1"/>
              </a:solidFill>
              <a:latin typeface="+mn-lt"/>
              <a:ea typeface="Source Sans Pro"/>
              <a:cs typeface="Source Sans Pro"/>
              <a:sym typeface="Source Sans Pro"/>
            </a:endParaRPr>
          </a:p>
        </p:txBody>
      </p:sp>
      <p:cxnSp>
        <p:nvCxnSpPr>
          <p:cNvPr id="42" name="Google Shape;455;p39"/>
          <p:cNvCxnSpPr/>
          <p:nvPr/>
        </p:nvCxnSpPr>
        <p:spPr>
          <a:xfrm rot="10800000">
            <a:off x="8194508" y="2866219"/>
            <a:ext cx="0" cy="498600"/>
          </a:xfrm>
          <a:prstGeom prst="straightConnector1">
            <a:avLst/>
          </a:prstGeom>
          <a:noFill/>
          <a:ln w="9525" cap="flat" cmpd="sng">
            <a:solidFill>
              <a:schemeClr val="bg1">
                <a:lumMod val="75000"/>
              </a:schemeClr>
            </a:solidFill>
            <a:prstDash val="solid"/>
            <a:round/>
            <a:headEnd type="oval" w="med" len="med"/>
            <a:tailEnd type="oval" w="med" len="med"/>
          </a:ln>
        </p:spPr>
      </p:cxnSp>
      <p:sp>
        <p:nvSpPr>
          <p:cNvPr id="2" name="Rectangle 1"/>
          <p:cNvSpPr/>
          <p:nvPr/>
        </p:nvSpPr>
        <p:spPr>
          <a:xfrm>
            <a:off x="7065332" y="3363838"/>
            <a:ext cx="1899156" cy="707886"/>
          </a:xfrm>
          <a:prstGeom prst="rect">
            <a:avLst/>
          </a:prstGeom>
        </p:spPr>
        <p:txBody>
          <a:bodyPr wrap="square">
            <a:spAutoFit/>
          </a:bodyPr>
          <a:lstStyle/>
          <a:p>
            <a:r>
              <a:rPr lang="vi-VN" sz="2000">
                <a:solidFill>
                  <a:srgbClr val="0070C0"/>
                </a:solidFill>
              </a:rPr>
              <a:t>Thể hiện năng khiếu</a:t>
            </a:r>
            <a:endParaRPr lang="en-US" sz="20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1000"/>
                                        <p:tgtEl>
                                          <p:spTgt spid="424"/>
                                        </p:tgtEl>
                                      </p:cBhvr>
                                    </p:animEffect>
                                    <p:anim calcmode="lin" valueType="num">
                                      <p:cBhvr>
                                        <p:cTn id="8" dur="1000" fill="hold"/>
                                        <p:tgtEl>
                                          <p:spTgt spid="424"/>
                                        </p:tgtEl>
                                        <p:attrNameLst>
                                          <p:attrName>ppt_x</p:attrName>
                                        </p:attrNameLst>
                                      </p:cBhvr>
                                      <p:tavLst>
                                        <p:tav tm="0">
                                          <p:val>
                                            <p:strVal val="#ppt_x"/>
                                          </p:val>
                                        </p:tav>
                                        <p:tav tm="100000">
                                          <p:val>
                                            <p:strVal val="#ppt_x"/>
                                          </p:val>
                                        </p:tav>
                                      </p:tavLst>
                                    </p:anim>
                                    <p:anim calcmode="lin" valueType="num">
                                      <p:cBhvr>
                                        <p:cTn id="9" dur="1000" fill="hold"/>
                                        <p:tgtEl>
                                          <p:spTgt spid="4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40"/>
                                        </p:tgtEl>
                                        <p:attrNameLst>
                                          <p:attrName>style.visibility</p:attrName>
                                        </p:attrNameLst>
                                      </p:cBhvr>
                                      <p:to>
                                        <p:strVal val="visible"/>
                                      </p:to>
                                    </p:set>
                                    <p:anim calcmode="lin" valueType="num">
                                      <p:cBhvr additive="base">
                                        <p:cTn id="14" dur="500" fill="hold"/>
                                        <p:tgtEl>
                                          <p:spTgt spid="440"/>
                                        </p:tgtEl>
                                        <p:attrNameLst>
                                          <p:attrName>ppt_x</p:attrName>
                                        </p:attrNameLst>
                                      </p:cBhvr>
                                      <p:tavLst>
                                        <p:tav tm="0">
                                          <p:val>
                                            <p:strVal val="#ppt_x"/>
                                          </p:val>
                                        </p:tav>
                                        <p:tav tm="100000">
                                          <p:val>
                                            <p:strVal val="#ppt_x"/>
                                          </p:val>
                                        </p:tav>
                                      </p:tavLst>
                                    </p:anim>
                                    <p:anim calcmode="lin" valueType="num">
                                      <p:cBhvr additive="base">
                                        <p:cTn id="15" dur="500" fill="hold"/>
                                        <p:tgtEl>
                                          <p:spTgt spid="44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39"/>
                                        </p:tgtEl>
                                        <p:attrNameLst>
                                          <p:attrName>style.visibility</p:attrName>
                                        </p:attrNameLst>
                                      </p:cBhvr>
                                      <p:to>
                                        <p:strVal val="visible"/>
                                      </p:to>
                                    </p:set>
                                    <p:anim calcmode="lin" valueType="num">
                                      <p:cBhvr additive="base">
                                        <p:cTn id="18" dur="500" fill="hold"/>
                                        <p:tgtEl>
                                          <p:spTgt spid="439"/>
                                        </p:tgtEl>
                                        <p:attrNameLst>
                                          <p:attrName>ppt_x</p:attrName>
                                        </p:attrNameLst>
                                      </p:cBhvr>
                                      <p:tavLst>
                                        <p:tav tm="0">
                                          <p:val>
                                            <p:strVal val="#ppt_x"/>
                                          </p:val>
                                        </p:tav>
                                        <p:tav tm="100000">
                                          <p:val>
                                            <p:strVal val="#ppt_x"/>
                                          </p:val>
                                        </p:tav>
                                      </p:tavLst>
                                    </p:anim>
                                    <p:anim calcmode="lin" valueType="num">
                                      <p:cBhvr additive="base">
                                        <p:cTn id="19" dur="500" fill="hold"/>
                                        <p:tgtEl>
                                          <p:spTgt spid="43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37"/>
                                        </p:tgtEl>
                                        <p:attrNameLst>
                                          <p:attrName>style.visibility</p:attrName>
                                        </p:attrNameLst>
                                      </p:cBhvr>
                                      <p:to>
                                        <p:strVal val="visible"/>
                                      </p:to>
                                    </p:set>
                                    <p:anim calcmode="lin" valueType="num">
                                      <p:cBhvr additive="base">
                                        <p:cTn id="22" dur="500" fill="hold"/>
                                        <p:tgtEl>
                                          <p:spTgt spid="437"/>
                                        </p:tgtEl>
                                        <p:attrNameLst>
                                          <p:attrName>ppt_x</p:attrName>
                                        </p:attrNameLst>
                                      </p:cBhvr>
                                      <p:tavLst>
                                        <p:tav tm="0">
                                          <p:val>
                                            <p:strVal val="#ppt_x"/>
                                          </p:val>
                                        </p:tav>
                                        <p:tav tm="100000">
                                          <p:val>
                                            <p:strVal val="#ppt_x"/>
                                          </p:val>
                                        </p:tav>
                                      </p:tavLst>
                                    </p:anim>
                                    <p:anim calcmode="lin" valueType="num">
                                      <p:cBhvr additive="base">
                                        <p:cTn id="23"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35"/>
                                        </p:tgtEl>
                                        <p:attrNameLst>
                                          <p:attrName>style.visibility</p:attrName>
                                        </p:attrNameLst>
                                      </p:cBhvr>
                                      <p:to>
                                        <p:strVal val="visible"/>
                                      </p:to>
                                    </p:set>
                                    <p:anim calcmode="lin" valueType="num">
                                      <p:cBhvr additive="base">
                                        <p:cTn id="28" dur="500" fill="hold"/>
                                        <p:tgtEl>
                                          <p:spTgt spid="435"/>
                                        </p:tgtEl>
                                        <p:attrNameLst>
                                          <p:attrName>ppt_x</p:attrName>
                                        </p:attrNameLst>
                                      </p:cBhvr>
                                      <p:tavLst>
                                        <p:tav tm="0">
                                          <p:val>
                                            <p:strVal val="#ppt_x"/>
                                          </p:val>
                                        </p:tav>
                                        <p:tav tm="100000">
                                          <p:val>
                                            <p:strVal val="#ppt_x"/>
                                          </p:val>
                                        </p:tav>
                                      </p:tavLst>
                                    </p:anim>
                                    <p:anim calcmode="lin" valueType="num">
                                      <p:cBhvr additive="base">
                                        <p:cTn id="29" dur="500" fill="hold"/>
                                        <p:tgtEl>
                                          <p:spTgt spid="435"/>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51"/>
                                        </p:tgtEl>
                                        <p:attrNameLst>
                                          <p:attrName>style.visibility</p:attrName>
                                        </p:attrNameLst>
                                      </p:cBhvr>
                                      <p:to>
                                        <p:strVal val="visible"/>
                                      </p:to>
                                    </p:set>
                                    <p:anim calcmode="lin" valueType="num">
                                      <p:cBhvr additive="base">
                                        <p:cTn id="32" dur="500" fill="hold"/>
                                        <p:tgtEl>
                                          <p:spTgt spid="451"/>
                                        </p:tgtEl>
                                        <p:attrNameLst>
                                          <p:attrName>ppt_x</p:attrName>
                                        </p:attrNameLst>
                                      </p:cBhvr>
                                      <p:tavLst>
                                        <p:tav tm="0">
                                          <p:val>
                                            <p:strVal val="#ppt_x"/>
                                          </p:val>
                                        </p:tav>
                                        <p:tav tm="100000">
                                          <p:val>
                                            <p:strVal val="#ppt_x"/>
                                          </p:val>
                                        </p:tav>
                                      </p:tavLst>
                                    </p:anim>
                                    <p:anim calcmode="lin" valueType="num">
                                      <p:cBhvr additive="base">
                                        <p:cTn id="33" dur="500" fill="hold"/>
                                        <p:tgtEl>
                                          <p:spTgt spid="45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2"/>
                                        </p:tgtEl>
                                        <p:attrNameLst>
                                          <p:attrName>style.visibility</p:attrName>
                                        </p:attrNameLst>
                                      </p:cBhvr>
                                      <p:to>
                                        <p:strVal val="visible"/>
                                      </p:to>
                                    </p:set>
                                    <p:anim calcmode="lin" valueType="num">
                                      <p:cBhvr additive="base">
                                        <p:cTn id="36" dur="500" fill="hold"/>
                                        <p:tgtEl>
                                          <p:spTgt spid="452"/>
                                        </p:tgtEl>
                                        <p:attrNameLst>
                                          <p:attrName>ppt_x</p:attrName>
                                        </p:attrNameLst>
                                      </p:cBhvr>
                                      <p:tavLst>
                                        <p:tav tm="0">
                                          <p:val>
                                            <p:strVal val="#ppt_x"/>
                                          </p:val>
                                        </p:tav>
                                        <p:tav tm="100000">
                                          <p:val>
                                            <p:strVal val="#ppt_x"/>
                                          </p:val>
                                        </p:tav>
                                      </p:tavLst>
                                    </p:anim>
                                    <p:anim calcmode="lin" valueType="num">
                                      <p:cBhvr additive="base">
                                        <p:cTn id="37" dur="500" fill="hold"/>
                                        <p:tgtEl>
                                          <p:spTgt spid="45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44"/>
                                        </p:tgtEl>
                                        <p:attrNameLst>
                                          <p:attrName>style.visibility</p:attrName>
                                        </p:attrNameLst>
                                      </p:cBhvr>
                                      <p:to>
                                        <p:strVal val="visible"/>
                                      </p:to>
                                    </p:set>
                                    <p:anim calcmode="lin" valueType="num">
                                      <p:cBhvr additive="base">
                                        <p:cTn id="42" dur="500" fill="hold"/>
                                        <p:tgtEl>
                                          <p:spTgt spid="444"/>
                                        </p:tgtEl>
                                        <p:attrNameLst>
                                          <p:attrName>ppt_x</p:attrName>
                                        </p:attrNameLst>
                                      </p:cBhvr>
                                      <p:tavLst>
                                        <p:tav tm="0">
                                          <p:val>
                                            <p:strVal val="#ppt_x"/>
                                          </p:val>
                                        </p:tav>
                                        <p:tav tm="100000">
                                          <p:val>
                                            <p:strVal val="#ppt_x"/>
                                          </p:val>
                                        </p:tav>
                                      </p:tavLst>
                                    </p:anim>
                                    <p:anim calcmode="lin" valueType="num">
                                      <p:cBhvr additive="base">
                                        <p:cTn id="43" dur="500" fill="hold"/>
                                        <p:tgtEl>
                                          <p:spTgt spid="44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43"/>
                                        </p:tgtEl>
                                        <p:attrNameLst>
                                          <p:attrName>style.visibility</p:attrName>
                                        </p:attrNameLst>
                                      </p:cBhvr>
                                      <p:to>
                                        <p:strVal val="visible"/>
                                      </p:to>
                                    </p:set>
                                    <p:anim calcmode="lin" valueType="num">
                                      <p:cBhvr additive="base">
                                        <p:cTn id="46" dur="500" fill="hold"/>
                                        <p:tgtEl>
                                          <p:spTgt spid="443"/>
                                        </p:tgtEl>
                                        <p:attrNameLst>
                                          <p:attrName>ppt_x</p:attrName>
                                        </p:attrNameLst>
                                      </p:cBhvr>
                                      <p:tavLst>
                                        <p:tav tm="0">
                                          <p:val>
                                            <p:strVal val="#ppt_x"/>
                                          </p:val>
                                        </p:tav>
                                        <p:tav tm="100000">
                                          <p:val>
                                            <p:strVal val="#ppt_x"/>
                                          </p:val>
                                        </p:tav>
                                      </p:tavLst>
                                    </p:anim>
                                    <p:anim calcmode="lin" valueType="num">
                                      <p:cBhvr additive="base">
                                        <p:cTn id="47" dur="500" fill="hold"/>
                                        <p:tgtEl>
                                          <p:spTgt spid="443"/>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33"/>
                                        </p:tgtEl>
                                        <p:attrNameLst>
                                          <p:attrName>style.visibility</p:attrName>
                                        </p:attrNameLst>
                                      </p:cBhvr>
                                      <p:to>
                                        <p:strVal val="visible"/>
                                      </p:to>
                                    </p:set>
                                    <p:anim calcmode="lin" valueType="num">
                                      <p:cBhvr additive="base">
                                        <p:cTn id="50" dur="500" fill="hold"/>
                                        <p:tgtEl>
                                          <p:spTgt spid="433"/>
                                        </p:tgtEl>
                                        <p:attrNameLst>
                                          <p:attrName>ppt_x</p:attrName>
                                        </p:attrNameLst>
                                      </p:cBhvr>
                                      <p:tavLst>
                                        <p:tav tm="0">
                                          <p:val>
                                            <p:strVal val="#ppt_x"/>
                                          </p:val>
                                        </p:tav>
                                        <p:tav tm="100000">
                                          <p:val>
                                            <p:strVal val="#ppt_x"/>
                                          </p:val>
                                        </p:tav>
                                      </p:tavLst>
                                    </p:anim>
                                    <p:anim calcmode="lin" valueType="num">
                                      <p:cBhvr additive="base">
                                        <p:cTn id="51"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31"/>
                                        </p:tgtEl>
                                        <p:attrNameLst>
                                          <p:attrName>style.visibility</p:attrName>
                                        </p:attrNameLst>
                                      </p:cBhvr>
                                      <p:to>
                                        <p:strVal val="visible"/>
                                      </p:to>
                                    </p:set>
                                    <p:anim calcmode="lin" valueType="num">
                                      <p:cBhvr additive="base">
                                        <p:cTn id="56" dur="500" fill="hold"/>
                                        <p:tgtEl>
                                          <p:spTgt spid="431"/>
                                        </p:tgtEl>
                                        <p:attrNameLst>
                                          <p:attrName>ppt_x</p:attrName>
                                        </p:attrNameLst>
                                      </p:cBhvr>
                                      <p:tavLst>
                                        <p:tav tm="0">
                                          <p:val>
                                            <p:strVal val="#ppt_x"/>
                                          </p:val>
                                        </p:tav>
                                        <p:tav tm="100000">
                                          <p:val>
                                            <p:strVal val="#ppt_x"/>
                                          </p:val>
                                        </p:tav>
                                      </p:tavLst>
                                    </p:anim>
                                    <p:anim calcmode="lin" valueType="num">
                                      <p:cBhvr additive="base">
                                        <p:cTn id="57" dur="500" fill="hold"/>
                                        <p:tgtEl>
                                          <p:spTgt spid="431"/>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55"/>
                                        </p:tgtEl>
                                        <p:attrNameLst>
                                          <p:attrName>style.visibility</p:attrName>
                                        </p:attrNameLst>
                                      </p:cBhvr>
                                      <p:to>
                                        <p:strVal val="visible"/>
                                      </p:to>
                                    </p:set>
                                    <p:anim calcmode="lin" valueType="num">
                                      <p:cBhvr additive="base">
                                        <p:cTn id="60" dur="500" fill="hold"/>
                                        <p:tgtEl>
                                          <p:spTgt spid="455"/>
                                        </p:tgtEl>
                                        <p:attrNameLst>
                                          <p:attrName>ppt_x</p:attrName>
                                        </p:attrNameLst>
                                      </p:cBhvr>
                                      <p:tavLst>
                                        <p:tav tm="0">
                                          <p:val>
                                            <p:strVal val="#ppt_x"/>
                                          </p:val>
                                        </p:tav>
                                        <p:tav tm="100000">
                                          <p:val>
                                            <p:strVal val="#ppt_x"/>
                                          </p:val>
                                        </p:tav>
                                      </p:tavLst>
                                    </p:anim>
                                    <p:anim calcmode="lin" valueType="num">
                                      <p:cBhvr additive="base">
                                        <p:cTn id="61" dur="500" fill="hold"/>
                                        <p:tgtEl>
                                          <p:spTgt spid="45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56"/>
                                        </p:tgtEl>
                                        <p:attrNameLst>
                                          <p:attrName>style.visibility</p:attrName>
                                        </p:attrNameLst>
                                      </p:cBhvr>
                                      <p:to>
                                        <p:strVal val="visible"/>
                                      </p:to>
                                    </p:set>
                                    <p:anim calcmode="lin" valueType="num">
                                      <p:cBhvr additive="base">
                                        <p:cTn id="64" dur="500" fill="hold"/>
                                        <p:tgtEl>
                                          <p:spTgt spid="456"/>
                                        </p:tgtEl>
                                        <p:attrNameLst>
                                          <p:attrName>ppt_x</p:attrName>
                                        </p:attrNameLst>
                                      </p:cBhvr>
                                      <p:tavLst>
                                        <p:tav tm="0">
                                          <p:val>
                                            <p:strVal val="#ppt_x"/>
                                          </p:val>
                                        </p:tav>
                                        <p:tav tm="100000">
                                          <p:val>
                                            <p:strVal val="#ppt_x"/>
                                          </p:val>
                                        </p:tav>
                                      </p:tavLst>
                                    </p:anim>
                                    <p:anim calcmode="lin" valueType="num">
                                      <p:cBhvr additive="base">
                                        <p:cTn id="65" dur="500" fill="hold"/>
                                        <p:tgtEl>
                                          <p:spTgt spid="45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48"/>
                                        </p:tgtEl>
                                        <p:attrNameLst>
                                          <p:attrName>style.visibility</p:attrName>
                                        </p:attrNameLst>
                                      </p:cBhvr>
                                      <p:to>
                                        <p:strVal val="visible"/>
                                      </p:to>
                                    </p:set>
                                    <p:anim calcmode="lin" valueType="num">
                                      <p:cBhvr additive="base">
                                        <p:cTn id="70" dur="500" fill="hold"/>
                                        <p:tgtEl>
                                          <p:spTgt spid="448"/>
                                        </p:tgtEl>
                                        <p:attrNameLst>
                                          <p:attrName>ppt_x</p:attrName>
                                        </p:attrNameLst>
                                      </p:cBhvr>
                                      <p:tavLst>
                                        <p:tav tm="0">
                                          <p:val>
                                            <p:strVal val="#ppt_x"/>
                                          </p:val>
                                        </p:tav>
                                        <p:tav tm="100000">
                                          <p:val>
                                            <p:strVal val="#ppt_x"/>
                                          </p:val>
                                        </p:tav>
                                      </p:tavLst>
                                    </p:anim>
                                    <p:anim calcmode="lin" valueType="num">
                                      <p:cBhvr additive="base">
                                        <p:cTn id="71" dur="500" fill="hold"/>
                                        <p:tgtEl>
                                          <p:spTgt spid="448"/>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447"/>
                                        </p:tgtEl>
                                        <p:attrNameLst>
                                          <p:attrName>style.visibility</p:attrName>
                                        </p:attrNameLst>
                                      </p:cBhvr>
                                      <p:to>
                                        <p:strVal val="visible"/>
                                      </p:to>
                                    </p:set>
                                    <p:anim calcmode="lin" valueType="num">
                                      <p:cBhvr additive="base">
                                        <p:cTn id="74" dur="500" fill="hold"/>
                                        <p:tgtEl>
                                          <p:spTgt spid="447"/>
                                        </p:tgtEl>
                                        <p:attrNameLst>
                                          <p:attrName>ppt_x</p:attrName>
                                        </p:attrNameLst>
                                      </p:cBhvr>
                                      <p:tavLst>
                                        <p:tav tm="0">
                                          <p:val>
                                            <p:strVal val="#ppt_x"/>
                                          </p:val>
                                        </p:tav>
                                        <p:tav tm="100000">
                                          <p:val>
                                            <p:strVal val="#ppt_x"/>
                                          </p:val>
                                        </p:tav>
                                      </p:tavLst>
                                    </p:anim>
                                    <p:anim calcmode="lin" valueType="num">
                                      <p:cBhvr additive="base">
                                        <p:cTn id="75" dur="500" fill="hold"/>
                                        <p:tgtEl>
                                          <p:spTgt spid="44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29"/>
                                        </p:tgtEl>
                                        <p:attrNameLst>
                                          <p:attrName>style.visibility</p:attrName>
                                        </p:attrNameLst>
                                      </p:cBhvr>
                                      <p:to>
                                        <p:strVal val="visible"/>
                                      </p:to>
                                    </p:set>
                                    <p:anim calcmode="lin" valueType="num">
                                      <p:cBhvr additive="base">
                                        <p:cTn id="78" dur="500" fill="hold"/>
                                        <p:tgtEl>
                                          <p:spTgt spid="429"/>
                                        </p:tgtEl>
                                        <p:attrNameLst>
                                          <p:attrName>ppt_x</p:attrName>
                                        </p:attrNameLst>
                                      </p:cBhvr>
                                      <p:tavLst>
                                        <p:tav tm="0">
                                          <p:val>
                                            <p:strVal val="#ppt_x"/>
                                          </p:val>
                                        </p:tav>
                                        <p:tav tm="100000">
                                          <p:val>
                                            <p:strVal val="#ppt_x"/>
                                          </p:val>
                                        </p:tav>
                                      </p:tavLst>
                                    </p:anim>
                                    <p:anim calcmode="lin" valueType="num">
                                      <p:cBhvr additive="base">
                                        <p:cTn id="79" dur="500" fill="hold"/>
                                        <p:tgtEl>
                                          <p:spTgt spid="42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500" fill="hold"/>
                                        <p:tgtEl>
                                          <p:spTgt spid="41"/>
                                        </p:tgtEl>
                                        <p:attrNameLst>
                                          <p:attrName>ppt_x</p:attrName>
                                        </p:attrNameLst>
                                      </p:cBhvr>
                                      <p:tavLst>
                                        <p:tav tm="0">
                                          <p:val>
                                            <p:strVal val="#ppt_x"/>
                                          </p:val>
                                        </p:tav>
                                        <p:tav tm="100000">
                                          <p:val>
                                            <p:strVal val="#ppt_x"/>
                                          </p:val>
                                        </p:tav>
                                      </p:tavLst>
                                    </p:anim>
                                    <p:anim calcmode="lin" valueType="num">
                                      <p:cBhvr additive="base">
                                        <p:cTn id="85" dur="500" fill="hold"/>
                                        <p:tgtEl>
                                          <p:spTgt spid="41"/>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 calcmode="lin" valueType="num">
                                      <p:cBhvr additive="base">
                                        <p:cTn id="88" dur="500" fill="hold"/>
                                        <p:tgtEl>
                                          <p:spTgt spid="42"/>
                                        </p:tgtEl>
                                        <p:attrNameLst>
                                          <p:attrName>ppt_x</p:attrName>
                                        </p:attrNameLst>
                                      </p:cBhvr>
                                      <p:tavLst>
                                        <p:tav tm="0">
                                          <p:val>
                                            <p:strVal val="#ppt_x"/>
                                          </p:val>
                                        </p:tav>
                                        <p:tav tm="100000">
                                          <p:val>
                                            <p:strVal val="#ppt_x"/>
                                          </p:val>
                                        </p:tav>
                                      </p:tavLst>
                                    </p:anim>
                                    <p:anim calcmode="lin" valueType="num">
                                      <p:cBhvr additive="base">
                                        <p:cTn id="89" dur="500" fill="hold"/>
                                        <p:tgtEl>
                                          <p:spTgt spid="4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additive="base">
                                        <p:cTn id="92" dur="500" fill="hold"/>
                                        <p:tgtEl>
                                          <p:spTgt spid="2"/>
                                        </p:tgtEl>
                                        <p:attrNameLst>
                                          <p:attrName>ppt_x</p:attrName>
                                        </p:attrNameLst>
                                      </p:cBhvr>
                                      <p:tavLst>
                                        <p:tav tm="0">
                                          <p:val>
                                            <p:strVal val="#ppt_x"/>
                                          </p:val>
                                        </p:tav>
                                        <p:tav tm="100000">
                                          <p:val>
                                            <p:strVal val="#ppt_x"/>
                                          </p:val>
                                        </p:tav>
                                      </p:tavLst>
                                    </p:anim>
                                    <p:anim calcmode="lin" valueType="num">
                                      <p:cBhvr additive="base">
                                        <p:cTn id="9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p:bldP spid="429" grpId="0" animBg="1"/>
      <p:bldP spid="431" grpId="0" animBg="1"/>
      <p:bldP spid="433" grpId="0" animBg="1"/>
      <p:bldP spid="435" grpId="0" animBg="1"/>
      <p:bldP spid="437" grpId="0" animBg="1"/>
      <p:bldP spid="440" grpId="0"/>
      <p:bldP spid="444" grpId="0"/>
      <p:bldP spid="448" grpId="0"/>
      <p:bldP spid="452" grpId="0"/>
      <p:bldP spid="456" grpId="0"/>
      <p:bldP spid="41"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320415349"/>
              </p:ext>
            </p:extLst>
          </p:nvPr>
        </p:nvGraphicFramePr>
        <p:xfrm>
          <a:off x="611560" y="1419622"/>
          <a:ext cx="7848872" cy="2804160"/>
        </p:xfrm>
        <a:graphic>
          <a:graphicData uri="http://schemas.openxmlformats.org/drawingml/2006/table">
            <a:tbl>
              <a:tblPr firstRow="1" bandRow="1">
                <a:tableStyleId>{701FB10D-A61A-4DE4-8506-F670E7A89527}</a:tableStyleId>
              </a:tblPr>
              <a:tblGrid>
                <a:gridCol w="576064">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tblGrid>
              <a:tr h="370840">
                <a:tc>
                  <a:txBody>
                    <a:bodyPr/>
                    <a:lstStyle/>
                    <a:p>
                      <a:pPr algn="ctr"/>
                      <a:r>
                        <a:rPr lang="vi-VN" sz="1600" b="1">
                          <a:solidFill>
                            <a:srgbClr val="0070C0"/>
                          </a:solidFill>
                        </a:rPr>
                        <a:t>STT</a:t>
                      </a:r>
                      <a:endParaRPr lang="en-US" sz="1600" b="1">
                        <a:solidFill>
                          <a:srgbClr val="0070C0"/>
                        </a:solidFill>
                      </a:endParaRPr>
                    </a:p>
                  </a:txBody>
                  <a:tcPr/>
                </a:tc>
                <a:tc>
                  <a:txBody>
                    <a:bodyPr/>
                    <a:lstStyle/>
                    <a:p>
                      <a:pPr algn="ctr"/>
                      <a:r>
                        <a:rPr lang="vi-VN" sz="1600" b="1">
                          <a:solidFill>
                            <a:srgbClr val="0070C0"/>
                          </a:solidFill>
                        </a:rPr>
                        <a:t>Việc</a:t>
                      </a:r>
                      <a:r>
                        <a:rPr lang="vi-VN" sz="1600" b="1" baseline="0">
                          <a:solidFill>
                            <a:srgbClr val="0070C0"/>
                          </a:solidFill>
                        </a:rPr>
                        <a:t> em làm</a:t>
                      </a:r>
                      <a:endParaRPr lang="en-US" sz="1600" b="1">
                        <a:solidFill>
                          <a:srgbClr val="0070C0"/>
                        </a:solidFill>
                      </a:endParaRPr>
                    </a:p>
                  </a:txBody>
                  <a:tcPr/>
                </a:tc>
                <a:tc>
                  <a:txBody>
                    <a:bodyPr/>
                    <a:lstStyle/>
                    <a:p>
                      <a:pPr algn="ctr"/>
                      <a:r>
                        <a:rPr lang="vi-VN" sz="1600" b="1">
                          <a:solidFill>
                            <a:srgbClr val="0070C0"/>
                          </a:solidFill>
                        </a:rPr>
                        <a:t>Lí</a:t>
                      </a:r>
                      <a:r>
                        <a:rPr lang="vi-VN" sz="1600" b="1" baseline="0">
                          <a:solidFill>
                            <a:srgbClr val="0070C0"/>
                          </a:solidFill>
                        </a:rPr>
                        <a:t> do giúp em tự tin</a:t>
                      </a:r>
                      <a:endParaRPr lang="en-US" sz="1600" b="1">
                        <a:solidFill>
                          <a:srgbClr val="0070C0"/>
                        </a:solidFill>
                      </a:endParaRPr>
                    </a:p>
                  </a:txBody>
                  <a:tcPr/>
                </a:tc>
                <a:tc>
                  <a:txBody>
                    <a:bodyPr/>
                    <a:lstStyle/>
                    <a:p>
                      <a:pPr algn="ctr"/>
                      <a:r>
                        <a:rPr lang="vi-VN" sz="1600" b="1">
                          <a:solidFill>
                            <a:srgbClr val="0070C0"/>
                          </a:solidFill>
                        </a:rPr>
                        <a:t>Kết</a:t>
                      </a:r>
                      <a:r>
                        <a:rPr lang="vi-VN" sz="1600" b="1" baseline="0">
                          <a:solidFill>
                            <a:srgbClr val="0070C0"/>
                          </a:solidFill>
                        </a:rPr>
                        <a:t> quả rèn luyện</a:t>
                      </a:r>
                      <a:endParaRPr lang="en-US" sz="1600" b="1">
                        <a:solidFill>
                          <a:srgbClr val="0070C0"/>
                        </a:solidFill>
                      </a:endParaRPr>
                    </a:p>
                  </a:txBody>
                  <a:tcPr/>
                </a:tc>
                <a:extLst>
                  <a:ext uri="{0D108BD9-81ED-4DB2-BD59-A6C34878D82A}">
                    <a16:rowId xmlns:a16="http://schemas.microsoft.com/office/drawing/2014/main" val="10000"/>
                  </a:ext>
                </a:extLst>
              </a:tr>
              <a:tr h="370840">
                <a:tc>
                  <a:txBody>
                    <a:bodyPr/>
                    <a:lstStyle/>
                    <a:p>
                      <a:pPr algn="ctr"/>
                      <a:r>
                        <a:rPr lang="vi-VN" sz="1600">
                          <a:solidFill>
                            <a:srgbClr val="0070C0"/>
                          </a:solidFill>
                        </a:rPr>
                        <a:t>1</a:t>
                      </a:r>
                      <a:endParaRPr lang="en-US" sz="160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a:solidFill>
                            <a:srgbClr val="0070C0"/>
                          </a:solidFill>
                          <a:latin typeface="Arial"/>
                          <a:ea typeface="Arial"/>
                          <a:cs typeface="Arial"/>
                          <a:sym typeface="Arial"/>
                        </a:rPr>
                        <a:t>Luôn giữ quần áo gọn gàng, sạch sẽ.</a:t>
                      </a:r>
                      <a:endParaRPr lang="vi-VN" sz="1600" b="0" i="0" u="none" strike="noStrike" cap="none">
                        <a:solidFill>
                          <a:srgbClr val="0070C0"/>
                        </a:solidFill>
                        <a:latin typeface="Arial"/>
                        <a:ea typeface="Source Sans Pro"/>
                        <a:cs typeface="Source Sans Pro"/>
                        <a:sym typeface="Source Sans Pro"/>
                      </a:endParaRPr>
                    </a:p>
                  </a:txBody>
                  <a:tcPr/>
                </a:tc>
                <a:tc>
                  <a:txBody>
                    <a:bodyPr/>
                    <a:lstStyle/>
                    <a:p>
                      <a:endParaRPr lang="en-US" sz="1600">
                        <a:solidFill>
                          <a:srgbClr val="0070C0"/>
                        </a:solidFill>
                      </a:endParaRPr>
                    </a:p>
                  </a:txBody>
                  <a:tcPr/>
                </a:tc>
                <a:tc>
                  <a:txBody>
                    <a:bodyPr/>
                    <a:lstStyle/>
                    <a:p>
                      <a:endParaRPr lang="en-US" sz="1600">
                        <a:solidFill>
                          <a:srgbClr val="0070C0"/>
                        </a:solidFill>
                      </a:endParaRPr>
                    </a:p>
                  </a:txBody>
                  <a:tcPr/>
                </a:tc>
                <a:extLst>
                  <a:ext uri="{0D108BD9-81ED-4DB2-BD59-A6C34878D82A}">
                    <a16:rowId xmlns:a16="http://schemas.microsoft.com/office/drawing/2014/main" val="10001"/>
                  </a:ext>
                </a:extLst>
              </a:tr>
              <a:tr h="370840">
                <a:tc>
                  <a:txBody>
                    <a:bodyPr/>
                    <a:lstStyle/>
                    <a:p>
                      <a:pPr algn="ctr"/>
                      <a:r>
                        <a:rPr lang="vi-VN" sz="1600">
                          <a:solidFill>
                            <a:srgbClr val="0070C0"/>
                          </a:solidFill>
                        </a:rPr>
                        <a:t>2</a:t>
                      </a:r>
                      <a:endParaRPr lang="en-US" sz="160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a:solidFill>
                            <a:srgbClr val="0070C0"/>
                          </a:solidFill>
                          <a:latin typeface="Arial"/>
                          <a:ea typeface="Arial"/>
                          <a:cs typeface="Arial"/>
                          <a:sym typeface="Arial"/>
                        </a:rPr>
                        <a:t>Tập thể dục, chơi thể thao</a:t>
                      </a:r>
                    </a:p>
                  </a:txBody>
                  <a:tcPr/>
                </a:tc>
                <a:tc>
                  <a:txBody>
                    <a:bodyPr/>
                    <a:lstStyle/>
                    <a:p>
                      <a:endParaRPr lang="en-US" sz="1600">
                        <a:solidFill>
                          <a:srgbClr val="0070C0"/>
                        </a:solidFill>
                      </a:endParaRPr>
                    </a:p>
                  </a:txBody>
                  <a:tcPr/>
                </a:tc>
                <a:tc>
                  <a:txBody>
                    <a:bodyPr/>
                    <a:lstStyle/>
                    <a:p>
                      <a:endParaRPr lang="en-US" sz="1600">
                        <a:solidFill>
                          <a:srgbClr val="0070C0"/>
                        </a:solidFill>
                      </a:endParaRPr>
                    </a:p>
                  </a:txBody>
                  <a:tcPr/>
                </a:tc>
                <a:extLst>
                  <a:ext uri="{0D108BD9-81ED-4DB2-BD59-A6C34878D82A}">
                    <a16:rowId xmlns:a16="http://schemas.microsoft.com/office/drawing/2014/main" val="10002"/>
                  </a:ext>
                </a:extLst>
              </a:tr>
              <a:tr h="370840">
                <a:tc>
                  <a:txBody>
                    <a:bodyPr/>
                    <a:lstStyle/>
                    <a:p>
                      <a:pPr algn="ctr"/>
                      <a:r>
                        <a:rPr lang="vi-VN" sz="1600">
                          <a:solidFill>
                            <a:srgbClr val="0070C0"/>
                          </a:solidFill>
                        </a:rPr>
                        <a:t>3</a:t>
                      </a:r>
                      <a:endParaRPr lang="en-US" sz="160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l-PL" sz="1600" b="0" i="0" u="none" strike="noStrike" cap="none">
                          <a:solidFill>
                            <a:srgbClr val="0070C0"/>
                          </a:solidFill>
                          <a:latin typeface="Arial"/>
                          <a:ea typeface="Arial"/>
                          <a:cs typeface="Arial"/>
                          <a:sym typeface="Arial"/>
                        </a:rPr>
                        <a:t>Tập nói to, rõ ràng</a:t>
                      </a:r>
                      <a:endParaRPr lang="pl-PL" sz="1600" b="0" i="0" u="none" strike="noStrike" cap="none">
                        <a:solidFill>
                          <a:srgbClr val="0070C0"/>
                        </a:solidFill>
                        <a:latin typeface="Arial"/>
                        <a:ea typeface="Source Sans Pro"/>
                        <a:cs typeface="Source Sans Pro"/>
                        <a:sym typeface="Source Sans Pro"/>
                      </a:endParaRPr>
                    </a:p>
                  </a:txBody>
                  <a:tcPr/>
                </a:tc>
                <a:tc>
                  <a:txBody>
                    <a:bodyPr/>
                    <a:lstStyle/>
                    <a:p>
                      <a:endParaRPr lang="en-US" sz="1600">
                        <a:solidFill>
                          <a:srgbClr val="0070C0"/>
                        </a:solidFill>
                      </a:endParaRPr>
                    </a:p>
                  </a:txBody>
                  <a:tcPr/>
                </a:tc>
                <a:tc>
                  <a:txBody>
                    <a:bodyPr/>
                    <a:lstStyle/>
                    <a:p>
                      <a:endParaRPr lang="en-US" sz="1600">
                        <a:solidFill>
                          <a:srgbClr val="0070C0"/>
                        </a:solidFill>
                      </a:endParaRPr>
                    </a:p>
                  </a:txBody>
                  <a:tcPr/>
                </a:tc>
                <a:extLst>
                  <a:ext uri="{0D108BD9-81ED-4DB2-BD59-A6C34878D82A}">
                    <a16:rowId xmlns:a16="http://schemas.microsoft.com/office/drawing/2014/main" val="10003"/>
                  </a:ext>
                </a:extLst>
              </a:tr>
              <a:tr h="370840">
                <a:tc>
                  <a:txBody>
                    <a:bodyPr/>
                    <a:lstStyle/>
                    <a:p>
                      <a:pPr algn="ctr"/>
                      <a:r>
                        <a:rPr lang="vi-VN" sz="1600">
                          <a:solidFill>
                            <a:srgbClr val="0070C0"/>
                          </a:solidFill>
                        </a:rPr>
                        <a:t>4</a:t>
                      </a:r>
                      <a:endParaRPr lang="en-US" sz="1600">
                        <a:solidFill>
                          <a:srgbClr val="0070C0"/>
                        </a:solidFill>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a:solidFill>
                            <a:srgbClr val="0070C0"/>
                          </a:solidFill>
                          <a:latin typeface="Arial"/>
                          <a:ea typeface="Arial"/>
                          <a:cs typeface="Arial"/>
                          <a:sym typeface="Arial"/>
                        </a:rPr>
                        <a:t>Đọc sách về khám phá khoa học</a:t>
                      </a:r>
                    </a:p>
                  </a:txBody>
                  <a:tcPr/>
                </a:tc>
                <a:tc>
                  <a:txBody>
                    <a:bodyPr/>
                    <a:lstStyle/>
                    <a:p>
                      <a:endParaRPr lang="en-US" sz="1600">
                        <a:solidFill>
                          <a:srgbClr val="0070C0"/>
                        </a:solidFill>
                      </a:endParaRPr>
                    </a:p>
                  </a:txBody>
                  <a:tcPr/>
                </a:tc>
                <a:tc>
                  <a:txBody>
                    <a:bodyPr/>
                    <a:lstStyle/>
                    <a:p>
                      <a:endParaRPr lang="en-US" sz="1600">
                        <a:solidFill>
                          <a:srgbClr val="0070C0"/>
                        </a:solidFill>
                      </a:endParaRPr>
                    </a:p>
                  </a:txBody>
                  <a:tcPr/>
                </a:tc>
                <a:extLst>
                  <a:ext uri="{0D108BD9-81ED-4DB2-BD59-A6C34878D82A}">
                    <a16:rowId xmlns:a16="http://schemas.microsoft.com/office/drawing/2014/main" val="10004"/>
                  </a:ext>
                </a:extLst>
              </a:tr>
              <a:tr h="370840">
                <a:tc>
                  <a:txBody>
                    <a:bodyPr/>
                    <a:lstStyle/>
                    <a:p>
                      <a:pPr algn="ctr"/>
                      <a:r>
                        <a:rPr lang="vi-VN" sz="1600">
                          <a:solidFill>
                            <a:srgbClr val="0070C0"/>
                          </a:solidFill>
                        </a:rPr>
                        <a:t>5</a:t>
                      </a:r>
                      <a:endParaRPr lang="en-US" sz="160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1600" b="0" i="0" u="none" strike="noStrike" cap="none">
                          <a:solidFill>
                            <a:srgbClr val="0070C0"/>
                          </a:solidFill>
                          <a:latin typeface="Arial"/>
                          <a:ea typeface="Arial"/>
                          <a:cs typeface="Arial"/>
                          <a:sym typeface="Arial"/>
                        </a:rPr>
                        <a:t>Tích cực tham gia hoạt động chung</a:t>
                      </a:r>
                      <a:endParaRPr lang="vi-VN" sz="1600" b="0" i="0" u="none" strike="noStrike" cap="none">
                        <a:solidFill>
                          <a:srgbClr val="0070C0"/>
                        </a:solidFill>
                        <a:latin typeface="Arial"/>
                        <a:ea typeface="Source Sans Pro"/>
                        <a:cs typeface="Source Sans Pro"/>
                        <a:sym typeface="Source Sans Pro"/>
                      </a:endParaRPr>
                    </a:p>
                  </a:txBody>
                  <a:tcPr/>
                </a:tc>
                <a:tc>
                  <a:txBody>
                    <a:bodyPr/>
                    <a:lstStyle/>
                    <a:p>
                      <a:endParaRPr lang="en-US" sz="1600">
                        <a:solidFill>
                          <a:srgbClr val="0070C0"/>
                        </a:solidFill>
                      </a:endParaRPr>
                    </a:p>
                  </a:txBody>
                  <a:tcPr/>
                </a:tc>
                <a:tc>
                  <a:txBody>
                    <a:bodyPr/>
                    <a:lstStyle/>
                    <a:p>
                      <a:endParaRPr lang="en-US" sz="1600">
                        <a:solidFill>
                          <a:srgbClr val="0070C0"/>
                        </a:solidFill>
                      </a:endParaRPr>
                    </a:p>
                  </a:txBody>
                  <a:tcPr/>
                </a:tc>
                <a:extLst>
                  <a:ext uri="{0D108BD9-81ED-4DB2-BD59-A6C34878D82A}">
                    <a16:rowId xmlns:a16="http://schemas.microsoft.com/office/drawing/2014/main" val="10005"/>
                  </a:ext>
                </a:extLst>
              </a:tr>
              <a:tr h="370840">
                <a:tc>
                  <a:txBody>
                    <a:bodyPr/>
                    <a:lstStyle/>
                    <a:p>
                      <a:pPr algn="ctr"/>
                      <a:r>
                        <a:rPr lang="vi-VN" sz="1600">
                          <a:solidFill>
                            <a:srgbClr val="0070C0"/>
                          </a:solidFill>
                        </a:rPr>
                        <a:t>6</a:t>
                      </a:r>
                      <a:endParaRPr lang="en-US" sz="1600">
                        <a:solidFill>
                          <a:srgbClr val="0070C0"/>
                        </a:solidFill>
                      </a:endParaRPr>
                    </a:p>
                  </a:txBody>
                  <a:tcPr/>
                </a:tc>
                <a:tc>
                  <a:txBody>
                    <a:bodyPr/>
                    <a:lstStyle/>
                    <a:p>
                      <a:r>
                        <a:rPr lang="vi-VN" sz="1600">
                          <a:solidFill>
                            <a:srgbClr val="0070C0"/>
                          </a:solidFill>
                        </a:rPr>
                        <a:t>Thể</a:t>
                      </a:r>
                      <a:r>
                        <a:rPr lang="vi-VN" sz="1600" baseline="0">
                          <a:solidFill>
                            <a:srgbClr val="0070C0"/>
                          </a:solidFill>
                        </a:rPr>
                        <a:t> hiện năng khiếu</a:t>
                      </a:r>
                      <a:endParaRPr lang="en-US" sz="1600">
                        <a:solidFill>
                          <a:srgbClr val="0070C0"/>
                        </a:solidFill>
                      </a:endParaRPr>
                    </a:p>
                  </a:txBody>
                  <a:tcPr/>
                </a:tc>
                <a:tc>
                  <a:txBody>
                    <a:bodyPr/>
                    <a:lstStyle/>
                    <a:p>
                      <a:endParaRPr lang="en-US" sz="1600">
                        <a:solidFill>
                          <a:srgbClr val="0070C0"/>
                        </a:solidFill>
                      </a:endParaRPr>
                    </a:p>
                  </a:txBody>
                  <a:tcPr/>
                </a:tc>
                <a:tc>
                  <a:txBody>
                    <a:bodyPr/>
                    <a:lstStyle/>
                    <a:p>
                      <a:endParaRPr lang="en-US" sz="1600">
                        <a:solidFill>
                          <a:srgbClr val="0070C0"/>
                        </a:solidFill>
                      </a:endParaRP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1187624" y="256692"/>
            <a:ext cx="6696744" cy="872034"/>
          </a:xfrm>
          <a:prstGeom prst="rect">
            <a:avLst/>
          </a:prstGeom>
          <a:noFill/>
        </p:spPr>
        <p:txBody>
          <a:bodyPr wrap="square" rtlCol="0">
            <a:spAutoFit/>
          </a:bodyPr>
          <a:lstStyle/>
          <a:p>
            <a:pPr algn="ctr">
              <a:lnSpc>
                <a:spcPct val="150000"/>
              </a:lnSpc>
            </a:pPr>
            <a:r>
              <a:rPr lang="vi-VN" sz="1800">
                <a:solidFill>
                  <a:srgbClr val="0070C0"/>
                </a:solidFill>
              </a:rPr>
              <a:t>Viết lí do những việc làm trong bảng dưới dây giúp em trở nên tự tin hơn. Chia sẻ kết quả rèn luyện của em</a:t>
            </a:r>
            <a:endParaRPr lang="en-US" sz="1800">
              <a:solidFill>
                <a:srgbClr val="0070C0"/>
              </a:solidFill>
            </a:endParaRPr>
          </a:p>
        </p:txBody>
      </p:sp>
    </p:spTree>
    <p:extLst>
      <p:ext uri="{BB962C8B-B14F-4D97-AF65-F5344CB8AC3E}">
        <p14:creationId xmlns:p14="http://schemas.microsoft.com/office/powerpoint/2010/main" val="41263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8" name="Picture 7"/>
          <p:cNvPicPr>
            <a:picLocks noChangeAspect="1"/>
          </p:cNvPicPr>
          <p:nvPr/>
        </p:nvPicPr>
        <p:blipFill>
          <a:blip r:embed="rId2"/>
          <a:stretch>
            <a:fillRect/>
          </a:stretch>
        </p:blipFill>
        <p:spPr>
          <a:xfrm>
            <a:off x="1259632" y="354860"/>
            <a:ext cx="1206242" cy="1193166"/>
          </a:xfrm>
          <a:prstGeom prst="ellipse">
            <a:avLst/>
          </a:prstGeom>
          <a:ln>
            <a:noFill/>
          </a:ln>
          <a:effectLst>
            <a:softEdge rad="112500"/>
          </a:effectLst>
        </p:spPr>
      </p:pic>
      <p:grpSp>
        <p:nvGrpSpPr>
          <p:cNvPr id="11" name="Group 10"/>
          <p:cNvGrpSpPr/>
          <p:nvPr/>
        </p:nvGrpSpPr>
        <p:grpSpPr>
          <a:xfrm>
            <a:off x="2731019" y="549269"/>
            <a:ext cx="4688768" cy="1083002"/>
            <a:chOff x="2731019" y="549269"/>
            <a:chExt cx="4688768" cy="1083002"/>
          </a:xfrm>
        </p:grpSpPr>
        <p:grpSp>
          <p:nvGrpSpPr>
            <p:cNvPr id="4" name="Group 7"/>
            <p:cNvGrpSpPr/>
            <p:nvPr/>
          </p:nvGrpSpPr>
          <p:grpSpPr>
            <a:xfrm>
              <a:off x="2731019" y="549269"/>
              <a:ext cx="4688768" cy="1083002"/>
              <a:chOff x="-1060834" y="-2098302"/>
              <a:chExt cx="10480438" cy="2071384"/>
            </a:xfrm>
          </p:grpSpPr>
          <p:grpSp>
            <p:nvGrpSpPr>
              <p:cNvPr id="5" name="Group 8"/>
              <p:cNvGrpSpPr/>
              <p:nvPr/>
            </p:nvGrpSpPr>
            <p:grpSpPr>
              <a:xfrm>
                <a:off x="-1055997" y="-2098302"/>
                <a:ext cx="10475601" cy="2071384"/>
                <a:chOff x="-885882" y="-1760278"/>
                <a:chExt cx="8788042" cy="1737696"/>
              </a:xfrm>
            </p:grpSpPr>
            <p:sp>
              <p:nvSpPr>
                <p:cNvPr id="7"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sp>
          </p:grpSp>
          <p:sp>
            <p:nvSpPr>
              <p:cNvPr id="6"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9" name="TextBox 8"/>
            <p:cNvSpPr txBox="1"/>
            <p:nvPr/>
          </p:nvSpPr>
          <p:spPr>
            <a:xfrm>
              <a:off x="2922962" y="752386"/>
              <a:ext cx="3921266" cy="523220"/>
            </a:xfrm>
            <a:prstGeom prst="rect">
              <a:avLst/>
            </a:prstGeom>
            <a:noFill/>
          </p:spPr>
          <p:txBody>
            <a:bodyPr wrap="none" rtlCol="0">
              <a:spAutoFit/>
            </a:bodyPr>
            <a:lstStyle/>
            <a:p>
              <a:pPr algn="ctr"/>
              <a:r>
                <a:rPr lang="vi-VN" sz="2800" b="1">
                  <a:solidFill>
                    <a:schemeClr val="bg1"/>
                  </a:solidFill>
                </a:rPr>
                <a:t>HƯỚNG DẪN VỀ NHÀ</a:t>
              </a:r>
            </a:p>
          </p:txBody>
        </p:sp>
      </p:grpSp>
      <p:sp>
        <p:nvSpPr>
          <p:cNvPr id="10" name="Rectangle 9"/>
          <p:cNvSpPr/>
          <p:nvPr/>
        </p:nvSpPr>
        <p:spPr>
          <a:xfrm>
            <a:off x="1125368" y="1707654"/>
            <a:ext cx="7170296" cy="2400657"/>
          </a:xfrm>
          <a:prstGeom prst="rect">
            <a:avLst/>
          </a:prstGeom>
        </p:spPr>
        <p:txBody>
          <a:bodyPr wrap="square">
            <a:spAutoFit/>
          </a:bodyPr>
          <a:lstStyle/>
          <a:p>
            <a:pPr>
              <a:lnSpc>
                <a:spcPct val="250000"/>
              </a:lnSpc>
            </a:pPr>
            <a:r>
              <a:rPr lang="nl-NL" sz="2000" b="1">
                <a:solidFill>
                  <a:srgbClr val="0070C0"/>
                </a:solidFill>
              </a:rPr>
              <a:t>- Nhiệm vụ 5: Rèn luyện sự tập trung trong trường học</a:t>
            </a:r>
            <a:endParaRPr lang="vi-VN" sz="2000">
              <a:solidFill>
                <a:srgbClr val="0070C0"/>
              </a:solidFill>
            </a:endParaRPr>
          </a:p>
          <a:p>
            <a:pPr>
              <a:lnSpc>
                <a:spcPct val="250000"/>
              </a:lnSpc>
            </a:pPr>
            <a:r>
              <a:rPr lang="nl-NL" sz="2000" b="1">
                <a:solidFill>
                  <a:srgbClr val="0070C0"/>
                </a:solidFill>
              </a:rPr>
              <a:t>- Nhiệm vụ 6: Dành thời gian cho sở thích của em</a:t>
            </a:r>
            <a:endParaRPr lang="vi-VN" sz="2000">
              <a:solidFill>
                <a:srgbClr val="0070C0"/>
              </a:solidFill>
            </a:endParaRPr>
          </a:p>
          <a:p>
            <a:pPr>
              <a:lnSpc>
                <a:spcPct val="250000"/>
              </a:lnSpc>
            </a:pPr>
            <a:r>
              <a:rPr lang="nl-NL" sz="2000" b="1">
                <a:solidFill>
                  <a:srgbClr val="0070C0"/>
                </a:solidFill>
              </a:rPr>
              <a:t>- Nhiệm vụ 7: Rèn luyện để thích ứng với sự thay đổi</a:t>
            </a:r>
            <a:endParaRPr lang="vi-VN" sz="2000">
              <a:solidFill>
                <a:srgbClr val="0070C0"/>
              </a:solidFill>
            </a:endParaRPr>
          </a:p>
        </p:txBody>
      </p:sp>
    </p:spTree>
    <p:extLst>
      <p:ext uri="{BB962C8B-B14F-4D97-AF65-F5344CB8AC3E}">
        <p14:creationId xmlns:p14="http://schemas.microsoft.com/office/powerpoint/2010/main" val="10022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
        <p:nvSpPr>
          <p:cNvPr id="4" name="TextBox 5"/>
          <p:cNvSpPr txBox="1"/>
          <p:nvPr/>
        </p:nvSpPr>
        <p:spPr>
          <a:xfrm>
            <a:off x="459348" y="1788749"/>
            <a:ext cx="7142592" cy="1292662"/>
          </a:xfrm>
          <a:prstGeom prst="rect">
            <a:avLst/>
          </a:prstGeom>
        </p:spPr>
        <p:txBody>
          <a:bodyPr wrap="square" lIns="0" tIns="0" rIns="0" bIns="0" rtlCol="0" anchor="t">
            <a:spAutoFit/>
          </a:bodyPr>
          <a:lstStyle/>
          <a:p>
            <a:pPr marL="0" lvl="0" indent="0" algn="ctr">
              <a:lnSpc>
                <a:spcPct val="150000"/>
              </a:lnSpc>
            </a:pPr>
            <a:r>
              <a:rPr lang="en-US" sz="2800" b="1" spc="-140" dirty="0">
                <a:solidFill>
                  <a:srgbClr val="0070C0"/>
                </a:solidFill>
                <a:latin typeface="Arial" panose="020B0604020202020204" pitchFamily="34" charset="0"/>
                <a:cs typeface="Arial" panose="020B0604020202020204" pitchFamily="34" charset="0"/>
              </a:rPr>
              <a:t>CẢM ƠN CÁC EM</a:t>
            </a:r>
          </a:p>
          <a:p>
            <a:pPr marL="0" lvl="0" indent="0" algn="ctr">
              <a:lnSpc>
                <a:spcPct val="150000"/>
              </a:lnSpc>
            </a:pPr>
            <a:r>
              <a:rPr lang="en-US" sz="2800" b="1" spc="-140" dirty="0">
                <a:solidFill>
                  <a:srgbClr val="0070C0"/>
                </a:solidFill>
                <a:latin typeface="Arial" panose="020B0604020202020204" pitchFamily="34" charset="0"/>
                <a:cs typeface="Arial" panose="020B0604020202020204" pitchFamily="34" charset="0"/>
              </a:rPr>
              <a:t>ĐÃ LẮNG NGHE BÀI GIẢNG !</a:t>
            </a:r>
          </a:p>
        </p:txBody>
      </p:sp>
      <p:pic>
        <p:nvPicPr>
          <p:cNvPr id="5" name="Picture 4"/>
          <p:cNvPicPr>
            <a:picLocks noChangeAspect="1"/>
          </p:cNvPicPr>
          <p:nvPr/>
        </p:nvPicPr>
        <p:blipFill>
          <a:blip r:embed="rId2"/>
          <a:srcRect/>
          <a:stretch>
            <a:fillRect/>
          </a:stretch>
        </p:blipFill>
        <p:spPr>
          <a:xfrm rot="-5400000">
            <a:off x="-1315940" y="3378191"/>
            <a:ext cx="2819085" cy="884488"/>
          </a:xfrm>
          <a:prstGeom prst="rect">
            <a:avLst/>
          </a:prstGeom>
        </p:spPr>
      </p:pic>
      <p:pic>
        <p:nvPicPr>
          <p:cNvPr id="6" name="Picture 5"/>
          <p:cNvPicPr>
            <a:picLocks noChangeAspect="1"/>
          </p:cNvPicPr>
          <p:nvPr/>
        </p:nvPicPr>
        <p:blipFill>
          <a:blip r:embed="rId3"/>
          <a:srcRect b="47767"/>
          <a:stretch>
            <a:fillRect/>
          </a:stretch>
        </p:blipFill>
        <p:spPr>
          <a:xfrm rot="-5400000">
            <a:off x="8045785" y="123450"/>
            <a:ext cx="1552048" cy="1010785"/>
          </a:xfrm>
          <a:prstGeom prst="rect">
            <a:avLst/>
          </a:prstGeom>
        </p:spPr>
      </p:pic>
      <p:pic>
        <p:nvPicPr>
          <p:cNvPr id="7" name="Picture 6"/>
          <p:cNvPicPr>
            <a:picLocks noChangeAspect="1"/>
          </p:cNvPicPr>
          <p:nvPr/>
        </p:nvPicPr>
        <p:blipFill>
          <a:blip r:embed="rId4"/>
          <a:srcRect/>
          <a:stretch>
            <a:fillRect/>
          </a:stretch>
        </p:blipFill>
        <p:spPr>
          <a:xfrm>
            <a:off x="7451190" y="682813"/>
            <a:ext cx="2052437" cy="1033915"/>
          </a:xfrm>
          <a:prstGeom prst="rect">
            <a:avLst/>
          </a:prstGeom>
        </p:spPr>
      </p:pic>
      <p:pic>
        <p:nvPicPr>
          <p:cNvPr id="8" name="Picture 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7607152" y="3947215"/>
            <a:ext cx="835792" cy="951731"/>
          </a:xfrm>
          <a:prstGeom prst="rect">
            <a:avLst/>
          </a:prstGeom>
        </p:spPr>
      </p:pic>
      <p:pic>
        <p:nvPicPr>
          <p:cNvPr id="9" name="Picture 4"/>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979712" y="3660656"/>
            <a:ext cx="1439153" cy="1389437"/>
          </a:xfrm>
          <a:prstGeom prst="rect">
            <a:avLst/>
          </a:prstGeom>
        </p:spPr>
      </p:pic>
      <p:pic>
        <p:nvPicPr>
          <p:cNvPr id="10" name="Picture 5"/>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5796136" y="3908134"/>
            <a:ext cx="1225143" cy="1046941"/>
          </a:xfrm>
          <a:prstGeom prst="rect">
            <a:avLst/>
          </a:prstGeom>
        </p:spPr>
      </p:pic>
      <p:pic>
        <p:nvPicPr>
          <p:cNvPr id="11" name="Picture 6"/>
          <p:cNvPicPr>
            <a:picLocks noChangeAspect="1"/>
          </p:cNvPicPr>
          <p:nvPr/>
        </p:nvPicPr>
        <p:blipFill>
          <a:blip>
            <a:extLst>
              <a:ext uri="{28A0092B-C50C-407E-A947-70E740481C1C}">
                <a14:useLocalDpi xmlns:a14="http://schemas.microsoft.com/office/drawing/2010/main" val="0"/>
              </a:ext>
            </a:extLst>
          </a:blip>
          <a:srcRect/>
          <a:stretch>
            <a:fillRect/>
          </a:stretch>
        </p:blipFill>
        <p:spPr>
          <a:xfrm rot="965036">
            <a:off x="4059523" y="3826708"/>
            <a:ext cx="1029742" cy="1005402"/>
          </a:xfrm>
          <a:prstGeom prst="rect">
            <a:avLst/>
          </a:prstGeom>
        </p:spPr>
      </p:pic>
    </p:spTree>
    <p:extLst>
      <p:ext uri="{BB962C8B-B14F-4D97-AF65-F5344CB8AC3E}">
        <p14:creationId xmlns:p14="http://schemas.microsoft.com/office/powerpoint/2010/main" val="166695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3" name="Rectangle 2"/>
          <p:cNvSpPr/>
          <p:nvPr/>
        </p:nvSpPr>
        <p:spPr>
          <a:xfrm>
            <a:off x="1451629" y="383506"/>
            <a:ext cx="4416594" cy="461665"/>
          </a:xfrm>
          <a:prstGeom prst="rect">
            <a:avLst/>
          </a:prstGeom>
        </p:spPr>
        <p:txBody>
          <a:bodyPr wrap="none">
            <a:spAutoFit/>
          </a:bodyPr>
          <a:lstStyle/>
          <a:p>
            <a:r>
              <a:rPr lang="en-US" sz="2400" b="1">
                <a:solidFill>
                  <a:srgbClr val="FF0000"/>
                </a:solidFill>
              </a:rPr>
              <a:t>Trò chơi: Làm theo hiệu lệnh</a:t>
            </a:r>
            <a:endParaRPr lang="en-US" sz="2400">
              <a:solidFill>
                <a:srgbClr val="FF0000"/>
              </a:solidFill>
            </a:endParaRPr>
          </a:p>
        </p:txBody>
      </p:sp>
      <p:sp>
        <p:nvSpPr>
          <p:cNvPr id="4" name="Rectangle 3"/>
          <p:cNvSpPr/>
          <p:nvPr/>
        </p:nvSpPr>
        <p:spPr>
          <a:xfrm>
            <a:off x="467544" y="873849"/>
            <a:ext cx="7272808" cy="4031873"/>
          </a:xfrm>
          <a:prstGeom prst="rect">
            <a:avLst/>
          </a:prstGeom>
        </p:spPr>
        <p:txBody>
          <a:bodyPr wrap="square">
            <a:spAutoFit/>
          </a:bodyPr>
          <a:lstStyle/>
          <a:p>
            <a:pPr algn="just">
              <a:lnSpc>
                <a:spcPct val="200000"/>
              </a:lnSpc>
            </a:pPr>
            <a:r>
              <a:rPr lang="en-US" sz="1800" b="1" u="sng">
                <a:solidFill>
                  <a:srgbClr val="0070C0"/>
                </a:solidFill>
              </a:rPr>
              <a:t>Luật chơi: </a:t>
            </a:r>
            <a:r>
              <a:rPr lang="en-US" sz="1800">
                <a:solidFill>
                  <a:srgbClr val="0070C0"/>
                </a:solidFill>
              </a:rPr>
              <a:t>HS làm như GV nới chứ không làm như GV làm. </a:t>
            </a:r>
          </a:p>
          <a:p>
            <a:pPr algn="just">
              <a:lnSpc>
                <a:spcPct val="200000"/>
              </a:lnSpc>
            </a:pPr>
            <a:r>
              <a:rPr lang="en-US" sz="1800">
                <a:solidFill>
                  <a:srgbClr val="0070C0"/>
                </a:solidFill>
              </a:rPr>
              <a:t>Mỗi lần chơi GV đưa ra 1 trạng thái hoặc hành động kèm theo mức độ. HS phải thực hiện hành động/ trạng thái đúng với mức độ. Các mức độ được xác định bằng vị trí của tay </a:t>
            </a:r>
          </a:p>
          <a:p>
            <a:pPr algn="ctr">
              <a:lnSpc>
                <a:spcPct val="200000"/>
              </a:lnSpc>
            </a:pPr>
            <a:r>
              <a:rPr lang="en-US" sz="1800" b="1" u="sng">
                <a:solidFill>
                  <a:srgbClr val="00B050"/>
                </a:solidFill>
              </a:rPr>
              <a:t>Kí hiệu</a:t>
            </a:r>
            <a:r>
              <a:rPr lang="en-US" sz="1800" b="1">
                <a:solidFill>
                  <a:srgbClr val="00B050"/>
                </a:solidFill>
              </a:rPr>
              <a:t>:        </a:t>
            </a:r>
            <a:r>
              <a:rPr lang="en-US" sz="1800">
                <a:solidFill>
                  <a:srgbClr val="00B050"/>
                </a:solidFill>
              </a:rPr>
              <a:t>giơ tay cao ngang đầu - mức độ mạnh; </a:t>
            </a:r>
          </a:p>
          <a:p>
            <a:pPr algn="ctr">
              <a:lnSpc>
                <a:spcPct val="200000"/>
              </a:lnSpc>
            </a:pPr>
            <a:r>
              <a:rPr lang="en-US" sz="1800">
                <a:solidFill>
                  <a:srgbClr val="00B050"/>
                </a:solidFill>
              </a:rPr>
              <a:t>             giơ tay ngang ngực - mức độ vừa; </a:t>
            </a:r>
          </a:p>
          <a:p>
            <a:pPr algn="ctr">
              <a:lnSpc>
                <a:spcPct val="200000"/>
              </a:lnSpc>
            </a:pPr>
            <a:r>
              <a:rPr lang="en-US" sz="1800">
                <a:solidFill>
                  <a:srgbClr val="00B050"/>
                </a:solidFill>
              </a:rPr>
              <a:t>             để tay ngang hông - mức độ thấp.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 calcmode="lin" valueType="num">
                                      <p:cBhvr additive="base">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4" name="Google Shape;233;p21"/>
          <p:cNvSpPr txBox="1">
            <a:spLocks/>
          </p:cNvSpPr>
          <p:nvPr/>
        </p:nvSpPr>
        <p:spPr>
          <a:xfrm>
            <a:off x="1475656" y="788319"/>
            <a:ext cx="1944216" cy="982364"/>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r>
              <a:rPr lang="vi-VN" sz="2400" b="1" u="sng">
                <a:solidFill>
                  <a:srgbClr val="FF0000"/>
                </a:solidFill>
                <a:latin typeface="+mn-lt"/>
              </a:rPr>
              <a:t>CHỦ ĐỀ 1</a:t>
            </a:r>
          </a:p>
        </p:txBody>
      </p:sp>
      <p:sp>
        <p:nvSpPr>
          <p:cNvPr id="5" name="Google Shape;234;p21"/>
          <p:cNvSpPr txBox="1">
            <a:spLocks/>
          </p:cNvSpPr>
          <p:nvPr/>
        </p:nvSpPr>
        <p:spPr>
          <a:xfrm>
            <a:off x="251160" y="2007632"/>
            <a:ext cx="4032448" cy="13731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pPr marL="0" indent="0" algn="ctr">
              <a:lnSpc>
                <a:spcPct val="200000"/>
              </a:lnSpc>
              <a:spcAft>
                <a:spcPts val="1000"/>
              </a:spcAft>
              <a:buFont typeface="Source Sans Pro"/>
              <a:buNone/>
            </a:pPr>
            <a:r>
              <a:rPr lang="vi-VN" sz="2000" b="1">
                <a:solidFill>
                  <a:srgbClr val="0070C0"/>
                </a:solidFill>
                <a:latin typeface="+mn-lt"/>
              </a:rPr>
              <a:t>KHÁM PHÁ LỨA TUỔI </a:t>
            </a:r>
          </a:p>
          <a:p>
            <a:pPr marL="0" indent="0" algn="ctr">
              <a:lnSpc>
                <a:spcPct val="200000"/>
              </a:lnSpc>
              <a:spcAft>
                <a:spcPts val="1000"/>
              </a:spcAft>
              <a:buFont typeface="Source Sans Pro"/>
              <a:buNone/>
            </a:pPr>
            <a:r>
              <a:rPr lang="vi-VN" sz="2000" b="1">
                <a:solidFill>
                  <a:srgbClr val="0070C0"/>
                </a:solidFill>
                <a:latin typeface="+mn-lt"/>
              </a:rPr>
              <a:t>VÀ MÔI TRƯỜNG HỌC TẬP MỚI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11510"/>
            <a:ext cx="4048125"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84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Rectangle 2"/>
          <p:cNvSpPr/>
          <p:nvPr/>
        </p:nvSpPr>
        <p:spPr>
          <a:xfrm>
            <a:off x="827584" y="1173182"/>
            <a:ext cx="7488832" cy="2677656"/>
          </a:xfrm>
          <a:prstGeom prst="rect">
            <a:avLst/>
          </a:prstGeom>
        </p:spPr>
        <p:txBody>
          <a:bodyPr wrap="square">
            <a:spAutoFit/>
          </a:bodyPr>
          <a:lstStyle/>
          <a:p>
            <a:pPr algn="ctr">
              <a:lnSpc>
                <a:spcPct val="150000"/>
              </a:lnSpc>
            </a:pPr>
            <a:r>
              <a:rPr lang="nl-NL" sz="2800" b="1" u="sng">
                <a:solidFill>
                  <a:srgbClr val="FF0000"/>
                </a:solidFill>
              </a:rPr>
              <a:t>Nhiệm vụ 3: </a:t>
            </a:r>
            <a:endParaRPr lang="vi-VN" sz="2800" b="1" u="sng">
              <a:solidFill>
                <a:srgbClr val="FF0000"/>
              </a:solidFill>
            </a:endParaRPr>
          </a:p>
          <a:p>
            <a:pPr algn="ctr">
              <a:lnSpc>
                <a:spcPct val="150000"/>
              </a:lnSpc>
            </a:pPr>
            <a:r>
              <a:rPr lang="nl-NL" sz="2800" b="1">
                <a:solidFill>
                  <a:srgbClr val="0070C0"/>
                </a:solidFill>
              </a:rPr>
              <a:t>Điều chỉnh thái độ, cảm xúc của bản thân</a:t>
            </a:r>
            <a:endParaRPr lang="vi-VN" sz="2800">
              <a:solidFill>
                <a:srgbClr val="0070C0"/>
              </a:solidFill>
            </a:endParaRPr>
          </a:p>
          <a:p>
            <a:pPr algn="ctr">
              <a:lnSpc>
                <a:spcPct val="150000"/>
              </a:lnSpc>
            </a:pPr>
            <a:r>
              <a:rPr lang="nl-NL" sz="2800" b="1" u="sng">
                <a:solidFill>
                  <a:srgbClr val="FF0000"/>
                </a:solidFill>
              </a:rPr>
              <a:t>Nhiệm vụ 4: </a:t>
            </a:r>
            <a:endParaRPr lang="vi-VN" sz="2800" b="1" u="sng">
              <a:solidFill>
                <a:srgbClr val="FF0000"/>
              </a:solidFill>
            </a:endParaRPr>
          </a:p>
          <a:p>
            <a:pPr algn="ctr">
              <a:lnSpc>
                <a:spcPct val="150000"/>
              </a:lnSpc>
            </a:pPr>
            <a:r>
              <a:rPr lang="nl-NL" sz="2800" b="1">
                <a:solidFill>
                  <a:srgbClr val="0070C0"/>
                </a:solidFill>
              </a:rPr>
              <a:t>Rèn luyện để tự tin bước vào độ tuổi mới</a:t>
            </a:r>
            <a:endParaRPr lang="vi-VN" sz="2800">
              <a:solidFill>
                <a:srgbClr val="0070C0"/>
              </a:solidFill>
            </a:endParaRPr>
          </a:p>
        </p:txBody>
      </p:sp>
      <p:sp>
        <p:nvSpPr>
          <p:cNvPr id="4" name="Rectangle 3"/>
          <p:cNvSpPr/>
          <p:nvPr/>
        </p:nvSpPr>
        <p:spPr>
          <a:xfrm>
            <a:off x="7323983" y="135868"/>
            <a:ext cx="1483098" cy="738664"/>
          </a:xfrm>
          <a:prstGeom prst="rect">
            <a:avLst/>
          </a:prstGeom>
        </p:spPr>
        <p:txBody>
          <a:bodyPr wrap="none">
            <a:spAutoFit/>
          </a:bodyPr>
          <a:lstStyle/>
          <a:p>
            <a:pPr lvl="0" algn="ctr">
              <a:lnSpc>
                <a:spcPct val="150000"/>
              </a:lnSpc>
            </a:pPr>
            <a:r>
              <a:rPr lang="nl-NL" sz="2800" b="1" u="sng">
                <a:solidFill>
                  <a:srgbClr val="0070C0"/>
                </a:solidFill>
              </a:rPr>
              <a:t>TUẦN 2</a:t>
            </a:r>
            <a:endParaRPr lang="vi-VN" sz="2800" b="1" u="sng">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Google Shape;117;p18"/>
          <p:cNvSpPr/>
          <p:nvPr/>
        </p:nvSpPr>
        <p:spPr>
          <a:xfrm>
            <a:off x="5878050" y="1062015"/>
            <a:ext cx="1875600" cy="18528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18;p18"/>
          <p:cNvSpPr txBox="1">
            <a:spLocks/>
          </p:cNvSpPr>
          <p:nvPr/>
        </p:nvSpPr>
        <p:spPr>
          <a:xfrm>
            <a:off x="755576" y="2765690"/>
            <a:ext cx="4779600" cy="1159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pPr algn="r"/>
            <a:r>
              <a:rPr lang="vi-VN" sz="6000" b="1">
                <a:latin typeface="+mn-lt"/>
              </a:rPr>
              <a:t>KHÁM PHÁ</a:t>
            </a:r>
          </a:p>
        </p:txBody>
      </p:sp>
      <p:cxnSp>
        <p:nvCxnSpPr>
          <p:cNvPr id="5" name="Google Shape;120;p18"/>
          <p:cNvCxnSpPr/>
          <p:nvPr/>
        </p:nvCxnSpPr>
        <p:spPr>
          <a:xfrm rot="10800000" flipH="1">
            <a:off x="6957699" y="693352"/>
            <a:ext cx="143700" cy="377100"/>
          </a:xfrm>
          <a:prstGeom prst="straightConnector1">
            <a:avLst/>
          </a:prstGeom>
          <a:noFill/>
          <a:ln w="9525" cap="flat" cmpd="sng">
            <a:solidFill>
              <a:srgbClr val="CFD8DC"/>
            </a:solidFill>
            <a:prstDash val="solid"/>
            <a:round/>
            <a:headEnd type="none" w="med" len="med"/>
            <a:tailEnd type="none" w="med" len="med"/>
          </a:ln>
        </p:spPr>
      </p:cxnSp>
      <p:cxnSp>
        <p:nvCxnSpPr>
          <p:cNvPr id="6" name="Google Shape;121;p18"/>
          <p:cNvCxnSpPr/>
          <p:nvPr/>
        </p:nvCxnSpPr>
        <p:spPr>
          <a:xfrm flipH="1">
            <a:off x="7604150" y="1334525"/>
            <a:ext cx="337200" cy="131100"/>
          </a:xfrm>
          <a:prstGeom prst="straightConnector1">
            <a:avLst/>
          </a:prstGeom>
          <a:noFill/>
          <a:ln w="9525" cap="flat" cmpd="sng">
            <a:solidFill>
              <a:srgbClr val="CFD8DC"/>
            </a:solidFill>
            <a:prstDash val="solid"/>
            <a:round/>
            <a:headEnd type="none" w="med" len="med"/>
            <a:tailEnd type="none" w="med" len="med"/>
          </a:ln>
        </p:spPr>
      </p:cxnSp>
      <p:cxnSp>
        <p:nvCxnSpPr>
          <p:cNvPr id="7" name="Google Shape;122;p18"/>
          <p:cNvCxnSpPr>
            <a:endCxn id="3" idx="6"/>
          </p:cNvCxnSpPr>
          <p:nvPr/>
        </p:nvCxnSpPr>
        <p:spPr>
          <a:xfrm rot="10800000">
            <a:off x="7753650" y="1988415"/>
            <a:ext cx="998100" cy="98100"/>
          </a:xfrm>
          <a:prstGeom prst="straightConnector1">
            <a:avLst/>
          </a:prstGeom>
          <a:noFill/>
          <a:ln w="9525" cap="flat" cmpd="sng">
            <a:solidFill>
              <a:srgbClr val="CFD8DC"/>
            </a:solidFill>
            <a:prstDash val="solid"/>
            <a:round/>
            <a:headEnd type="none" w="med" len="med"/>
            <a:tailEnd type="none" w="med" len="med"/>
          </a:ln>
        </p:spPr>
      </p:cxnSp>
      <p:sp>
        <p:nvSpPr>
          <p:cNvPr id="8" name="Google Shape;123;p18"/>
          <p:cNvSpPr/>
          <p:nvPr/>
        </p:nvSpPr>
        <p:spPr>
          <a:xfrm>
            <a:off x="6027808" y="1209937"/>
            <a:ext cx="1576200" cy="15567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24;p18"/>
          <p:cNvGrpSpPr/>
          <p:nvPr/>
        </p:nvGrpSpPr>
        <p:grpSpPr>
          <a:xfrm>
            <a:off x="6376710" y="1504142"/>
            <a:ext cx="878284" cy="816182"/>
            <a:chOff x="5972700" y="2330200"/>
            <a:chExt cx="411625" cy="387275"/>
          </a:xfrm>
        </p:grpSpPr>
        <p:sp>
          <p:nvSpPr>
            <p:cNvPr id="10" name="Google Shape;125;p1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sp>
          <p:nvSpPr>
            <p:cNvPr id="11" name="Google Shape;126;p1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0091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91EA"/>
                </a:solidFill>
              </a:endParaRPr>
            </a:p>
          </p:txBody>
        </p:sp>
      </p:grpSp>
      <p:sp>
        <p:nvSpPr>
          <p:cNvPr id="12" name="Google Shape;127;p18"/>
          <p:cNvSpPr txBox="1">
            <a:spLocks/>
          </p:cNvSpPr>
          <p:nvPr/>
        </p:nvSpPr>
        <p:spPr>
          <a:xfrm>
            <a:off x="8556784" y="49022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1pPr>
            <a:lvl2pPr marR="0" lvl="1"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2pPr>
            <a:lvl3pPr marR="0" lvl="2"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3pPr>
            <a:lvl4pPr marR="0" lvl="3"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4pPr>
            <a:lvl5pPr marR="0" lvl="4"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5pPr>
            <a:lvl6pPr marR="0" lvl="5"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6pPr>
            <a:lvl7pPr marR="0" lvl="6"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7pPr>
            <a:lvl8pPr marR="0" lvl="7"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8pPr>
            <a:lvl9pPr marR="0" lvl="8" algn="r" rtl="0">
              <a:lnSpc>
                <a:spcPct val="100000"/>
              </a:lnSpc>
              <a:spcBef>
                <a:spcPts val="0"/>
              </a:spcBef>
              <a:spcAft>
                <a:spcPts val="0"/>
              </a:spcAft>
              <a:buClr>
                <a:srgbClr val="000000"/>
              </a:buClr>
              <a:buFont typeface="Arial"/>
              <a:buNone/>
              <a:defRPr sz="1300" b="1" i="0" u="none" strike="noStrike" cap="none">
                <a:solidFill>
                  <a:schemeClr val="accent1"/>
                </a:solidFill>
                <a:latin typeface="Source Sans Pro"/>
                <a:ea typeface="Source Sans Pro"/>
                <a:cs typeface="Source Sans Pro"/>
                <a:sym typeface="Source Sans Pro"/>
              </a:defRPr>
            </a:lvl9pPr>
          </a:lstStyle>
          <a:p>
            <a:fld id="{00000000-1234-1234-1234-123412341234}" type="slidenum">
              <a:rPr lang="en" smtClean="0"/>
              <a:pPr/>
              <a:t>6</a:t>
            </a:fld>
            <a:endParaRPr lang="en"/>
          </a:p>
        </p:txBody>
      </p:sp>
      <p:grpSp>
        <p:nvGrpSpPr>
          <p:cNvPr id="13" name="Google Shape;1017;p53"/>
          <p:cNvGrpSpPr/>
          <p:nvPr/>
        </p:nvGrpSpPr>
        <p:grpSpPr>
          <a:xfrm>
            <a:off x="2567325" y="1070452"/>
            <a:ext cx="1368152" cy="1034869"/>
            <a:chOff x="5255200" y="3006475"/>
            <a:chExt cx="511700" cy="378575"/>
          </a:xfrm>
          <a:solidFill>
            <a:srgbClr val="00B0F0"/>
          </a:solidFill>
        </p:grpSpPr>
        <p:sp>
          <p:nvSpPr>
            <p:cNvPr id="14" name="Google Shape;1018;p53"/>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sp>
          <p:nvSpPr>
            <p:cNvPr id="15" name="Google Shape;1019;p53"/>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rgbClr val="FFFFFF"/>
                </a:solidFill>
              </a:endParaRPr>
            </a:p>
          </p:txBody>
        </p:sp>
      </p:grpSp>
    </p:spTree>
    <p:extLst>
      <p:ext uri="{BB962C8B-B14F-4D97-AF65-F5344CB8AC3E}">
        <p14:creationId xmlns:p14="http://schemas.microsoft.com/office/powerpoint/2010/main" val="366253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4" name="Rectangle 3"/>
          <p:cNvSpPr/>
          <p:nvPr/>
        </p:nvSpPr>
        <p:spPr>
          <a:xfrm>
            <a:off x="1187624" y="2427734"/>
            <a:ext cx="7200800" cy="1682192"/>
          </a:xfrm>
          <a:prstGeom prst="rect">
            <a:avLst/>
          </a:prstGeom>
        </p:spPr>
        <p:txBody>
          <a:bodyPr wrap="square">
            <a:spAutoFit/>
          </a:bodyPr>
          <a:lstStyle/>
          <a:p>
            <a:pPr algn="ctr">
              <a:lnSpc>
                <a:spcPct val="200000"/>
              </a:lnSpc>
            </a:pPr>
            <a:r>
              <a:rPr lang="nl-NL" sz="2800" b="1" u="sng">
                <a:solidFill>
                  <a:srgbClr val="FF0000"/>
                </a:solidFill>
              </a:rPr>
              <a:t>Nhiệm vụ 3: </a:t>
            </a:r>
            <a:endParaRPr lang="vi-VN" sz="2800" b="1" u="sng">
              <a:solidFill>
                <a:srgbClr val="FF0000"/>
              </a:solidFill>
            </a:endParaRPr>
          </a:p>
          <a:p>
            <a:pPr algn="ctr">
              <a:lnSpc>
                <a:spcPct val="200000"/>
              </a:lnSpc>
            </a:pPr>
            <a:r>
              <a:rPr lang="nl-NL" sz="2800" b="1">
                <a:solidFill>
                  <a:srgbClr val="0070C0"/>
                </a:solidFill>
              </a:rPr>
              <a:t>Điều chỉnh thái độ, cảm xúc của bản thân</a:t>
            </a:r>
            <a:endParaRPr lang="vi-VN" sz="2800">
              <a:solidFill>
                <a:srgbClr val="0070C0"/>
              </a:solidFill>
            </a:endParaRPr>
          </a:p>
        </p:txBody>
      </p:sp>
    </p:spTree>
    <p:extLst>
      <p:ext uri="{BB962C8B-B14F-4D97-AF65-F5344CB8AC3E}">
        <p14:creationId xmlns:p14="http://schemas.microsoft.com/office/powerpoint/2010/main" val="998571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p:cNvSpPr/>
          <p:nvPr/>
        </p:nvSpPr>
        <p:spPr>
          <a:xfrm>
            <a:off x="256388" y="1188204"/>
            <a:ext cx="4464496" cy="3831818"/>
          </a:xfrm>
          <a:prstGeom prst="rect">
            <a:avLst/>
          </a:prstGeom>
        </p:spPr>
        <p:txBody>
          <a:bodyPr wrap="square">
            <a:spAutoFit/>
          </a:bodyPr>
          <a:lstStyle/>
          <a:p>
            <a:pPr algn="just">
              <a:lnSpc>
                <a:spcPct val="150000"/>
              </a:lnSpc>
            </a:pPr>
            <a:r>
              <a:rPr lang="vi-VN" sz="1800">
                <a:solidFill>
                  <a:srgbClr val="0070C0"/>
                </a:solidFill>
                <a:latin typeface="arial"/>
              </a:rPr>
              <a:t>A là một hòa đồng vui vẻ học tập, có trách nhiệm trong học tập. Tuy nhiên, nhiều lúc người cảm thấy khó hiểu bản thân A. Người cảm thấy khó có thể cảm hóa được cảm xúc của mình, rất dễ bực bội với người xung quanh, thậm chí đôi khi còn cao giọng với bố. Lúc nóng giận đi qua A sai mình cảm thấy muốn nói xin lỗi nhưng lại khó nói.</a:t>
            </a:r>
          </a:p>
        </p:txBody>
      </p:sp>
      <p:sp>
        <p:nvSpPr>
          <p:cNvPr id="5" name="Rectangle 4"/>
          <p:cNvSpPr/>
          <p:nvPr/>
        </p:nvSpPr>
        <p:spPr>
          <a:xfrm>
            <a:off x="256388" y="115540"/>
            <a:ext cx="8276052" cy="872034"/>
          </a:xfrm>
          <a:prstGeom prst="rect">
            <a:avLst/>
          </a:prstGeom>
        </p:spPr>
        <p:txBody>
          <a:bodyPr wrap="square">
            <a:spAutoFit/>
          </a:bodyPr>
          <a:lstStyle/>
          <a:p>
            <a:pPr lvl="0" algn="just">
              <a:lnSpc>
                <a:spcPct val="150000"/>
              </a:lnSpc>
            </a:pPr>
            <a:r>
              <a:rPr lang="vi-VN" sz="1800" b="1">
                <a:solidFill>
                  <a:srgbClr val="0070C0"/>
                </a:solidFill>
                <a:latin typeface="arial"/>
              </a:rPr>
              <a:t>1. Đọc câu chuyện của A và chỉ ra những vấn đề A gặp phải. Theo em A nên thế nào là chỉnh sửa bản thân để khấc những vấn đề trên?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535" y="1217869"/>
            <a:ext cx="3911189"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483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6" name="Line Callout 1 5"/>
          <p:cNvSpPr/>
          <p:nvPr/>
        </p:nvSpPr>
        <p:spPr>
          <a:xfrm>
            <a:off x="7092280" y="2499742"/>
            <a:ext cx="1872208" cy="803721"/>
          </a:xfrm>
          <a:prstGeom prst="borderCallout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314" y="866860"/>
            <a:ext cx="6017824" cy="364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45750" y="266695"/>
            <a:ext cx="1938351" cy="400110"/>
          </a:xfrm>
          <a:prstGeom prst="rect">
            <a:avLst/>
          </a:prstGeom>
          <a:noFill/>
        </p:spPr>
        <p:txBody>
          <a:bodyPr wrap="none" rtlCol="0">
            <a:spAutoFit/>
          </a:bodyPr>
          <a:lstStyle/>
          <a:p>
            <a:r>
              <a:rPr lang="en-US" sz="2000" b="1">
                <a:solidFill>
                  <a:srgbClr val="00B050"/>
                </a:solidFill>
              </a:rPr>
              <a:t>Bảng khảo sát</a:t>
            </a:r>
          </a:p>
        </p:txBody>
      </p:sp>
      <p:sp>
        <p:nvSpPr>
          <p:cNvPr id="5" name="Rectangle 4"/>
          <p:cNvSpPr/>
          <p:nvPr/>
        </p:nvSpPr>
        <p:spPr>
          <a:xfrm>
            <a:off x="7116022" y="2595577"/>
            <a:ext cx="1848466" cy="707886"/>
          </a:xfrm>
          <a:prstGeom prst="rect">
            <a:avLst/>
          </a:prstGeom>
        </p:spPr>
        <p:txBody>
          <a:bodyPr wrap="square">
            <a:spAutoFit/>
          </a:bodyPr>
          <a:lstStyle/>
          <a:p>
            <a:pPr algn="ctr"/>
            <a:r>
              <a:rPr lang="vi-VN" sz="2000"/>
              <a:t>Đặc điểm nào có ở bạn A.</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970</Words>
  <Application>Microsoft Office PowerPoint</Application>
  <PresentationFormat>On-screen Show (16:9)</PresentationFormat>
  <Paragraphs>130</Paragraphs>
  <Slides>23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Calibri</vt:lpstr>
      <vt:lpstr>Roboto Slab</vt:lpstr>
      <vt:lpstr>Source Sans Pro</vt:lpstr>
      <vt:lpstr>Cordelia template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Biện pháp rèn luyện mỗi ngày:</vt:lpstr>
      <vt:lpstr>PowerPoint Presentation</vt:lpstr>
      <vt:lpstr>PowerPoint Presentation</vt:lpstr>
      <vt:lpstr>PowerPoint Presentation</vt:lpstr>
      <vt:lpstr>PowerPoint Presentation</vt:lpstr>
      <vt:lpstr>THẢO LUẬN NHÓM</vt:lpstr>
      <vt:lpstr>PowerPoint Presentation</vt:lpstr>
      <vt:lpstr>Thảo luận nhóm</vt:lpstr>
      <vt:lpstr>PowerPoint Presentation</vt:lpstr>
      <vt:lpstr>Một số biện pháp rèn luyện sự tự tin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2023-09-15T03:01:58Z</dcterms:modified>
</cp:coreProperties>
</file>