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56" r:id="rId3"/>
    <p:sldId id="302" r:id="rId4"/>
    <p:sldId id="279" r:id="rId5"/>
    <p:sldId id="357" r:id="rId6"/>
    <p:sldId id="358" r:id="rId7"/>
    <p:sldId id="359" r:id="rId8"/>
    <p:sldId id="327" r:id="rId9"/>
    <p:sldId id="355" r:id="rId10"/>
    <p:sldId id="354" r:id="rId11"/>
    <p:sldId id="276" r:id="rId12"/>
    <p:sldId id="356" r:id="rId13"/>
    <p:sldId id="360" r:id="rId14"/>
    <p:sldId id="314" r:id="rId15"/>
    <p:sldId id="330"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0070C0"/>
    <a:srgbClr val="0087B2"/>
    <a:srgbClr val="F26648"/>
    <a:srgbClr val="6D9FB1"/>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78" d="100"/>
          <a:sy n="78" d="100"/>
        </p:scale>
        <p:origin x="102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Do you know the place in each picture?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579107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PLACES OF INTEREST</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5165803" y="2351782"/>
            <a:ext cx="6643338" cy="1077218"/>
          </a:xfrm>
          <a:prstGeom prst="rect">
            <a:avLst/>
          </a:prstGeom>
          <a:noFill/>
        </p:spPr>
        <p:txBody>
          <a:bodyPr wrap="square">
            <a:spAutoFit/>
          </a:bodyPr>
          <a:lstStyle/>
          <a:p>
            <a:r>
              <a:rPr lang="en-US" sz="3200" b="1" dirty="0">
                <a:solidFill>
                  <a:srgbClr val="C00000"/>
                </a:solidFill>
                <a:effectLst/>
                <a:latin typeface="Source Sans Pro" panose="020B0503030403020204" pitchFamily="34" charset="0"/>
                <a:ea typeface="Source Sans Pro" panose="020B0503030403020204" pitchFamily="34" charset="0"/>
              </a:rPr>
              <a:t>- Picture 1: Nguyen Hue Pedestrian Street in Ho Chi Minh City. </a:t>
            </a:r>
            <a:endParaRPr lang="vi-VN" sz="3200" b="1" dirty="0">
              <a:solidFill>
                <a:srgbClr val="C00000"/>
              </a:solidFill>
              <a:latin typeface="Source Sans Pro" panose="020B0503030403020204" pitchFamily="34" charset="0"/>
              <a:ea typeface="Source Sans Pro" panose="020B0503030403020204" pitchFamily="34" charset="0"/>
            </a:endParaRPr>
          </a:p>
        </p:txBody>
      </p:sp>
      <p:sp>
        <p:nvSpPr>
          <p:cNvPr id="13" name="Hộp Văn bản 12">
            <a:extLst>
              <a:ext uri="{FF2B5EF4-FFF2-40B4-BE49-F238E27FC236}">
                <a16:creationId xmlns:a16="http://schemas.microsoft.com/office/drawing/2014/main" id="{69E9FCC2-A7F3-5271-20CB-4FF944FE33DE}"/>
              </a:ext>
            </a:extLst>
          </p:cNvPr>
          <p:cNvSpPr txBox="1"/>
          <p:nvPr/>
        </p:nvSpPr>
        <p:spPr>
          <a:xfrm>
            <a:off x="5303566" y="4469341"/>
            <a:ext cx="6643338" cy="1077218"/>
          </a:xfrm>
          <a:prstGeom prst="rect">
            <a:avLst/>
          </a:prstGeom>
          <a:noFill/>
        </p:spPr>
        <p:txBody>
          <a:bodyPr wrap="square">
            <a:spAutoFit/>
          </a:bodyPr>
          <a:lstStyle/>
          <a:p>
            <a:r>
              <a:rPr lang="en-US" sz="3200" b="1" dirty="0">
                <a:solidFill>
                  <a:schemeClr val="accent5">
                    <a:lumMod val="75000"/>
                  </a:schemeClr>
                </a:solidFill>
                <a:effectLst/>
                <a:latin typeface="Source Sans Pro" panose="020B0503030403020204" pitchFamily="34" charset="0"/>
                <a:ea typeface="Source Sans Pro" panose="020B0503030403020204" pitchFamily="34" charset="0"/>
              </a:rPr>
              <a:t>- Picture 2: Sydney Opera House in Sydney, Australia. </a:t>
            </a:r>
            <a:endParaRPr lang="vi-VN" sz="3200" b="1" dirty="0">
              <a:solidFill>
                <a:schemeClr val="accent5">
                  <a:lumMod val="75000"/>
                </a:schemeClr>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484E997D-D36D-1026-20DC-068D4C378AA1}"/>
              </a:ext>
            </a:extLst>
          </p:cNvPr>
          <p:cNvPicPr>
            <a:picLocks noChangeAspect="1"/>
          </p:cNvPicPr>
          <p:nvPr/>
        </p:nvPicPr>
        <p:blipFill>
          <a:blip r:embed="rId3"/>
          <a:stretch>
            <a:fillRect/>
          </a:stretch>
        </p:blipFill>
        <p:spPr>
          <a:xfrm>
            <a:off x="320156" y="1964900"/>
            <a:ext cx="4983409" cy="3973783"/>
          </a:xfrm>
          <a:prstGeom prst="rect">
            <a:avLst/>
          </a:prstGeom>
        </p:spPr>
      </p:pic>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8247" y="1152307"/>
            <a:ext cx="11087133"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pic>
        <p:nvPicPr>
          <p:cNvPr id="4" name="Hình ảnh 3">
            <a:extLst>
              <a:ext uri="{FF2B5EF4-FFF2-40B4-BE49-F238E27FC236}">
                <a16:creationId xmlns:a16="http://schemas.microsoft.com/office/drawing/2014/main" id="{B8BD9B95-596C-1064-D851-67400487D5D9}"/>
              </a:ext>
            </a:extLst>
          </p:cNvPr>
          <p:cNvPicPr>
            <a:picLocks noChangeAspect="1"/>
          </p:cNvPicPr>
          <p:nvPr/>
        </p:nvPicPr>
        <p:blipFill rotWithShape="1">
          <a:blip r:embed="rId3"/>
          <a:srcRect l="1092" r="689"/>
          <a:stretch/>
        </p:blipFill>
        <p:spPr>
          <a:xfrm>
            <a:off x="132178" y="2172875"/>
            <a:ext cx="11925300" cy="4161018"/>
          </a:xfrm>
          <a:prstGeom prst="rect">
            <a:avLst/>
          </a:prstGeom>
        </p:spPr>
      </p:pic>
      <p:sp>
        <p:nvSpPr>
          <p:cNvPr id="9" name="Hộp Văn bản 8">
            <a:extLst>
              <a:ext uri="{FF2B5EF4-FFF2-40B4-BE49-F238E27FC236}">
                <a16:creationId xmlns:a16="http://schemas.microsoft.com/office/drawing/2014/main" id="{21772D21-8A65-E78D-D156-2F51F4C0E97E}"/>
              </a:ext>
            </a:extLst>
          </p:cNvPr>
          <p:cNvSpPr txBox="1"/>
          <p:nvPr/>
        </p:nvSpPr>
        <p:spPr>
          <a:xfrm>
            <a:off x="5210270" y="2753226"/>
            <a:ext cx="1201543" cy="461665"/>
          </a:xfrm>
          <a:prstGeom prst="rect">
            <a:avLst/>
          </a:prstGeom>
          <a:noFill/>
        </p:spPr>
        <p:txBody>
          <a:bodyPr wrap="square">
            <a:spAutoFit/>
          </a:bodyPr>
          <a:lstStyle/>
          <a:p>
            <a:r>
              <a:rPr lang="en-US" sz="2400" b="1" dirty="0">
                <a:solidFill>
                  <a:srgbClr val="C00000"/>
                </a:solidFill>
                <a:effectLst/>
                <a:latin typeface="Source Sans Pro" panose="020B0503030403020204" pitchFamily="34" charset="0"/>
                <a:ea typeface="Source Sans Pro" panose="020B0503030403020204" pitchFamily="34" charset="0"/>
              </a:rPr>
              <a:t>one / 1</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0" name="Hộp Văn bản 9">
            <a:extLst>
              <a:ext uri="{FF2B5EF4-FFF2-40B4-BE49-F238E27FC236}">
                <a16:creationId xmlns:a16="http://schemas.microsoft.com/office/drawing/2014/main" id="{D6115360-777A-58D5-31BD-2B825FCDD92D}"/>
              </a:ext>
            </a:extLst>
          </p:cNvPr>
          <p:cNvSpPr txBox="1"/>
          <p:nvPr/>
        </p:nvSpPr>
        <p:spPr>
          <a:xfrm>
            <a:off x="6983314" y="3125095"/>
            <a:ext cx="1647730"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weekend</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1" name="Hộp Văn bản 10">
            <a:extLst>
              <a:ext uri="{FF2B5EF4-FFF2-40B4-BE49-F238E27FC236}">
                <a16:creationId xmlns:a16="http://schemas.microsoft.com/office/drawing/2014/main" id="{BD736CFA-7B15-1C0C-3C46-69C52B3A2F81}"/>
              </a:ext>
            </a:extLst>
          </p:cNvPr>
          <p:cNvSpPr txBox="1"/>
          <p:nvPr/>
        </p:nvSpPr>
        <p:spPr>
          <a:xfrm>
            <a:off x="10412663" y="3065016"/>
            <a:ext cx="1542717" cy="830997"/>
          </a:xfrm>
          <a:prstGeom prst="rect">
            <a:avLst/>
          </a:prstGeom>
          <a:noFill/>
        </p:spPr>
        <p:txBody>
          <a:bodyPr wrap="square">
            <a:spAutoFit/>
          </a:bodyPr>
          <a:lstStyle/>
          <a:p>
            <a:r>
              <a:rPr lang="en-US" sz="2400" b="1" dirty="0" err="1">
                <a:solidFill>
                  <a:srgbClr val="C00000"/>
                </a:solidFill>
                <a:latin typeface="Source Sans Pro" panose="020B0503030403020204" pitchFamily="34" charset="0"/>
                <a:ea typeface="Source Sans Pro" panose="020B0503030403020204" pitchFamily="34" charset="0"/>
              </a:rPr>
              <a:t>favourite</a:t>
            </a:r>
            <a:r>
              <a:rPr lang="en-US" sz="2400" b="1" dirty="0">
                <a:solidFill>
                  <a:srgbClr val="C00000"/>
                </a:solidFill>
                <a:latin typeface="Source Sans Pro" panose="020B0503030403020204" pitchFamily="34" charset="0"/>
                <a:ea typeface="Source Sans Pro" panose="020B0503030403020204" pitchFamily="34" charset="0"/>
              </a:rPr>
              <a:t> books</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4" name="Hộp Văn bản 13">
            <a:extLst>
              <a:ext uri="{FF2B5EF4-FFF2-40B4-BE49-F238E27FC236}">
                <a16:creationId xmlns:a16="http://schemas.microsoft.com/office/drawing/2014/main" id="{08D2B8F8-58C8-1D19-CDEA-0F6FDB612EA8}"/>
              </a:ext>
            </a:extLst>
          </p:cNvPr>
          <p:cNvSpPr txBox="1"/>
          <p:nvPr/>
        </p:nvSpPr>
        <p:spPr>
          <a:xfrm>
            <a:off x="5234569" y="4081894"/>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five / 5</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5" name="Hộp Văn bản 14">
            <a:extLst>
              <a:ext uri="{FF2B5EF4-FFF2-40B4-BE49-F238E27FC236}">
                <a16:creationId xmlns:a16="http://schemas.microsoft.com/office/drawing/2014/main" id="{D87F1BBB-F89B-8248-BC82-C350A07C740B}"/>
              </a:ext>
            </a:extLst>
          </p:cNvPr>
          <p:cNvSpPr txBox="1"/>
          <p:nvPr/>
        </p:nvSpPr>
        <p:spPr>
          <a:xfrm>
            <a:off x="8869946" y="4884120"/>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feeding</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21" name="Hộp Văn bản 20">
            <a:extLst>
              <a:ext uri="{FF2B5EF4-FFF2-40B4-BE49-F238E27FC236}">
                <a16:creationId xmlns:a16="http://schemas.microsoft.com/office/drawing/2014/main" id="{60EF5E82-70B6-CE9F-1E81-2D38907E30E8}"/>
              </a:ext>
            </a:extLst>
          </p:cNvPr>
          <p:cNvSpPr txBox="1"/>
          <p:nvPr/>
        </p:nvSpPr>
        <p:spPr>
          <a:xfrm>
            <a:off x="8869946" y="5761107"/>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a drink</a:t>
            </a:r>
            <a:endParaRPr lang="vi-VN" sz="24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1026018" y="2703951"/>
            <a:ext cx="7568889" cy="2976008"/>
          </a:xfrm>
          <a:prstGeom prst="rect">
            <a:avLst/>
          </a:prstGeom>
          <a:noFill/>
        </p:spPr>
        <p:txBody>
          <a:bodyPr wrap="square">
            <a:spAutoFit/>
          </a:bodyPr>
          <a:lstStyle/>
          <a:p>
            <a:pPr>
              <a:lnSpc>
                <a:spcPct val="150000"/>
              </a:lnSpc>
            </a:pPr>
            <a:r>
              <a:rPr lang="en-US" sz="3200" i="1" dirty="0">
                <a:solidFill>
                  <a:srgbClr val="242021"/>
                </a:solidFill>
                <a:effectLst/>
                <a:latin typeface="Aptos Display" panose="020B0004020202020204" pitchFamily="34" charset="0"/>
              </a:rPr>
              <a:t>– What is your </a:t>
            </a:r>
            <a:r>
              <a:rPr lang="en-US" sz="3200" i="1" dirty="0" err="1">
                <a:solidFill>
                  <a:srgbClr val="242021"/>
                </a:solidFill>
                <a:effectLst/>
                <a:latin typeface="Aptos Display" panose="020B0004020202020204" pitchFamily="34" charset="0"/>
              </a:rPr>
              <a:t>favourite</a:t>
            </a:r>
            <a:r>
              <a:rPr lang="en-US" sz="3200" i="1" dirty="0">
                <a:solidFill>
                  <a:srgbClr val="242021"/>
                </a:solidFill>
                <a:effectLst/>
                <a:latin typeface="Aptos Display" panose="020B0004020202020204" pitchFamily="34" charset="0"/>
              </a:rPr>
              <a:t> place of interest?</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far is it from your house?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often do you go to that place?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What do you do there?</a:t>
            </a:r>
            <a:r>
              <a:rPr lang="en-US" sz="3200" i="1" dirty="0">
                <a:latin typeface="Aptos Display" panose="020B0004020202020204" pitchFamily="34" charset="0"/>
              </a:rPr>
              <a:t> </a:t>
            </a:r>
            <a:endParaRPr lang="vi-VN" sz="3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28983" y="2454518"/>
            <a:ext cx="10945983" cy="3854325"/>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pPr>
              <a:lnSpc>
                <a:spcPct val="200000"/>
              </a:lnSpc>
            </a:pPr>
            <a:r>
              <a:rPr lang="en-US" sz="2800" b="1" i="1" dirty="0">
                <a:effectLst/>
                <a:latin typeface="Aptos Narrow" panose="020B0004020202020204" pitchFamily="34" charset="0"/>
              </a:rPr>
              <a:t>Lan’s </a:t>
            </a:r>
            <a:r>
              <a:rPr lang="en-US" sz="2800" b="1" i="1" dirty="0" err="1">
                <a:effectLst/>
                <a:latin typeface="Aptos Narrow" panose="020B0004020202020204" pitchFamily="34" charset="0"/>
              </a:rPr>
              <a:t>favourite</a:t>
            </a:r>
            <a:r>
              <a:rPr lang="en-US" sz="2800" b="1" i="1" dirty="0">
                <a:effectLst/>
                <a:latin typeface="Aptos Narrow" panose="020B0004020202020204" pitchFamily="34" charset="0"/>
              </a:rPr>
              <a:t> place of interest is Tao Dan Park. It’s only one </a:t>
            </a:r>
            <a:r>
              <a:rPr lang="en-US" sz="2800" b="1" i="1" dirty="0" err="1">
                <a:effectLst/>
                <a:latin typeface="Aptos Narrow" panose="020B0004020202020204" pitchFamily="34" charset="0"/>
              </a:rPr>
              <a:t>kilometre</a:t>
            </a:r>
            <a:r>
              <a:rPr lang="en-US" sz="2800" b="1" i="1" dirty="0">
                <a:effectLst/>
                <a:latin typeface="Aptos Narrow" panose="020B0004020202020204" pitchFamily="34" charset="0"/>
              </a:rPr>
              <a:t> from her house, so she goes there every weekend with her mother and sister. There they walk, do some exercises and enjoy the fresh air. Sometimes they also cycle around the park.</a:t>
            </a:r>
          </a:p>
        </p:txBody>
      </p:sp>
    </p:spTree>
    <p:extLst>
      <p:ext uri="{BB962C8B-B14F-4D97-AF65-F5344CB8AC3E}">
        <p14:creationId xmlns:p14="http://schemas.microsoft.com/office/powerpoint/2010/main" val="313733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7954406"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66" y="219045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3988063"/>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PLACES OF INTEREST</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Phrasal verbs revision.</a:t>
            </a:r>
          </a:p>
        </p:txBody>
      </p:sp>
      <p:sp>
        <p:nvSpPr>
          <p:cNvPr id="21" name="Rectangle 20"/>
          <p:cNvSpPr/>
          <p:nvPr/>
        </p:nvSpPr>
        <p:spPr>
          <a:xfrm>
            <a:off x="5456954" y="2008673"/>
            <a:ext cx="6540369" cy="151209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Seeking for help and responding.</a:t>
            </a:r>
          </a:p>
          <a:p>
            <a:r>
              <a:rPr lang="en-US" dirty="0">
                <a:solidFill>
                  <a:schemeClr val="tx1"/>
                </a:solidFill>
              </a:rPr>
              <a:t>- Task 1: Listen and read the conversations. Pay attention to the highlighted parts.</a:t>
            </a:r>
          </a:p>
          <a:p>
            <a:r>
              <a:rPr lang="en-US" dirty="0">
                <a:solidFill>
                  <a:schemeClr val="tx1"/>
                </a:solidFill>
              </a:rPr>
              <a:t>- Task 2: Work in pairs. Ask for help and respond in the following situations. </a:t>
            </a:r>
          </a:p>
        </p:txBody>
      </p:sp>
      <p:sp>
        <p:nvSpPr>
          <p:cNvPr id="22" name="Rectangle 21"/>
          <p:cNvSpPr/>
          <p:nvPr/>
        </p:nvSpPr>
        <p:spPr>
          <a:xfrm>
            <a:off x="5467050" y="3676985"/>
            <a:ext cx="6536433" cy="19264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3: Do you know the place in each picture?</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Listen to Binh and Mira talking about a place of interest in their community. Fill in each blank with no more than TWO words and / or a number.</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Work in pairs. ask and answer about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places of interest. Use the questions below.</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541341"/>
            <a:ext cx="728462"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315755" y="4860873"/>
            <a:ext cx="1439995" cy="89726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22870" y="5727428"/>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pic>
        <p:nvPicPr>
          <p:cNvPr id="7" name="Hình ảnh 6">
            <a:extLst>
              <a:ext uri="{FF2B5EF4-FFF2-40B4-BE49-F238E27FC236}">
                <a16:creationId xmlns:a16="http://schemas.microsoft.com/office/drawing/2014/main" id="{B7DFE4F5-B77A-D539-F2B8-F35B93E5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017" y="1380706"/>
            <a:ext cx="5602492" cy="5003025"/>
          </a:xfrm>
          <a:prstGeom prst="rect">
            <a:avLst/>
          </a:prstGeom>
        </p:spPr>
      </p:pic>
      <p:sp>
        <p:nvSpPr>
          <p:cNvPr id="8" name="TextBox 4">
            <a:extLst>
              <a:ext uri="{FF2B5EF4-FFF2-40B4-BE49-F238E27FC236}">
                <a16:creationId xmlns:a16="http://schemas.microsoft.com/office/drawing/2014/main" id="{4C95C995-7DE5-CC52-08BF-DD192CB1A30A}"/>
              </a:ext>
            </a:extLst>
          </p:cNvPr>
          <p:cNvSpPr txBox="1"/>
          <p:nvPr/>
        </p:nvSpPr>
        <p:spPr>
          <a:xfrm>
            <a:off x="6774879" y="5172576"/>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794CD754-0FAC-5398-6408-EE740C341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9" y="1260130"/>
            <a:ext cx="4452560" cy="3757961"/>
          </a:xfrm>
          <a:prstGeom prst="rect">
            <a:avLst/>
          </a:prstGeom>
        </p:spPr>
      </p:pic>
      <p:sp>
        <p:nvSpPr>
          <p:cNvPr id="4" name="TextBox 4">
            <a:extLst>
              <a:ext uri="{FF2B5EF4-FFF2-40B4-BE49-F238E27FC236}">
                <a16:creationId xmlns:a16="http://schemas.microsoft.com/office/drawing/2014/main" id="{65962637-5F8E-22E3-AACE-3E8FEAF3B677}"/>
              </a:ext>
            </a:extLst>
          </p:cNvPr>
          <p:cNvSpPr txBox="1"/>
          <p:nvPr/>
        </p:nvSpPr>
        <p:spPr>
          <a:xfrm>
            <a:off x="387069" y="4720707"/>
            <a:ext cx="5218771" cy="1754326"/>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CARE OF/</a:t>
            </a:r>
          </a:p>
          <a:p>
            <a:pPr algn="ctr"/>
            <a:r>
              <a:rPr lang="en-US" sz="54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id="{87FF61A9-C2B1-7662-73E2-5B915D244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id="{880D7135-7CBA-B7AF-B414-90531F15BABD}"/>
              </a:ext>
            </a:extLst>
          </p:cNvPr>
          <p:cNvSpPr txBox="1"/>
          <p:nvPr/>
        </p:nvSpPr>
        <p:spPr>
          <a:xfrm>
            <a:off x="7214274" y="5437875"/>
            <a:ext cx="4499211"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COME BACK</a:t>
            </a:r>
          </a:p>
        </p:txBody>
      </p:sp>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id="{F4DF078E-C186-FA84-056E-26C8125C5097}"/>
              </a:ext>
            </a:extLst>
          </p:cNvPr>
          <p:cNvSpPr txBox="1"/>
          <p:nvPr/>
        </p:nvSpPr>
        <p:spPr>
          <a:xfrm>
            <a:off x="760279"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id="{A92114D9-17AB-47F5-8AAE-3E79F6EAA339}"/>
              </a:ext>
            </a:extLst>
          </p:cNvPr>
          <p:cNvSpPr txBox="1"/>
          <p:nvPr/>
        </p:nvSpPr>
        <p:spPr>
          <a:xfrm>
            <a:off x="7397983"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F14B8697-B214-E5F5-BB3F-3B93343C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8" y="1289999"/>
            <a:ext cx="5238750" cy="5143500"/>
          </a:xfrm>
          <a:prstGeom prst="rect">
            <a:avLst/>
          </a:prstGeom>
        </p:spPr>
      </p:pic>
      <p:sp>
        <p:nvSpPr>
          <p:cNvPr id="4" name="TextBox 4">
            <a:extLst>
              <a:ext uri="{FF2B5EF4-FFF2-40B4-BE49-F238E27FC236}">
                <a16:creationId xmlns:a16="http://schemas.microsoft.com/office/drawing/2014/main"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81439"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3" name="Picture 2">
            <a:extLst>
              <a:ext uri="{FF2B5EF4-FFF2-40B4-BE49-F238E27FC236}">
                <a16:creationId xmlns:a16="http://schemas.microsoft.com/office/drawing/2014/main" id="{64B8E83F-BD3A-42AF-45A5-6234E4F9114E}"/>
              </a:ext>
            </a:extLst>
          </p:cNvPr>
          <p:cNvPicPr>
            <a:picLocks noChangeAspect="1"/>
          </p:cNvPicPr>
          <p:nvPr/>
        </p:nvPicPr>
        <p:blipFill>
          <a:blip r:embed="rId3"/>
          <a:stretch>
            <a:fillRect/>
          </a:stretch>
        </p:blipFill>
        <p:spPr>
          <a:xfrm>
            <a:off x="1592826" y="1971521"/>
            <a:ext cx="7108722" cy="3976441"/>
          </a:xfrm>
          <a:prstGeom prst="rect">
            <a:avLst/>
          </a:prstGeom>
        </p:spPr>
      </p:pic>
    </p:spTree>
    <p:extLst>
      <p:ext uri="{BB962C8B-B14F-4D97-AF65-F5344CB8AC3E}">
        <p14:creationId xmlns:p14="http://schemas.microsoft.com/office/powerpoint/2010/main" val="21385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for help and respond in the following situations</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492476" y="1815923"/>
            <a:ext cx="11615802" cy="1384995"/>
          </a:xfrm>
          <a:prstGeom prst="rect">
            <a:avLst/>
          </a:prstGeom>
          <a:noFill/>
        </p:spPr>
        <p:txBody>
          <a:bodyPr wrap="square">
            <a:spAutoFit/>
          </a:bodyPr>
          <a:lstStyle/>
          <a:p>
            <a:r>
              <a:rPr lang="en-US" sz="2800" b="1" i="0" dirty="0">
                <a:solidFill>
                  <a:srgbClr val="F26548"/>
                </a:solidFill>
                <a:effectLst/>
                <a:latin typeface="ChronicaPro-Bold"/>
              </a:rPr>
              <a:t>1. </a:t>
            </a:r>
            <a:r>
              <a:rPr lang="en-US" sz="2800" b="0" i="0" dirty="0">
                <a:solidFill>
                  <a:srgbClr val="242021"/>
                </a:solidFill>
                <a:effectLst/>
                <a:latin typeface="ChronicaPro-Book"/>
              </a:rPr>
              <a:t>You want your friend to lend you her pen.</a:t>
            </a:r>
            <a:br>
              <a:rPr lang="en-US" sz="2800" b="0" i="0" dirty="0">
                <a:solidFill>
                  <a:srgbClr val="242021"/>
                </a:solidFill>
                <a:effectLst/>
                <a:latin typeface="ChronicaPro-Book"/>
              </a:rPr>
            </a:br>
            <a:r>
              <a:rPr lang="en-US" sz="2800" b="1" i="0" dirty="0">
                <a:solidFill>
                  <a:srgbClr val="F26548"/>
                </a:solidFill>
                <a:effectLst/>
                <a:latin typeface="ChronicaPro-Bold"/>
              </a:rPr>
              <a:t>2. </a:t>
            </a:r>
            <a:r>
              <a:rPr lang="en-US" sz="2800" b="0" i="0" dirty="0">
                <a:solidFill>
                  <a:srgbClr val="242021"/>
                </a:solidFill>
                <a:effectLst/>
                <a:latin typeface="ChronicaPro-Book"/>
              </a:rPr>
              <a:t>You want your </a:t>
            </a:r>
            <a:r>
              <a:rPr lang="en-US" sz="2800" b="0" i="0" dirty="0" err="1">
                <a:solidFill>
                  <a:srgbClr val="242021"/>
                </a:solidFill>
                <a:effectLst/>
                <a:latin typeface="ChronicaPro-Book"/>
              </a:rPr>
              <a:t>neighbour</a:t>
            </a:r>
            <a:r>
              <a:rPr lang="en-US" sz="2800" b="0" i="0" dirty="0">
                <a:solidFill>
                  <a:srgbClr val="242021"/>
                </a:solidFill>
                <a:effectLst/>
                <a:latin typeface="ChronicaPro-Book"/>
              </a:rPr>
              <a:t> to tell you the name of the new garbage collector.</a:t>
            </a:r>
            <a:br>
              <a:rPr lang="en-US" sz="2800" b="0" i="0" dirty="0">
                <a:solidFill>
                  <a:srgbClr val="242021"/>
                </a:solidFill>
                <a:effectLst/>
                <a:latin typeface="ChronicaPro-Book"/>
              </a:rPr>
            </a:br>
            <a:r>
              <a:rPr lang="en-US" sz="2800" b="1" i="0" dirty="0">
                <a:solidFill>
                  <a:srgbClr val="F26548"/>
                </a:solidFill>
                <a:effectLst/>
                <a:latin typeface="ChronicaPro-Bold"/>
              </a:rPr>
              <a:t>3. </a:t>
            </a:r>
            <a:r>
              <a:rPr lang="en-US" sz="2800" b="0" i="0" dirty="0">
                <a:solidFill>
                  <a:srgbClr val="242021"/>
                </a:solidFill>
                <a:effectLst/>
                <a:latin typeface="ChronicaPro-Book"/>
              </a:rPr>
              <a:t>You want to ask your </a:t>
            </a:r>
            <a:r>
              <a:rPr lang="en-US" sz="2800" b="0" i="0" dirty="0" err="1">
                <a:solidFill>
                  <a:srgbClr val="242021"/>
                </a:solidFill>
                <a:effectLst/>
                <a:latin typeface="ChronicaPro-Book"/>
              </a:rPr>
              <a:t>neighbour</a:t>
            </a:r>
            <a:r>
              <a:rPr lang="en-US" sz="2800" b="0" i="0" dirty="0">
                <a:solidFill>
                  <a:srgbClr val="242021"/>
                </a:solidFill>
                <a:effectLst/>
                <a:latin typeface="ChronicaPro-Book"/>
              </a:rPr>
              <a:t> where to</a:t>
            </a:r>
            <a:r>
              <a:rPr lang="en-US" sz="2800" dirty="0">
                <a:solidFill>
                  <a:srgbClr val="242021"/>
                </a:solidFill>
                <a:latin typeface="ChronicaPro-Book"/>
              </a:rPr>
              <a:t> </a:t>
            </a:r>
            <a:r>
              <a:rPr lang="en-US" sz="2800" b="0" i="0" dirty="0">
                <a:solidFill>
                  <a:srgbClr val="242021"/>
                </a:solidFill>
                <a:effectLst/>
                <a:latin typeface="ChronicaPro-Book"/>
              </a:rPr>
              <a:t>buy the best fruits and vegetables.</a:t>
            </a:r>
            <a:r>
              <a:rPr lang="en-US" sz="2800" dirty="0"/>
              <a:t> </a:t>
            </a:r>
            <a:endParaRPr lang="vi-VN" sz="2800" dirty="0"/>
          </a:p>
        </p:txBody>
      </p:sp>
      <p:sp>
        <p:nvSpPr>
          <p:cNvPr id="10" name="Hộp Văn bản 9">
            <a:extLst>
              <a:ext uri="{FF2B5EF4-FFF2-40B4-BE49-F238E27FC236}">
                <a16:creationId xmlns:a16="http://schemas.microsoft.com/office/drawing/2014/main" id="{EDF0B131-9456-825F-9B7D-08B31B513963}"/>
              </a:ext>
            </a:extLst>
          </p:cNvPr>
          <p:cNvSpPr txBox="1"/>
          <p:nvPr/>
        </p:nvSpPr>
        <p:spPr>
          <a:xfrm>
            <a:off x="565857" y="3243735"/>
            <a:ext cx="9758014" cy="2923877"/>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Aptos Narrow" panose="020B0004020202020204" pitchFamily="34" charset="0"/>
              </a:rPr>
              <a:t>1. </a:t>
            </a:r>
            <a:r>
              <a:rPr lang="en-US" sz="2400" i="0" dirty="0">
                <a:effectLst/>
                <a:latin typeface="Aptos Narrow" panose="020B0004020202020204" pitchFamily="34" charset="0"/>
              </a:rPr>
              <a:t>Do you mind lending me your pen?	</a:t>
            </a:r>
          </a:p>
          <a:p>
            <a:r>
              <a:rPr lang="en-US" sz="2400" i="0" dirty="0">
                <a:effectLst/>
                <a:latin typeface="Aptos Narrow" panose="020B0004020202020204" pitchFamily="34" charset="0"/>
              </a:rPr>
              <a:t>- Not at all. Here you are.</a:t>
            </a:r>
          </a:p>
          <a:p>
            <a:r>
              <a:rPr lang="en-US" sz="2800" b="1" i="0" dirty="0">
                <a:solidFill>
                  <a:srgbClr val="FF0000"/>
                </a:solidFill>
                <a:effectLst/>
                <a:latin typeface="Aptos Narrow" panose="020B0004020202020204" pitchFamily="34" charset="0"/>
              </a:rPr>
              <a:t>2. </a:t>
            </a:r>
            <a:r>
              <a:rPr lang="en-US" sz="2400" i="0" dirty="0">
                <a:effectLst/>
                <a:latin typeface="Aptos Narrow" panose="020B0004020202020204" pitchFamily="34" charset="0"/>
              </a:rPr>
              <a:t>Could you tell the name of the new garbage collector?	</a:t>
            </a:r>
          </a:p>
          <a:p>
            <a:r>
              <a:rPr lang="en-US" sz="2400" i="0" dirty="0">
                <a:effectLst/>
                <a:latin typeface="Aptos Narrow" panose="020B0004020202020204" pitchFamily="34" charset="0"/>
              </a:rPr>
              <a:t>- Sure. His name’s Nam.</a:t>
            </a:r>
          </a:p>
          <a:p>
            <a:r>
              <a:rPr lang="en-US" sz="2800" b="1" i="0" dirty="0">
                <a:solidFill>
                  <a:srgbClr val="FF0000"/>
                </a:solidFill>
                <a:effectLst/>
                <a:latin typeface="Aptos Narrow" panose="020B0004020202020204" pitchFamily="34" charset="0"/>
              </a:rPr>
              <a:t>3. </a:t>
            </a:r>
            <a:r>
              <a:rPr lang="en-US" sz="2400" i="0" dirty="0">
                <a:effectLst/>
                <a:latin typeface="Aptos Narrow" panose="020B0004020202020204" pitchFamily="34" charset="0"/>
              </a:rPr>
              <a:t>Could you tell me where to buy the best fruits and vegetables in our area? </a:t>
            </a:r>
          </a:p>
          <a:p>
            <a:r>
              <a:rPr lang="en-US" sz="2400" i="0" dirty="0">
                <a:effectLst/>
                <a:latin typeface="Aptos Narrow" panose="020B0004020202020204" pitchFamily="34" charset="0"/>
              </a:rPr>
              <a:t>- Sure. There’s a shop in Le Lai Street.</a:t>
            </a:r>
          </a:p>
        </p:txBody>
      </p:sp>
    </p:spTree>
    <p:extLst>
      <p:ext uri="{BB962C8B-B14F-4D97-AF65-F5344CB8AC3E}">
        <p14:creationId xmlns:p14="http://schemas.microsoft.com/office/powerpoint/2010/main" val="2525187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3986</TotalTime>
  <Words>611</Words>
  <PresentationFormat>Widescreen</PresentationFormat>
  <Paragraphs>94</Paragraphs>
  <Slides>16</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Adobe Gothic Std B</vt:lpstr>
      <vt:lpstr>Aptos Display</vt:lpstr>
      <vt:lpstr>Aptos Narrow</vt:lpstr>
      <vt:lpstr>Arial</vt:lpstr>
      <vt:lpstr>Calibri</vt:lpstr>
      <vt:lpstr>Calibri Light</vt:lpstr>
      <vt:lpstr>ChronicaPro-Bold</vt:lpstr>
      <vt:lpstr>ChronicaPro-Book</vt:lpstr>
      <vt:lpstr>Myriad Pro</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2024-01-13T05:44:06Z</dcterms:modified>
</cp:coreProperties>
</file>