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59" r:id="rId4"/>
    <p:sldId id="268" r:id="rId5"/>
    <p:sldId id="269" r:id="rId6"/>
    <p:sldId id="312" r:id="rId7"/>
    <p:sldId id="313" r:id="rId8"/>
    <p:sldId id="270" r:id="rId9"/>
    <p:sldId id="301" r:id="rId10"/>
    <p:sldId id="302" r:id="rId11"/>
    <p:sldId id="289" r:id="rId12"/>
    <p:sldId id="310" r:id="rId13"/>
    <p:sldId id="297" r:id="rId14"/>
    <p:sldId id="311" r:id="rId15"/>
    <p:sldId id="272" r:id="rId16"/>
    <p:sldId id="309" r:id="rId17"/>
    <p:sldId id="299" r:id="rId18"/>
    <p:sldId id="304" r:id="rId19"/>
    <p:sldId id="308" r:id="rId20"/>
    <p:sldId id="314" r:id="rId21"/>
    <p:sldId id="315" r:id="rId22"/>
    <p:sldId id="316" r:id="rId23"/>
    <p:sldId id="392" r:id="rId24"/>
    <p:sldId id="387" r:id="rId25"/>
    <p:sldId id="388" r:id="rId26"/>
    <p:sldId id="366" r:id="rId27"/>
    <p:sldId id="382" r:id="rId28"/>
    <p:sldId id="394" r:id="rId29"/>
    <p:sldId id="396" r:id="rId30"/>
    <p:sldId id="389" r:id="rId31"/>
    <p:sldId id="3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95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4" Type="http://schemas.openxmlformats.org/officeDocument/2006/relationships/image" Target="../media/image15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image" Target="../media/image172.wmf"/><Relationship Id="rId7" Type="http://schemas.openxmlformats.org/officeDocument/2006/relationships/image" Target="../media/image176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Relationship Id="rId9" Type="http://schemas.openxmlformats.org/officeDocument/2006/relationships/image" Target="../media/image17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image" Target="../media/image172.wmf"/><Relationship Id="rId7" Type="http://schemas.openxmlformats.org/officeDocument/2006/relationships/image" Target="../media/image176.wmf"/><Relationship Id="rId12" Type="http://schemas.openxmlformats.org/officeDocument/2006/relationships/image" Target="../media/image181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75.wmf"/><Relationship Id="rId11" Type="http://schemas.openxmlformats.org/officeDocument/2006/relationships/image" Target="../media/image180.wmf"/><Relationship Id="rId5" Type="http://schemas.openxmlformats.org/officeDocument/2006/relationships/image" Target="../media/image174.wmf"/><Relationship Id="rId10" Type="http://schemas.openxmlformats.org/officeDocument/2006/relationships/image" Target="../media/image179.wmf"/><Relationship Id="rId4" Type="http://schemas.openxmlformats.org/officeDocument/2006/relationships/image" Target="../media/image173.wmf"/><Relationship Id="rId9" Type="http://schemas.openxmlformats.org/officeDocument/2006/relationships/image" Target="../media/image17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4" Type="http://schemas.openxmlformats.org/officeDocument/2006/relationships/image" Target="../media/image18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3" Type="http://schemas.openxmlformats.org/officeDocument/2006/relationships/image" Target="../media/image188.wmf"/><Relationship Id="rId7" Type="http://schemas.openxmlformats.org/officeDocument/2006/relationships/image" Target="../media/image192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6" Type="http://schemas.openxmlformats.org/officeDocument/2006/relationships/image" Target="../media/image191.wmf"/><Relationship Id="rId5" Type="http://schemas.openxmlformats.org/officeDocument/2006/relationships/image" Target="../media/image190.wmf"/><Relationship Id="rId4" Type="http://schemas.openxmlformats.org/officeDocument/2006/relationships/image" Target="../media/image18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2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7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4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49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6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3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6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7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9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50AF-5592-413B-B0FB-E7553523C33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4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50AF-5592-413B-B0FB-E7553523C33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74B-4C70-4F30-8B04-DD681B58E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9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8.png"/><Relationship Id="rId7" Type="http://schemas.openxmlformats.org/officeDocument/2006/relationships/image" Target="../media/image8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5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89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580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58.png"/><Relationship Id="rId3" Type="http://schemas.openxmlformats.org/officeDocument/2006/relationships/image" Target="../media/image154.png"/><Relationship Id="rId7" Type="http://schemas.openxmlformats.org/officeDocument/2006/relationships/image" Target="../media/image134.wmf"/><Relationship Id="rId12" Type="http://schemas.openxmlformats.org/officeDocument/2006/relationships/image" Target="../media/image15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2.png"/><Relationship Id="rId5" Type="http://schemas.openxmlformats.org/officeDocument/2006/relationships/image" Target="../media/image133.wmf"/><Relationship Id="rId15" Type="http://schemas.openxmlformats.org/officeDocument/2006/relationships/image" Target="../media/image153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6.png"/><Relationship Id="rId1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00.png"/><Relationship Id="rId7" Type="http://schemas.openxmlformats.org/officeDocument/2006/relationships/image" Target="../media/image47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3.png"/><Relationship Id="rId3" Type="http://schemas.openxmlformats.org/officeDocument/2006/relationships/image" Target="../media/image162.png"/><Relationship Id="rId7" Type="http://schemas.openxmlformats.org/officeDocument/2006/relationships/image" Target="../media/image560.png"/><Relationship Id="rId12" Type="http://schemas.openxmlformats.org/officeDocument/2006/relationships/image" Target="../media/image1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0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50.png"/><Relationship Id="rId10" Type="http://schemas.openxmlformats.org/officeDocument/2006/relationships/image" Target="../media/image160.wmf"/><Relationship Id="rId4" Type="http://schemas.openxmlformats.org/officeDocument/2006/relationships/image" Target="../media/image540.png"/><Relationship Id="rId9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631.png"/><Relationship Id="rId3" Type="http://schemas.openxmlformats.org/officeDocument/2006/relationships/image" Target="../media/image166.png"/><Relationship Id="rId7" Type="http://schemas.openxmlformats.org/officeDocument/2006/relationships/image" Target="../media/image640.png"/><Relationship Id="rId12" Type="http://schemas.openxmlformats.org/officeDocument/2006/relationships/image" Target="../media/image1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00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63.wmf"/><Relationship Id="rId10" Type="http://schemas.openxmlformats.org/officeDocument/2006/relationships/image" Target="../media/image65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670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6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1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730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680.png"/><Relationship Id="rId15" Type="http://schemas.openxmlformats.org/officeDocument/2006/relationships/image" Target="../media/image760.png"/><Relationship Id="rId10" Type="http://schemas.openxmlformats.org/officeDocument/2006/relationships/image" Target="../media/image750.png"/><Relationship Id="rId4" Type="http://schemas.openxmlformats.org/officeDocument/2006/relationships/image" Target="../media/image710.png"/><Relationship Id="rId9" Type="http://schemas.openxmlformats.org/officeDocument/2006/relationships/image" Target="../media/image740.png"/><Relationship Id="rId14" Type="http://schemas.openxmlformats.org/officeDocument/2006/relationships/image" Target="../media/image16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74.wmf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178.wmf"/><Relationship Id="rId7" Type="http://schemas.openxmlformats.org/officeDocument/2006/relationships/image" Target="../media/image500.png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1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1.wmf"/><Relationship Id="rId11" Type="http://schemas.openxmlformats.org/officeDocument/2006/relationships/image" Target="../media/image173.wmf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175.wmf"/><Relationship Id="rId23" Type="http://schemas.openxmlformats.org/officeDocument/2006/relationships/image" Target="../media/image570.png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177.wmf"/><Relationship Id="rId4" Type="http://schemas.openxmlformats.org/officeDocument/2006/relationships/image" Target="../media/image170.wmf"/><Relationship Id="rId9" Type="http://schemas.openxmlformats.org/officeDocument/2006/relationships/image" Target="../media/image172.wmf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5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174.wmf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3.bin"/><Relationship Id="rId3" Type="http://schemas.openxmlformats.org/officeDocument/2006/relationships/oleObject" Target="../embeddings/oleObject22.bin"/><Relationship Id="rId21" Type="http://schemas.openxmlformats.org/officeDocument/2006/relationships/image" Target="../media/image178.wmf"/><Relationship Id="rId7" Type="http://schemas.openxmlformats.org/officeDocument/2006/relationships/image" Target="../media/image660.png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176.wmf"/><Relationship Id="rId25" Type="http://schemas.openxmlformats.org/officeDocument/2006/relationships/image" Target="../media/image17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18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1.wmf"/><Relationship Id="rId11" Type="http://schemas.openxmlformats.org/officeDocument/2006/relationships/image" Target="../media/image173.wmf"/><Relationship Id="rId24" Type="http://schemas.openxmlformats.org/officeDocument/2006/relationships/oleObject" Target="../embeddings/oleObject32.bin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175.wmf"/><Relationship Id="rId23" Type="http://schemas.openxmlformats.org/officeDocument/2006/relationships/oleObject" Target="../embeddings/oleObject31.bin"/><Relationship Id="rId28" Type="http://schemas.openxmlformats.org/officeDocument/2006/relationships/oleObject" Target="../embeddings/oleObject34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177.wmf"/><Relationship Id="rId4" Type="http://schemas.openxmlformats.org/officeDocument/2006/relationships/image" Target="../media/image170.wmf"/><Relationship Id="rId9" Type="http://schemas.openxmlformats.org/officeDocument/2006/relationships/image" Target="../media/image172.wmf"/><Relationship Id="rId14" Type="http://schemas.openxmlformats.org/officeDocument/2006/relationships/oleObject" Target="../embeddings/oleObject27.bin"/><Relationship Id="rId22" Type="http://schemas.openxmlformats.org/officeDocument/2006/relationships/image" Target="../media/image510.png"/><Relationship Id="rId27" Type="http://schemas.openxmlformats.org/officeDocument/2006/relationships/image" Target="../media/image18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183.wmf"/><Relationship Id="rId12" Type="http://schemas.openxmlformats.org/officeDocument/2006/relationships/image" Target="../media/image1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770.png"/><Relationship Id="rId10" Type="http://schemas.openxmlformats.org/officeDocument/2006/relationships/image" Target="../media/image800.png"/><Relationship Id="rId4" Type="http://schemas.openxmlformats.org/officeDocument/2006/relationships/image" Target="../media/image182.wmf"/><Relationship Id="rId9" Type="http://schemas.openxmlformats.org/officeDocument/2006/relationships/image" Target="../media/image790.png"/><Relationship Id="rId14" Type="http://schemas.openxmlformats.org/officeDocument/2006/relationships/image" Target="../media/image18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193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190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7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189.wmf"/><Relationship Id="rId4" Type="http://schemas.openxmlformats.org/officeDocument/2006/relationships/image" Target="../media/image186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19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1.png"/><Relationship Id="rId13" Type="http://schemas.openxmlformats.org/officeDocument/2006/relationships/image" Target="../media/image71.png"/><Relationship Id="rId18" Type="http://schemas.openxmlformats.org/officeDocument/2006/relationships/image" Target="../media/image77.png"/><Relationship Id="rId3" Type="http://schemas.openxmlformats.org/officeDocument/2006/relationships/image" Target="../media/image66.png"/><Relationship Id="rId7" Type="http://schemas.openxmlformats.org/officeDocument/2006/relationships/image" Target="../media/image67.png"/><Relationship Id="rId12" Type="http://schemas.openxmlformats.org/officeDocument/2006/relationships/image" Target="../media/image70.png"/><Relationship Id="rId17" Type="http://schemas.openxmlformats.org/officeDocument/2006/relationships/image" Target="../media/image76.png"/><Relationship Id="rId2" Type="http://schemas.openxmlformats.org/officeDocument/2006/relationships/image" Target="../media/image62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11" Type="http://schemas.openxmlformats.org/officeDocument/2006/relationships/image" Target="../media/image74.png"/><Relationship Id="rId5" Type="http://schemas.openxmlformats.org/officeDocument/2006/relationships/image" Target="../media/image582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79.png"/><Relationship Id="rId4" Type="http://schemas.openxmlformats.org/officeDocument/2006/relationships/image" Target="../media/image630.png"/><Relationship Id="rId9" Type="http://schemas.openxmlformats.org/officeDocument/2006/relationships/image" Target="../media/image69.png"/><Relationship Id="rId1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99490" y="1057031"/>
            <a:ext cx="11636248" cy="166199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vi-VN" sz="3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</a:t>
            </a:r>
            <a:r>
              <a:rPr lang="vi-VN" sz="3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 HAI</a:t>
            </a:r>
            <a:endParaRPr lang="en-US" sz="3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NGHIỆM THU GỌN</a:t>
            </a:r>
            <a:endParaRPr lang="en-US" sz="3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992" y="5575886"/>
            <a:ext cx="677300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  </a:t>
            </a: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Việt Đức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287" y="856149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Áp dụng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513" y="1538269"/>
            <a:ext cx="654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dụ.  Giải phương trình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45776" y="2048256"/>
                <a:ext cx="259051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76" y="2048256"/>
                <a:ext cx="2590517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73772" y="2507734"/>
            <a:ext cx="473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= 3 ; b = 5 ; c = -1)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13439" y="3181432"/>
                <a:ext cx="205049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439" y="3181432"/>
                <a:ext cx="2050498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56831" y="3159862"/>
                <a:ext cx="254249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.(−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831" y="3159862"/>
                <a:ext cx="2542491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04332" y="3207375"/>
                <a:ext cx="30267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332" y="3207375"/>
                <a:ext cx="302672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53280" y="3855805"/>
                <a:ext cx="78467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nên phương trình có hai nghiệm phân biệt:  </a:t>
                </a:r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3855805"/>
                <a:ext cx="7846752" cy="461665"/>
              </a:xfrm>
              <a:prstGeom prst="rect">
                <a:avLst/>
              </a:prstGeom>
              <a:blipFill>
                <a:blip r:embed="rId6"/>
                <a:stretch>
                  <a:fillRect l="-124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45776" y="4420969"/>
                <a:ext cx="358630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rad>
                      </m:num>
                      <m:den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en-US" sz="28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𝟑𝟕</m:t>
                            </m:r>
                          </m:e>
                        </m:rad>
                      </m:num>
                      <m:den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76" y="4420969"/>
                <a:ext cx="3586303" cy="786177"/>
              </a:xfrm>
              <a:prstGeom prst="rect">
                <a:avLst/>
              </a:prstGeom>
              <a:blipFill>
                <a:blip r:embed="rId7"/>
                <a:stretch>
                  <a:fillRect r="-2381" b="-85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76999" y="4341403"/>
                <a:ext cx="3591881" cy="805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</m:rad>
                        </m:num>
                        <m:den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2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𝟑𝟕</m:t>
                              </m:r>
                            </m:e>
                          </m:rad>
                        </m:num>
                        <m:den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99" y="4341403"/>
                <a:ext cx="3591881" cy="8051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6" name="TextBox 15"/>
          <p:cNvSpPr txBox="1"/>
          <p:nvPr/>
        </p:nvSpPr>
        <p:spPr>
          <a:xfrm>
            <a:off x="344932" y="132905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04085" y="2430735"/>
            <a:ext cx="781050" cy="74295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43924" y="2447148"/>
            <a:ext cx="722682" cy="69910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58602" y="2685351"/>
            <a:ext cx="1369753" cy="6261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355" y="2447148"/>
            <a:ext cx="105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ac&lt;0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487908" y="80634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Alternate Process 3"/>
              <p:cNvSpPr/>
              <p:nvPr/>
            </p:nvSpPr>
            <p:spPr>
              <a:xfrm>
                <a:off x="2019300" y="1476375"/>
                <a:ext cx="9040127" cy="1285875"/>
              </a:xfrm>
              <a:prstGeom prst="flowChartAlternateProcess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phương trình ax</a:t>
                </a:r>
                <a:r>
                  <a:rPr lang="vi-VN" sz="2400" b="1" baseline="30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bx + c = 0 ( a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vi-V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 có a và c trái dấu, tức là ac &lt; 0 thì phương trình có hai nghiệm phân biệt.</a:t>
                </a:r>
                <a:endPara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Flowchart: Alternate Proces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1476375"/>
                <a:ext cx="9040127" cy="1285875"/>
              </a:xfrm>
              <a:prstGeom prst="flowChartAlternateProcess">
                <a:avLst/>
              </a:prstGeom>
              <a:blipFill>
                <a:blip r:embed="rId2"/>
                <a:stretch>
                  <a:fillRect l="-26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23925" y="88011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ý. 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35350" y="2791742"/>
                <a:ext cx="294522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24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vi-VN" sz="24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50" y="2791742"/>
                <a:ext cx="2945229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44951" y="2968875"/>
            <a:ext cx="37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dụ.   Xét phương trình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2550" y="3736836"/>
            <a:ext cx="291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12218" y="3607411"/>
                <a:ext cx="1789208" cy="1292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218" y="3607411"/>
                <a:ext cx="1789208" cy="1292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8225" y="50673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hai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nghi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bi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5067300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 r="-20400"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10025" y="4089486"/>
                <a:ext cx="169545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25" y="4089486"/>
                <a:ext cx="1695450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4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19" grpId="0"/>
      <p:bldP spid="2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478282" y="7721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033" y="821160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98" y="1897012"/>
            <a:ext cx="393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Có hai nghiệm phân biệt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8360" y="1885012"/>
            <a:ext cx="30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nghiệm kép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8350" y="1905343"/>
            <a:ext cx="30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Vô nghiệm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0057" y="1327597"/>
            <a:ext cx="11265408" cy="420618"/>
            <a:chOff x="640057" y="1327597"/>
            <a:chExt cx="11265408" cy="420618"/>
          </a:xfrm>
        </p:grpSpPr>
        <p:sp>
          <p:nvSpPr>
            <p:cNvPr id="9" name="TextBox 8"/>
            <p:cNvSpPr txBox="1"/>
            <p:nvPr/>
          </p:nvSpPr>
          <p:spPr>
            <a:xfrm>
              <a:off x="640057" y="1348105"/>
              <a:ext cx="11265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1.  Cho phương trình                                      .Tìm các giá trị của m để phương trình</a:t>
              </a:r>
              <a:endPara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805040" y="1327597"/>
                  <a:ext cx="2656305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 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vi-VN" sz="2000" b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5040" y="1327597"/>
                  <a:ext cx="2656305" cy="4070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0057" y="2442250"/>
                <a:ext cx="1069333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vi-VN" sz="2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m để phương trình bậc hai thỏa mãn điều kiện về nghiệm cho trước: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 định các hệ số a ,b,c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 luận tìm ra giá trị m theo yêu cầu của đề  bài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vi-V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trình có hai nghiệm phân biệt thì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vi-VN" sz="2000" b="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vi-V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 trình có nghiệm kép thì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vi-VN" sz="2000" b="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vi-VN" sz="2000" b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 trình vô nghiệm thì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b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&lt;0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vi-V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 trình có nghiệm( hai nghiệm ) thì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∆≥</m:t>
                    </m:r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vi-VN" sz="2000" b="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luận :</a:t>
                </a:r>
                <a:endPara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57" y="2442250"/>
                <a:ext cx="10693330" cy="4247317"/>
              </a:xfrm>
              <a:prstGeom prst="rect">
                <a:avLst/>
              </a:prstGeom>
              <a:blipFill>
                <a:blip r:embed="rId6"/>
                <a:stretch>
                  <a:fillRect l="-513" b="-4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0057" y="3482481"/>
                <a:ext cx="262866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𝐧𝐡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0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0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endPara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57" y="3482481"/>
                <a:ext cx="2628668" cy="407099"/>
              </a:xfrm>
              <a:prstGeom prst="rect">
                <a:avLst/>
              </a:prstGeom>
              <a:blipFill>
                <a:blip r:embed="rId7"/>
                <a:stretch>
                  <a:fillRect l="-2088" t="-1493" b="-223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478282" y="7721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033" y="821160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523" y="3161557"/>
            <a:ext cx="383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= 1 ; b = 2 ; c = m - 1 )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2261" y="3945497"/>
                <a:ext cx="271818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61" y="3945497"/>
                <a:ext cx="2718180" cy="407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84452" y="4326492"/>
                <a:ext cx="18176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𝟒𝐦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52" y="4326492"/>
                <a:ext cx="181761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96562" y="4705031"/>
                <a:ext cx="13573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𝟒𝐦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62" y="4705031"/>
                <a:ext cx="135735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40057" y="1232910"/>
            <a:ext cx="11265408" cy="728394"/>
            <a:chOff x="640057" y="1327597"/>
            <a:chExt cx="11265408" cy="728394"/>
          </a:xfrm>
        </p:grpSpPr>
        <p:sp>
          <p:nvSpPr>
            <p:cNvPr id="4" name="TextBox 3"/>
            <p:cNvSpPr txBox="1"/>
            <p:nvPr/>
          </p:nvSpPr>
          <p:spPr>
            <a:xfrm>
              <a:off x="640057" y="1348105"/>
              <a:ext cx="112654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1.  Cho phương trình                                      .</a:t>
              </a:r>
            </a:p>
            <a:p>
              <a:r>
                <a:rPr lang="vi-VN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Tìm các giá trị của m để phương trình</a:t>
              </a:r>
              <a:endPara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3805040" y="1327597"/>
                  <a:ext cx="2656305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 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vi-VN" sz="2000" b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5040" y="1327597"/>
                  <a:ext cx="2656305" cy="4070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579523" y="2127146"/>
            <a:ext cx="393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Có hai nghiệm phân biệt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8360" y="2097370"/>
            <a:ext cx="30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nghiệm kép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536" y="5169040"/>
            <a:ext cx="595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Để phương trình (1) có hai nghiệm phân biệt thì 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84452" y="5753839"/>
                <a:ext cx="9042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52" y="5753839"/>
                <a:ext cx="90422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90855" y="5740770"/>
                <a:ext cx="19198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𝟒𝐦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855" y="5740770"/>
                <a:ext cx="191982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088938" y="5769433"/>
                <a:ext cx="13056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38" y="5769433"/>
                <a:ext cx="130567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22536" y="6158593"/>
            <a:ext cx="64615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để phương trình (1) có hai nghiệm </a:t>
            </a:r>
          </a:p>
          <a:p>
            <a:r>
              <a:rPr lang="vi-VN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thì m &lt; 2</a:t>
            </a:r>
            <a:endParaRPr lang="en-US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9737" y="2574302"/>
            <a:ext cx="5178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Để phương trình (1) có nghiệm kép thì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60896" y="3108536"/>
                <a:ext cx="9042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896" y="3108536"/>
                <a:ext cx="90422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416351" y="3110478"/>
                <a:ext cx="19198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𝟒𝐦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351" y="3110478"/>
                <a:ext cx="191982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184689" y="3120866"/>
                <a:ext cx="13056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689" y="3120866"/>
                <a:ext cx="130567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342972" y="3737965"/>
            <a:ext cx="5771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để phương trình (1) có nghiệm kép thì m = 2</a:t>
            </a:r>
            <a:endParaRPr lang="en-US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26859" y="2719171"/>
            <a:ext cx="0" cy="4138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57784" y="2719171"/>
            <a:ext cx="3888804" cy="407099"/>
            <a:chOff x="557784" y="2719171"/>
            <a:chExt cx="3888804" cy="407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57784" y="2719171"/>
                  <a:ext cx="3213444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có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000" b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784" y="2719171"/>
                  <a:ext cx="3213444" cy="407099"/>
                </a:xfrm>
                <a:prstGeom prst="rect">
                  <a:avLst/>
                </a:prstGeom>
                <a:blipFill>
                  <a:blip r:embed="rId12"/>
                  <a:stretch>
                    <a:fillRect l="-2087" t="-5970" b="-253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3980244" y="2720672"/>
              <a:ext cx="46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96406" y="4475783"/>
            <a:ext cx="5178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Để phương trình (1) vô nghiệm thì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99384" y="5053853"/>
                <a:ext cx="9539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384" y="5053853"/>
                <a:ext cx="953915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081957" y="5073232"/>
                <a:ext cx="19711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𝟒𝐦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957" y="5073232"/>
                <a:ext cx="1971116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894304" y="5066300"/>
                <a:ext cx="13008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304" y="5066300"/>
                <a:ext cx="1300869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58331" y="5753096"/>
                <a:ext cx="545363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9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để phương trình (1) vô nghiệm thì m </a:t>
                </a:r>
                <a14:m>
                  <m:oMath xmlns:m="http://schemas.openxmlformats.org/officeDocument/2006/math">
                    <m:r>
                      <a:rPr lang="vi-VN" sz="19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vi-VN" sz="19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sz="1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331" y="5753096"/>
                <a:ext cx="5453634" cy="384721"/>
              </a:xfrm>
              <a:prstGeom prst="rect">
                <a:avLst/>
              </a:prstGeom>
              <a:blipFill>
                <a:blip r:embed="rId16"/>
                <a:stretch>
                  <a:fillRect l="-1006" t="-7937" b="-269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018107" y="2088036"/>
            <a:ext cx="30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Vô nghiệm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40057" y="3571491"/>
                <a:ext cx="1729384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57" y="3571491"/>
                <a:ext cx="1729384" cy="4070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387406" y="5747305"/>
                <a:ext cx="18394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𝟒𝐦</m:t>
                      </m:r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406" y="5747305"/>
                <a:ext cx="1839478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2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9" grpId="0"/>
      <p:bldP spid="20" grpId="0"/>
      <p:bldP spid="21" grpId="0"/>
      <p:bldP spid="22" grpId="0"/>
      <p:bldP spid="24" grpId="0"/>
      <p:bldP spid="29" grpId="0"/>
      <p:bldP spid="30" grpId="0"/>
      <p:bldP spid="32" grpId="0"/>
      <p:bldP spid="34" grpId="0"/>
      <p:bldP spid="3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478282" y="7721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" y="1268192"/>
            <a:ext cx="10634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phương trình (1) có nghiệm với mọi giá trị của m.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9150" y="744259"/>
            <a:ext cx="10631678" cy="438582"/>
            <a:chOff x="819150" y="744259"/>
            <a:chExt cx="10631678" cy="438582"/>
          </a:xfrm>
        </p:grpSpPr>
        <p:sp>
          <p:nvSpPr>
            <p:cNvPr id="5" name="TextBox 4"/>
            <p:cNvSpPr txBox="1"/>
            <p:nvPr/>
          </p:nvSpPr>
          <p:spPr>
            <a:xfrm>
              <a:off x="819150" y="751954"/>
              <a:ext cx="10631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2. Cho phương trình </a:t>
              </a:r>
              <a:endPara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376649" y="744259"/>
                  <a:ext cx="3839513" cy="438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vi-VN" sz="2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vi-VN" sz="22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(1)</a:t>
                  </a:r>
                  <a:endParaRPr lang="en-US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6649" y="744259"/>
                  <a:ext cx="3839513" cy="43858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8333" r="-952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8424" y="2096607"/>
                <a:ext cx="10424160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vi-VN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Chứng minh phương trình bậc hai </a:t>
                </a:r>
                <a:r>
                  <a:rPr lang="vi-VN" sz="2200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nghiệm </a:t>
                </a:r>
                <a:r>
                  <a:rPr lang="vi-VN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mọi giá trị của m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1: Chứng minh </a:t>
                </a:r>
                <a14:m>
                  <m:oMath xmlns:m="http://schemas.openxmlformats.org/officeDocument/2006/math"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∆≥</m:t>
                    </m:r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2 : Chứng minh ac &lt; 0</a:t>
                </a:r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4" y="2096607"/>
                <a:ext cx="10424160" cy="1615827"/>
              </a:xfrm>
              <a:prstGeom prst="rect">
                <a:avLst/>
              </a:prstGeom>
              <a:blipFill>
                <a:blip r:embed="rId3"/>
                <a:stretch>
                  <a:fillRect l="-643" b="-30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8424" y="3997206"/>
                <a:ext cx="10424160" cy="1555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vi-VN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minh phương trình bậc hai </a:t>
                </a:r>
                <a:r>
                  <a:rPr lang="vi-VN" sz="2200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2 nghiệm phân biệt </a:t>
                </a:r>
                <a:r>
                  <a:rPr lang="vi-VN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mọi giá trị của m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1 : Chứng minh </a:t>
                </a:r>
                <a14:m>
                  <m:oMath xmlns:m="http://schemas.openxmlformats.org/officeDocument/2006/math"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2:  chứng minh ac &lt; 0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4" y="3997206"/>
                <a:ext cx="10424160" cy="1555041"/>
              </a:xfrm>
              <a:prstGeom prst="rect">
                <a:avLst/>
              </a:prstGeom>
              <a:blipFill>
                <a:blip r:embed="rId4"/>
                <a:stretch>
                  <a:fillRect l="-643" b="-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947385" y="1670782"/>
            <a:ext cx="13956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478282" y="7721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9150" y="727442"/>
            <a:ext cx="10631678" cy="486177"/>
            <a:chOff x="819150" y="727442"/>
            <a:chExt cx="10631678" cy="486177"/>
          </a:xfrm>
        </p:grpSpPr>
        <p:sp>
          <p:nvSpPr>
            <p:cNvPr id="3" name="TextBox 2"/>
            <p:cNvSpPr txBox="1"/>
            <p:nvPr/>
          </p:nvSpPr>
          <p:spPr>
            <a:xfrm>
              <a:off x="819150" y="751954"/>
              <a:ext cx="1063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2. Cho phương trình 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603776" y="727442"/>
                  <a:ext cx="4168385" cy="470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vi-VN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vi-VN" sz="24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(1)</a:t>
                  </a:r>
                  <a:endPara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776" y="727442"/>
                  <a:ext cx="4168385" cy="4700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9091" r="-1462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819150" y="1268192"/>
            <a:ext cx="10634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phương trình (1) có nghiệm với mọi giá trị của m.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404" y="2493926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= 1,  b = -2,  c = - m</a:t>
            </a:r>
            <a:r>
              <a:rPr lang="vi-VN" sz="2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+ 1)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19150" y="3525893"/>
                <a:ext cx="3784626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  <m:sup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3525893"/>
                <a:ext cx="3784626" cy="474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55531" y="4036066"/>
                <a:ext cx="2102948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31" y="4036066"/>
                <a:ext cx="2102948" cy="438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55531" y="4422570"/>
                <a:ext cx="1158009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31" y="4422570"/>
                <a:ext cx="1158009" cy="438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50319" y="4949999"/>
                <a:ext cx="2464072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vi-VN" sz="2200" b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  </m:t>
                    </m:r>
                    <m:r>
                      <m:rPr>
                        <m:nor/>
                      </m:rPr>
                      <a:rPr lang="en-US" sz="22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19" y="4949999"/>
                <a:ext cx="2464072" cy="438582"/>
              </a:xfrm>
              <a:prstGeom prst="rect">
                <a:avLst/>
              </a:prstGeom>
              <a:blipFill>
                <a:blip r:embed="rId6"/>
                <a:stretch>
                  <a:fillRect l="-3210" t="-6944" b="-29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86035" y="5985997"/>
            <a:ext cx="6029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phương trình (1) luôn có nghiệm với mọi giá trị của m ( ĐPCM)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29660" y="5525444"/>
                <a:ext cx="19713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60" y="5525444"/>
                <a:ext cx="19713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6823376" y="546500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19150" y="1980111"/>
                <a:ext cx="4839786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𝐓𝐚</m:t>
                        </m:r>
                        <m:r>
                          <a:rPr lang="vi-VN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vi-VN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ó     </m:t>
                        </m:r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22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sz="2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(1)</a:t>
                </a:r>
                <a:endParaRPr lang="en-US" sz="2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1980111"/>
                <a:ext cx="4839786" cy="438582"/>
              </a:xfrm>
              <a:prstGeom prst="rect">
                <a:avLst/>
              </a:prstGeom>
              <a:blipFill>
                <a:blip r:embed="rId8"/>
                <a:stretch>
                  <a:fillRect l="-126" t="-6944" b="-27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10610" y="3029460"/>
                <a:ext cx="203286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10" y="3029460"/>
                <a:ext cx="2032864" cy="47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2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3" grpId="0"/>
      <p:bldP spid="27" grpId="0"/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392557" y="26974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48" y="976313"/>
            <a:ext cx="10048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Trên mặt phẳng tọa độ Oxy cho đường thẳng (d): y = x + 2  và parabol (P): y = x</a:t>
            </a:r>
            <a:r>
              <a:rPr lang="vi-VN" sz="2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Tìm tọa độ giao điểm của (d )và (P).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1775" y="3728274"/>
            <a:ext cx="106455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: Số giao điểm của (d) và (P) bằng số nghiệm của phương trình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742914" y="1706826"/>
            <a:ext cx="37496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773" y="2021434"/>
                <a:ext cx="932688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vi-V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Tìm tọa độ giao điểm của (d): y = mx+n và (P): y = ax</a:t>
                </a:r>
                <a:r>
                  <a:rPr lang="vi-VN" sz="2400" b="1" baseline="30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a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vi-V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phương trình hoành độ giao điểm của (d) và (P):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ax</a:t>
                </a:r>
                <a:r>
                  <a:rPr lang="vi-VN" sz="2400" b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mx +n   </a:t>
                </a:r>
                <a:r>
                  <a:rPr lang="vi-V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73" y="2021434"/>
                <a:ext cx="9326880" cy="1754326"/>
              </a:xfrm>
              <a:prstGeom prst="rect">
                <a:avLst/>
              </a:prstGeom>
              <a:blipFill>
                <a:blip r:embed="rId2"/>
                <a:stretch>
                  <a:fillRect l="-915" b="-38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8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392557" y="26974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48" y="976313"/>
            <a:ext cx="10048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Trên mặt phẳng tọa độ Oxy cho đường thẳng (d): y = x + 2  và parabol (P): y = x</a:t>
            </a:r>
            <a:r>
              <a:rPr lang="vi-VN" sz="2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Tìm tọa độ giao điểm của (d )và (P).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48" y="2030400"/>
            <a:ext cx="641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phương trình hoành độ giao điểm của (P) và (d)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4848" y="2658830"/>
                <a:ext cx="145527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48" y="2658830"/>
                <a:ext cx="1455270" cy="407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6748" y="3226121"/>
                <a:ext cx="2252861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8" y="3226121"/>
                <a:ext cx="2252861" cy="407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04848" y="3796171"/>
            <a:ext cx="306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= 1, b = -1 , c = - 2)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43162" y="4258649"/>
                <a:ext cx="1729383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62" y="4258649"/>
                <a:ext cx="1729383" cy="407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0918" y="4258649"/>
                <a:ext cx="2560701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.(−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18" y="4258649"/>
                <a:ext cx="2560701" cy="439736"/>
              </a:xfrm>
              <a:prstGeom prst="rect">
                <a:avLst/>
              </a:prstGeom>
              <a:blipFill>
                <a:blip r:embed="rId5"/>
                <a:stretch>
                  <a:fillRect t="-156944" r="-27857" b="-2305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73081" y="4278462"/>
                <a:ext cx="10349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081" y="4278462"/>
                <a:ext cx="1034963" cy="400110"/>
              </a:xfrm>
              <a:prstGeom prst="rect">
                <a:avLst/>
              </a:prstGeom>
              <a:blipFill>
                <a:blip r:embed="rId6"/>
                <a:stretch>
                  <a:fillRect t="-9231" r="-2959" b="-2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3567" y="4750706"/>
                <a:ext cx="1366720" cy="435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</m:rad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67" y="4750706"/>
                <a:ext cx="1366720" cy="435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3851" y="5271232"/>
                <a:ext cx="62696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∆&gt;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phương trình </a:t>
                </a:r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hai nghiệm phân biệt</a:t>
                </a:r>
              </a:p>
              <a:p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51" y="5271232"/>
                <a:ext cx="6269616" cy="707886"/>
              </a:xfrm>
              <a:prstGeom prst="rect">
                <a:avLst/>
              </a:prstGeom>
              <a:blipFill>
                <a:blip r:embed="rId8"/>
                <a:stretch>
                  <a:fillRect l="-1070" t="-51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6542" y="5906651"/>
                <a:ext cx="2307490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 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42" y="5906651"/>
                <a:ext cx="2307490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88484" y="2214136"/>
                <a:ext cx="17436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484" y="2214136"/>
                <a:ext cx="1743619" cy="400110"/>
              </a:xfrm>
              <a:prstGeom prst="rect">
                <a:avLst/>
              </a:prstGeom>
              <a:blipFill>
                <a:blip r:embed="rId10"/>
                <a:stretch>
                  <a:fillRect l="-3497" t="-7576" b="-25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688946" y="2186501"/>
                <a:ext cx="1913473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946" y="2186501"/>
                <a:ext cx="1913473" cy="407099"/>
              </a:xfrm>
              <a:prstGeom prst="rect">
                <a:avLst/>
              </a:prstGeom>
              <a:blipFill>
                <a:blip r:embed="rId11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72519" y="2940007"/>
                <a:ext cx="2246191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519" y="2940007"/>
                <a:ext cx="2246191" cy="407099"/>
              </a:xfrm>
              <a:prstGeom prst="rect">
                <a:avLst/>
              </a:prstGeom>
              <a:blipFill>
                <a:blip r:embed="rId12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88484" y="2983704"/>
                <a:ext cx="1935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vi-VN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484" y="2983704"/>
                <a:ext cx="1935979" cy="400110"/>
              </a:xfrm>
              <a:prstGeom prst="rect">
                <a:avLst/>
              </a:prstGeom>
              <a:blipFill>
                <a:blip r:embed="rId13"/>
                <a:stretch>
                  <a:fillRect l="-3145" t="-7576" b="-25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061582" y="3707388"/>
            <a:ext cx="481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tọa độ giao điểm của (P) và (d) là </a:t>
            </a:r>
          </a:p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A(2 ; 4) và B ( -1; 1)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850566" y="1840052"/>
            <a:ext cx="0" cy="5017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41814" y="3187590"/>
            <a:ext cx="610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68879" y="5877821"/>
                <a:ext cx="214276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879" y="5877821"/>
                <a:ext cx="2142766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2037595" y="1706826"/>
            <a:ext cx="377851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22" grpId="0"/>
      <p:bldP spid="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115" y="1280562"/>
            <a:ext cx="10082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000" b="1" dirty="0">
                <a:solidFill>
                  <a:srgbClr val="FFFF00"/>
                </a:solidFill>
              </a:rPr>
              <a:t>Bài 1 ( Đề thi vào 10 năm 2014 – 2015)</a:t>
            </a:r>
          </a:p>
          <a:p>
            <a:pPr>
              <a:lnSpc>
                <a:spcPct val="200000"/>
              </a:lnSpc>
            </a:pPr>
            <a:r>
              <a:rPr lang="vi-VN" sz="2000" dirty="0">
                <a:solidFill>
                  <a:schemeClr val="bg1"/>
                </a:solidFill>
              </a:rPr>
              <a:t>Trên mặt phẳng tọa độ Oxy cho đường thẳng (d): y = - x +6  và parabol (P): y = x</a:t>
            </a:r>
            <a:r>
              <a:rPr lang="vi-VN" sz="2000" baseline="30000" dirty="0">
                <a:solidFill>
                  <a:schemeClr val="bg1"/>
                </a:solidFill>
              </a:rPr>
              <a:t>2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vi-VN" sz="2000" dirty="0">
                <a:solidFill>
                  <a:schemeClr val="bg1"/>
                </a:solidFill>
              </a:rPr>
              <a:t>Tìm tọa độ giao điểm của d và (P).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1115" y="3219554"/>
                <a:ext cx="10174224" cy="2720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vi-VN" sz="2000" b="1" dirty="0">
                    <a:solidFill>
                      <a:srgbClr val="FFFF00"/>
                    </a:solidFill>
                  </a:rPr>
                  <a:t>Bài 2 ( Đề thi vào 10 năm 2013 – 2014)</a:t>
                </a:r>
                <a:endParaRPr lang="vi-VN" sz="2000" dirty="0">
                  <a:solidFill>
                    <a:srgbClr val="FFFF0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2000" dirty="0">
                    <a:solidFill>
                      <a:schemeClr val="bg1"/>
                    </a:solidFill>
                  </a:rPr>
                  <a:t>Cho parabol (P):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à đườ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vi-VN" sz="20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 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vi-V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2000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Với m = 1. </a:t>
                </a:r>
                <a:r>
                  <a:rPr lang="vi-VN" sz="20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vi-VN" sz="2000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ác định tọa độ các giao điểm A, B của (d) và (P)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2000" i="1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Hướng dẫn : Thay m = 1 vào (d). Sau đó tính tọa độ giao điểm giống như bài tập 3 đã chữa .</a:t>
                </a:r>
                <a:endParaRPr lang="en-US" sz="20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15" y="3219554"/>
                <a:ext cx="10174224" cy="2720040"/>
              </a:xfrm>
              <a:prstGeom prst="rect">
                <a:avLst/>
              </a:prstGeom>
              <a:blipFill rotWithShape="0">
                <a:blip r:embed="rId2"/>
                <a:stretch>
                  <a:fillRect l="-599" b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77012" y="7140798"/>
                <a:ext cx="3518014" cy="504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i="1" dirty="0">
                    <a:solidFill>
                      <a:schemeClr val="bg1"/>
                    </a:solidFill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i="1" dirty="0">
                    <a:solidFill>
                      <a:schemeClr val="bg1"/>
                    </a:solidFill>
                  </a:rPr>
                  <a:t> sau đó chứng tỏ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&gt;</m:t>
                    </m:r>
                    <m:r>
                      <a:rPr lang="vi-V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012" y="7140798"/>
                <a:ext cx="3518014" cy="504305"/>
              </a:xfrm>
              <a:prstGeom prst="rect">
                <a:avLst/>
              </a:prstGeom>
              <a:blipFill rotWithShape="0">
                <a:blip r:embed="rId3"/>
                <a:stretch>
                  <a:fillRect l="-1733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18929" y="742015"/>
            <a:ext cx="828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MỘT SỐ BÀI TẬP THAM KHẢO TRONG ĐỀ THI VÀO 10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5737" y="223126"/>
            <a:ext cx="101165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000" b="1" dirty="0">
                <a:solidFill>
                  <a:srgbClr val="FFFF00"/>
                </a:solidFill>
              </a:rPr>
              <a:t>Bài 3 ( Đề thi vào 10 năm 2018 – 2019)</a:t>
            </a:r>
          </a:p>
          <a:p>
            <a:pPr>
              <a:lnSpc>
                <a:spcPct val="200000"/>
              </a:lnSpc>
            </a:pPr>
            <a:r>
              <a:rPr lang="vi-VN" sz="2000" dirty="0">
                <a:solidFill>
                  <a:schemeClr val="bg1"/>
                </a:solidFill>
              </a:rPr>
              <a:t>Trên mặt phẳng tọa độ Oxy cho đường thẳng (d): y = (m + 2)x + 3 và parabol (P): y = x</a:t>
            </a:r>
            <a:r>
              <a:rPr lang="vi-VN" sz="2000" baseline="30000" dirty="0">
                <a:solidFill>
                  <a:schemeClr val="bg1"/>
                </a:solidFill>
              </a:rPr>
              <a:t>2</a:t>
            </a:r>
            <a:r>
              <a:rPr lang="vi-VN" sz="2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vi-VN" sz="2000" dirty="0">
                <a:solidFill>
                  <a:schemeClr val="bg1"/>
                </a:solidFill>
              </a:rPr>
              <a:t>Chứng tỏ (d) luôn cắt (P) tại hai điểm phân biệt.</a:t>
            </a:r>
          </a:p>
          <a:p>
            <a:pPr>
              <a:lnSpc>
                <a:spcPct val="200000"/>
              </a:lnSpc>
            </a:pPr>
            <a:r>
              <a:rPr lang="vi-VN" sz="2000" i="1" dirty="0">
                <a:solidFill>
                  <a:srgbClr val="FFFF00"/>
                </a:solidFill>
              </a:rPr>
              <a:t>Hướng dẫn : Xét phương trình</a:t>
            </a:r>
          </a:p>
          <a:p>
            <a:pPr>
              <a:lnSpc>
                <a:spcPct val="200000"/>
              </a:lnSpc>
            </a:pPr>
            <a:endParaRPr lang="vi-VN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666883" y="2217715"/>
                <a:ext cx="52026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83" y="2217715"/>
                <a:ext cx="520267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666883" y="2548018"/>
                <a:ext cx="3461910" cy="504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i="1" dirty="0">
                    <a:solidFill>
                      <a:schemeClr val="bg1"/>
                    </a:solidFill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i="1" dirty="0">
                    <a:solidFill>
                      <a:schemeClr val="bg1"/>
                    </a:solidFill>
                  </a:rPr>
                  <a:t> sau đó chứng tỏ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vi-V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83" y="2548018"/>
                <a:ext cx="3461910" cy="504305"/>
              </a:xfrm>
              <a:prstGeom prst="rect">
                <a:avLst/>
              </a:prstGeom>
              <a:blipFill>
                <a:blip r:embed="rId3"/>
                <a:stretch>
                  <a:fillRect l="-1940" b="-192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49307" y="3041147"/>
                <a:ext cx="1381034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b="1" dirty="0">
                    <a:solidFill>
                      <a:srgbClr val="FFFF00"/>
                    </a:solidFill>
                  </a:rPr>
                  <a:t>Bài 4 ( Đề thi vào 10 năm 2015 – 2016)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bg1"/>
                    </a:solidFill>
                  </a:rPr>
                  <a:t>Cho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+5)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endParaRPr lang="vi-V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bg1"/>
                    </a:solidFill>
                  </a:rPr>
                  <a:t>Chứng minh phương trình luôn có nghiệm với mọi số thực m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000" i="1" dirty="0">
                    <a:solidFill>
                      <a:srgbClr val="FFFF00"/>
                    </a:solidFill>
                  </a:rPr>
                  <a:t>Hướng dẫn : Tính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i="1" dirty="0">
                    <a:solidFill>
                      <a:srgbClr val="FFFF00"/>
                    </a:solidFill>
                  </a:rPr>
                  <a:t> sau đó chứng tỏ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∆≥</m:t>
                    </m:r>
                    <m:r>
                      <a:rPr lang="vi-VN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i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07" y="3041147"/>
                <a:ext cx="13810344" cy="1938992"/>
              </a:xfrm>
              <a:prstGeom prst="rect">
                <a:avLst/>
              </a:prstGeom>
              <a:blipFill>
                <a:blip r:embed="rId4"/>
                <a:stretch>
                  <a:fillRect l="-441" b="-18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084824" y="4980139"/>
            <a:ext cx="13810344" cy="1477328"/>
            <a:chOff x="1084824" y="5106751"/>
            <a:chExt cx="13810344" cy="1477328"/>
          </a:xfrm>
        </p:grpSpPr>
        <p:sp>
          <p:nvSpPr>
            <p:cNvPr id="6" name="Rectangle 5"/>
            <p:cNvSpPr/>
            <p:nvPr/>
          </p:nvSpPr>
          <p:spPr>
            <a:xfrm>
              <a:off x="1084824" y="5106751"/>
              <a:ext cx="1381034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b="1" dirty="0">
                  <a:solidFill>
                    <a:srgbClr val="FFFF00"/>
                  </a:solidFill>
                </a:rPr>
                <a:t>Bài 5 ( Đề thi vào 10 năm 2012 – 2013)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solidFill>
                    <a:schemeClr val="bg1"/>
                  </a:solidFill>
                </a:rPr>
                <a:t>Cho phương trình 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solidFill>
                    <a:schemeClr val="bg1"/>
                  </a:solidFill>
                </a:rPr>
                <a:t>Tìm m để phương trình có hai nghiệm phân biệt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3232115" y="5641865"/>
                  <a:ext cx="4036105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𝟒𝐦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𝟐𝐦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115" y="5641865"/>
                  <a:ext cx="4036105" cy="4070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628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211582" y="202128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079" y="881039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Công thức nghiệm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06720" y="1595120"/>
            <a:ext cx="0" cy="4148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8105" y="1903214"/>
                <a:ext cx="4109523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2000" b="1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 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5" y="1903214"/>
                <a:ext cx="4109523" cy="407099"/>
              </a:xfrm>
              <a:prstGeom prst="rect">
                <a:avLst/>
              </a:prstGeom>
              <a:blipFill>
                <a:blip r:embed="rId2"/>
                <a:stretch>
                  <a:fillRect t="-5970" b="-253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4782" y="1405554"/>
            <a:ext cx="504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hai dạng tổng quát :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0000" y="1622248"/>
            <a:ext cx="667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Chuyển hạng tử tự do c từ vế trái sang vế phải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25440" y="2224309"/>
                <a:ext cx="6238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Chia cả hai vế cho hệ số a ( vì a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vi-V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440" y="2224309"/>
                <a:ext cx="6238240" cy="400110"/>
              </a:xfrm>
              <a:prstGeom prst="rect">
                <a:avLst/>
              </a:prstGeom>
              <a:blipFill>
                <a:blip r:embed="rId3"/>
                <a:stretch>
                  <a:fillRect l="-978" t="-9091" b="-25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460000" y="2780589"/>
            <a:ext cx="6238240" cy="61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                        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cả hai vế với biểu thức 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412326" y="2780589"/>
                <a:ext cx="871008" cy="776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326" y="2780589"/>
                <a:ext cx="871008" cy="776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8104" y="2649660"/>
                <a:ext cx="238090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4" y="2649660"/>
                <a:ext cx="2380908" cy="407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8104" y="3325222"/>
                <a:ext cx="2329676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4" y="3325222"/>
                <a:ext cx="2329676" cy="676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7582" y="4332903"/>
                <a:ext cx="4674870" cy="623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b="1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 </m:t>
                      </m:r>
                      <m:r>
                        <m:rPr>
                          <m:nor/>
                        </m:rPr>
                        <a:rPr lang="vi-VN" sz="2000" b="1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2000" b="1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   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82" y="4332903"/>
                <a:ext cx="4674870" cy="623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14628" y="4348292"/>
                <a:ext cx="376705" cy="58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vi-V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28" y="4348292"/>
                <a:ext cx="376705" cy="5845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238473" y="4191356"/>
                <a:ext cx="1171988" cy="85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473" y="4191356"/>
                <a:ext cx="1171988" cy="8525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556549" y="4191356"/>
                <a:ext cx="948080" cy="85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549" y="4191356"/>
                <a:ext cx="948080" cy="8525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5714" y="5290838"/>
                <a:ext cx="3054747" cy="85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lang="en-US" sz="2000" b="1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4" y="5290838"/>
                <a:ext cx="3054747" cy="8525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85654" y="4972117"/>
            <a:ext cx="3438019" cy="162215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01312" y="2813239"/>
                <a:ext cx="1791837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000" b="1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312" y="2813239"/>
                <a:ext cx="1791837" cy="6769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23673" y="5486275"/>
            <a:ext cx="98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  <p:bldP spid="12" grpId="0" build="allAtOnce"/>
      <p:bldP spid="13" grpId="0"/>
      <p:bldP spid="13" grpId="1"/>
      <p:bldP spid="14" grpId="0"/>
      <p:bldP spid="14" grpId="1"/>
      <p:bldP spid="16" grpId="0"/>
      <p:bldP spid="17" grpId="0"/>
      <p:bldP spid="18" grpId="0"/>
      <p:bldP spid="20" grpId="0"/>
      <p:bldP spid="22" grpId="0"/>
      <p:bldP spid="31" grpId="0"/>
      <p:bldP spid="6" grpId="0" animBg="1"/>
      <p:bldP spid="4" grpId="0"/>
      <p:bldP spid="4" grpId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0976" y="15038"/>
                <a:ext cx="10174224" cy="2341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vi-VN" sz="2000" b="1" dirty="0">
                    <a:solidFill>
                      <a:srgbClr val="FFFF00"/>
                    </a:solidFill>
                  </a:rPr>
                  <a:t>Bài 2 ( Đề thi vào 10 năm 2013 – 2014)</a:t>
                </a:r>
                <a:endParaRPr lang="vi-VN" sz="2000" dirty="0">
                  <a:solidFill>
                    <a:srgbClr val="FFFF0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2200" dirty="0">
                    <a:solidFill>
                      <a:schemeClr val="bg1"/>
                    </a:solidFill>
                  </a:rPr>
                  <a:t>Cho parabol (P):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à đườ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vi-VN" sz="2200" b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 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vi-VN" sz="22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2200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Với m = 1. </a:t>
                </a:r>
                <a:r>
                  <a:rPr lang="vi-VN" sz="22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vi-VN" sz="2200" b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ác định tọa độ các giao điểm A, B của (d) và (P)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6" y="15038"/>
                <a:ext cx="10174224" cy="2341154"/>
              </a:xfrm>
              <a:prstGeom prst="rect">
                <a:avLst/>
              </a:prstGeom>
              <a:blipFill rotWithShape="0">
                <a:blip r:embed="rId2"/>
                <a:stretch>
                  <a:fillRect l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6479" y="2437364"/>
                <a:ext cx="9288379" cy="2035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200" dirty="0">
                    <a:solidFill>
                      <a:schemeClr val="bg1"/>
                    </a:solidFill>
                  </a:rPr>
                  <a:t>Thay m = 1 vào phương trình  (d)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200" dirty="0">
                    <a:solidFill>
                      <a:schemeClr val="bg1"/>
                    </a:solidFill>
                  </a:rPr>
                  <a:t>Ta có (d ) 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vi-VN" sz="22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200" dirty="0">
                    <a:solidFill>
                      <a:schemeClr val="bg1"/>
                    </a:solidFill>
                  </a:rPr>
                  <a:t>                    y =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79" y="2437364"/>
                <a:ext cx="9288379" cy="2035494"/>
              </a:xfrm>
              <a:prstGeom prst="rect">
                <a:avLst/>
              </a:prstGeom>
              <a:blipFill rotWithShape="0">
                <a:blip r:embed="rId3"/>
                <a:stretch>
                  <a:fillRect l="-854" b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42657" y="4412398"/>
            <a:ext cx="641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</a:rPr>
              <a:t>Xét phương trình hoành độ giao điểm của (P) và (d)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9588" y="4984617"/>
                <a:ext cx="2624949" cy="1400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2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2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sSup>
                              <m:sSup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vi-VN" sz="2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vi-VN" sz="2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  <m:mr>
                          <m:e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sSup>
                              <m:sSup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vi-VN" sz="2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vi-VN" sz="2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88" y="4984617"/>
                <a:ext cx="2624949" cy="14005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7440328" y="1982804"/>
            <a:ext cx="0" cy="4804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85089" y="1906751"/>
            <a:ext cx="393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</a:rPr>
              <a:t>Giải phương trình ta được : 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26948" y="2600344"/>
                <a:ext cx="20629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948" y="2600344"/>
                <a:ext cx="206293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22157" y="3190434"/>
                <a:ext cx="19312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</a:rPr>
                  <a:t>+)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57" y="3190434"/>
                <a:ext cx="1931298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3470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222619" y="3162799"/>
                <a:ext cx="15537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619" y="3162799"/>
                <a:ext cx="1553759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306192" y="3916305"/>
                <a:ext cx="15537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vi-VN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192" y="3916305"/>
                <a:ext cx="1553759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522157" y="3960002"/>
                <a:ext cx="17389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</a:rPr>
                  <a:t>+)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vi-VN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57" y="3960002"/>
                <a:ext cx="1738938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3860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595255" y="4683686"/>
            <a:ext cx="481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</a:rPr>
              <a:t>Vậy tọa độ giao điểm của (P) và (d) là </a:t>
            </a:r>
          </a:p>
          <a:p>
            <a:r>
              <a:rPr lang="vi-VN" sz="2000" b="1" dirty="0">
                <a:solidFill>
                  <a:schemeClr val="bg1"/>
                </a:solidFill>
              </a:rPr>
              <a:t>A(-1 ; 1/2) và B ( 3 ; 9/2)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9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2718" y="0"/>
                <a:ext cx="101165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vi-VN" sz="2000" b="1" dirty="0">
                    <a:solidFill>
                      <a:srgbClr val="FFFF00"/>
                    </a:solidFill>
                  </a:rPr>
                  <a:t>Bài 3 ( Đề thi vào 10 năm 2018 – 2019)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2000" dirty="0">
                    <a:solidFill>
                      <a:schemeClr val="bg1"/>
                    </a:solidFill>
                  </a:rPr>
                  <a:t>Trên mặt phẳng tọa độ Oxy cho đường thẳng (d): y = (m + 2)x + 3 và parabol (P): y = x</a:t>
                </a:r>
                <a:r>
                  <a:rPr lang="vi-VN" sz="20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vi-VN" sz="2000" dirty="0">
                    <a:solidFill>
                      <a:schemeClr val="bg1"/>
                    </a:solidFill>
                  </a:rPr>
                  <a:t>. 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2000" dirty="0">
                    <a:solidFill>
                      <a:schemeClr val="bg1"/>
                    </a:solidFill>
                  </a:rPr>
                  <a:t>Chứng tỏ (d) luôn cắt (P) tại hai điểm phân biệt.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2000" i="1" dirty="0">
                    <a:solidFill>
                      <a:srgbClr val="FFFF00"/>
                    </a:solidFill>
                  </a:rPr>
                  <a:t>Xét phương trình hoành độ giao điểm cảu (P) và (d):  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2000" i="1" dirty="0">
                    <a:solidFill>
                      <a:srgbClr val="FFFF00"/>
                    </a:solidFill>
                  </a:rPr>
                  <a:t>x</a:t>
                </a:r>
                <a:r>
                  <a:rPr lang="vi-VN" sz="2000" i="1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vi-VN" sz="2000" i="1" dirty="0">
                    <a:solidFill>
                      <a:srgbClr val="FFFF00"/>
                    </a:solidFill>
                  </a:rPr>
                  <a:t> = ( m+2) x + 3    (1)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sz="2000" i="1" dirty="0">
                    <a:solidFill>
                      <a:srgbClr val="FFFF00"/>
                    </a:solidFill>
                  </a:rPr>
                  <a:t>x</a:t>
                </a:r>
                <a:r>
                  <a:rPr lang="vi-VN" sz="2000" i="1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vi-VN" sz="2000" i="1" dirty="0">
                    <a:solidFill>
                      <a:srgbClr val="FFFF00"/>
                    </a:solidFill>
                  </a:rPr>
                  <a:t> - ( m+2) x – 3 = 0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8" y="0"/>
                <a:ext cx="10116576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663" r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2718" y="3948697"/>
                <a:ext cx="3649332" cy="1965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d>
                            <m:dPr>
                              <m:begChr m:val="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  <m:r>
                                            <a:rPr lang="en-US" sz="20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b="1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1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.(−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/>
                        <m:e>
                          <m:eqArr>
                            <m:eqArr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sz="2000" b="1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1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eqArr>
                        </m:e>
                      </m:eqArr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</a:endParaRPr>
              </a:p>
              <a:p>
                <a:endParaRPr lang="vi-VN" sz="2000" b="1" dirty="0">
                  <a:solidFill>
                    <a:schemeClr val="bg1"/>
                  </a:solidFill>
                </a:endParaRPr>
              </a:p>
              <a:p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8" y="3948697"/>
                <a:ext cx="3649332" cy="1965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7264" y="5575572"/>
                <a:ext cx="3181768" cy="1002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vi-V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𝐕</m:t>
                            </m:r>
                            <m:r>
                              <a:rPr lang="vi-V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ì  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;∀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mr>
                        <m:m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;∀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mr>
                        <m:m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4" y="5575572"/>
                <a:ext cx="3181768" cy="1002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5511" y="2348563"/>
                <a:ext cx="73537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b="1" dirty="0">
                    <a:solidFill>
                      <a:schemeClr val="bg1"/>
                    </a:solidFill>
                  </a:rPr>
                  <a:t>phương trình (1)  luôn có hai nghiệm phân biệt với mọi m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Vậy (d) luôn cắt (P) tại hai điểm phân biệt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511" y="2348563"/>
                <a:ext cx="7353702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63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08316" y="4316425"/>
                <a:ext cx="2380716" cy="608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en-US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𝟒𝐦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</m:mr>
                        <m:mr>
                          <m:e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en-US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𝟒𝐦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16" y="4316425"/>
                <a:ext cx="2380716" cy="6088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7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1925" y="275472"/>
                <a:ext cx="762755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b="1" dirty="0">
                    <a:solidFill>
                      <a:srgbClr val="FFFF00"/>
                    </a:solidFill>
                  </a:rPr>
                  <a:t>Bài 4 ( Đề thi vào 10 năm 2015 – 2016)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bg1"/>
                    </a:solidFill>
                  </a:rPr>
                  <a:t>Cho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+5)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endParaRPr lang="vi-V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bg1"/>
                    </a:solidFill>
                  </a:rPr>
                  <a:t>Chứng minh phương trình luôn có nghiệm với mọi số thực m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000" i="1" dirty="0">
                    <a:solidFill>
                      <a:srgbClr val="FFFF00"/>
                    </a:solidFill>
                  </a:rPr>
                  <a:t>Hướng dẫn : Tính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i="1" dirty="0">
                    <a:solidFill>
                      <a:srgbClr val="FFFF00"/>
                    </a:solidFill>
                  </a:rPr>
                  <a:t> sau đó chứng tỏ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∆≥</m:t>
                    </m:r>
                    <m:r>
                      <a:rPr lang="vi-VN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25" y="275472"/>
                <a:ext cx="7627553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79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05318" y="4649617"/>
            <a:ext cx="6031594" cy="1477328"/>
            <a:chOff x="10469715" y="5076999"/>
            <a:chExt cx="13810344" cy="1477328"/>
          </a:xfrm>
        </p:grpSpPr>
        <p:sp>
          <p:nvSpPr>
            <p:cNvPr id="4" name="Rectangle 3"/>
            <p:cNvSpPr/>
            <p:nvPr/>
          </p:nvSpPr>
          <p:spPr>
            <a:xfrm>
              <a:off x="10469715" y="5076999"/>
              <a:ext cx="1381034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b="1" dirty="0">
                  <a:solidFill>
                    <a:srgbClr val="FFFF00"/>
                  </a:solidFill>
                </a:rPr>
                <a:t>Bài 5 ( Đề thi vào 10 năm 2012 – 2013)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solidFill>
                    <a:schemeClr val="bg1"/>
                  </a:solidFill>
                </a:rPr>
                <a:t>Cho phương trình 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solidFill>
                    <a:schemeClr val="bg1"/>
                  </a:solidFill>
                </a:rPr>
                <a:t>Tìm m để phương trình có hai nghiệm phân biệt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5555183" y="5612113"/>
                  <a:ext cx="4036104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𝟒𝐦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𝟐𝐦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55183" y="5612113"/>
                  <a:ext cx="4036104" cy="4070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1799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94974" y="1945512"/>
                <a:ext cx="4103880" cy="160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  <m:r>
                                              <a:rPr lang="en-US" sz="2000" b="1" i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1" i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𝟓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1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.(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000" b="1" dirty="0">
                    <a:solidFill>
                      <a:schemeClr val="bg1"/>
                    </a:solidFill>
                  </a:rPr>
                  <a:t>          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;∀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4" y="1945512"/>
                <a:ext cx="4103880" cy="1606850"/>
              </a:xfrm>
              <a:prstGeom prst="rect">
                <a:avLst/>
              </a:prstGeom>
              <a:blipFill rotWithShape="0"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32372" y="3552362"/>
                <a:ext cx="17075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;∀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72" y="3552362"/>
                <a:ext cx="1707519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94974" y="3961705"/>
            <a:ext cx="84582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</a:rPr>
              <a:t>Vậy phương trình luôn có nghiệm với mọi số thực m ( ĐPCM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56281" y="54213"/>
            <a:ext cx="796544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nghiệm thu gọn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5204" y="740355"/>
            <a:ext cx="8576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phương trình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5203" y="3082917"/>
                <a:ext cx="4782473" cy="98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 &gt;0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thì phương trình có hai nghiệm phân biệt </a:t>
                </a:r>
                <a:endPara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03" y="3082917"/>
                <a:ext cx="4782473" cy="987771"/>
              </a:xfrm>
              <a:prstGeom prst="rect">
                <a:avLst/>
              </a:prstGeom>
              <a:blipFill>
                <a:blip r:embed="rId3"/>
                <a:stretch>
                  <a:fillRect l="-2548" t="-3086" r="-3822" b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62181"/>
              </p:ext>
            </p:extLst>
          </p:nvPr>
        </p:nvGraphicFramePr>
        <p:xfrm>
          <a:off x="558743" y="4258389"/>
          <a:ext cx="60896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2552400" imgH="863280" progId="Equation.DSMT4">
                  <p:embed/>
                </p:oleObj>
              </mc:Choice>
              <mc:Fallback>
                <p:oleObj name="Equation" r:id="rId4" imgW="2552400" imgH="8632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43" y="4258389"/>
                        <a:ext cx="608965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82074"/>
              </p:ext>
            </p:extLst>
          </p:nvPr>
        </p:nvGraphicFramePr>
        <p:xfrm>
          <a:off x="4020662" y="705976"/>
          <a:ext cx="36528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1409400" imgH="228600" progId="Equation.DSMT4">
                  <p:embed/>
                </p:oleObj>
              </mc:Choice>
              <mc:Fallback>
                <p:oleObj name="Equation" r:id="rId6" imgW="140940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0662" y="705976"/>
                        <a:ext cx="3652838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09671" y="1252402"/>
                <a:ext cx="20052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vi-VN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671" y="1252402"/>
                <a:ext cx="2005204" cy="523220"/>
              </a:xfrm>
              <a:prstGeom prst="rect">
                <a:avLst/>
              </a:prstGeom>
              <a:blipFill>
                <a:blip r:embed="rId8"/>
                <a:stretch>
                  <a:fillRect l="-6079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0396" y="2392292"/>
                <a:ext cx="8576650" cy="652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 hiệu</a:t>
                </a:r>
                <a:r>
                  <a:rPr lang="vi-V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vi-V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vi-VN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vi-VN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vi-VN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𝑎𝑐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∆</m:t>
                    </m:r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 =4</m:t>
                    </m:r>
                    <m:sSup>
                      <m:sSupPr>
                        <m:ctrlP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96" y="2392292"/>
                <a:ext cx="8576650" cy="652999"/>
              </a:xfrm>
              <a:prstGeom prst="rect">
                <a:avLst/>
              </a:prstGeom>
              <a:blipFill>
                <a:blip r:embed="rId9"/>
                <a:stretch>
                  <a:fillRect l="-1421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628352"/>
              </p:ext>
            </p:extLst>
          </p:nvPr>
        </p:nvGraphicFramePr>
        <p:xfrm>
          <a:off x="1175204" y="1811866"/>
          <a:ext cx="95773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0" imgW="9577646" imgH="676715" progId="Equation.DSMT4">
                  <p:embed/>
                </p:oleObj>
              </mc:Choice>
              <mc:Fallback>
                <p:oleObj name="Equation" r:id="rId10" imgW="9577646" imgH="676715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75204" y="1811866"/>
                        <a:ext cx="9577388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48278" y="1907444"/>
            <a:ext cx="808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682514" y="3062135"/>
            <a:ext cx="64654" cy="40824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11362" y="3082996"/>
                <a:ext cx="5111367" cy="98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=0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phương trình </a:t>
                </a:r>
              </a:p>
              <a:p>
                <a:r>
                  <a:rPr lang="vi-VN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nghiệm kép </a:t>
                </a:r>
                <a:endPara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62" y="3082996"/>
                <a:ext cx="5111367" cy="987771"/>
              </a:xfrm>
              <a:prstGeom prst="rect">
                <a:avLst/>
              </a:prstGeom>
              <a:blipFill>
                <a:blip r:embed="rId12"/>
                <a:stretch>
                  <a:fillRect l="-2506" t="-3086" b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34802" y="5562534"/>
                <a:ext cx="8576650" cy="98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/>
                      </a:rPr>
                      <m:t>&lt;0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thì phương trình </a:t>
                </a:r>
              </a:p>
              <a:p>
                <a:r>
                  <a:rPr lang="vi-VN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 nghiệm.</a:t>
                </a:r>
                <a:endPara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802" y="5562534"/>
                <a:ext cx="8576650" cy="987771"/>
              </a:xfrm>
              <a:prstGeom prst="rect">
                <a:avLst/>
              </a:prstGeom>
              <a:blipFill>
                <a:blip r:embed="rId13"/>
                <a:stretch>
                  <a:fillRect l="-1421" t="-2454" b="-15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195576"/>
              </p:ext>
            </p:extLst>
          </p:nvPr>
        </p:nvGraphicFramePr>
        <p:xfrm>
          <a:off x="7120322" y="4160928"/>
          <a:ext cx="45116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4" imgW="1663560" imgH="393480" progId="Equation.DSMT4">
                  <p:embed/>
                </p:oleObj>
              </mc:Choice>
              <mc:Fallback>
                <p:oleObj name="Equation" r:id="rId14" imgW="1663560" imgH="393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322" y="4160928"/>
                        <a:ext cx="45116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0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7" grpId="0"/>
      <p:bldP spid="4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72439" y="1935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vi-VN" sz="2600">
                    <a:solidFill>
                      <a:srgbClr val="FFFF00"/>
                    </a:solidFill>
                  </a:rPr>
                  <a:t>Bài </a:t>
                </a:r>
                <a:r>
                  <a:rPr lang="en-US" sz="2600">
                    <a:solidFill>
                      <a:srgbClr val="FFFF00"/>
                    </a:solidFill>
                  </a:rPr>
                  <a:t>1</a:t>
                </a:r>
                <a:r>
                  <a:rPr lang="vi-VN" sz="2600">
                    <a:solidFill>
                      <a:srgbClr val="FFFF00"/>
                    </a:solidFill>
                  </a:rPr>
                  <a:t>: </a:t>
                </a:r>
                <a:r>
                  <a:rPr lang="vi-VN" sz="2600" dirty="0">
                    <a:solidFill>
                      <a:srgbClr val="FFFF00"/>
                    </a:solidFill>
                  </a:rPr>
                  <a:t>Cho phương trình (ẩn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vi-VN" sz="2600" b="0" i="0" smtClean="0">
                        <a:solidFill>
                          <a:srgbClr val="FFFF00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vi-VN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−2</m:t>
                    </m:r>
                    <m:d>
                      <m:d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𝑥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=0.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</a:rPr>
                  <a:t> </a:t>
                </a:r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2439" y="19359"/>
                <a:ext cx="10515600" cy="1325563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8071" y="946467"/>
                <a:ext cx="11600867" cy="1407102"/>
              </a:xfrm>
            </p:spPr>
            <p:txBody>
              <a:bodyPr/>
              <a:lstStyle/>
              <a:p>
                <a:pPr marL="514350" indent="-514350">
                  <a:buAutoNum type="alphaLcParenR"/>
                </a:pPr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Giải phương trình với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r>
                      <a:rPr lang="vi-VN" sz="2600" b="0" i="0" smtClean="0">
                        <a:solidFill>
                          <a:srgbClr val="FFFF00"/>
                        </a:solidFill>
                        <a:latin typeface="Cambria Math"/>
                      </a:rPr>
                      <m:t>3.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</a:t>
                </a:r>
              </a:p>
              <a:p>
                <a:pPr marL="514350" indent="-514350">
                  <a:buAutoNum type="alphaLcParenR"/>
                </a:pPr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Với giá trị nào của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thì phương trình có nghiệm kép? Tìm nghiệm kép đó.</a:t>
                </a:r>
                <a:endParaRPr lang="en-US" sz="26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071" y="946467"/>
                <a:ext cx="11600867" cy="1407102"/>
              </a:xfrm>
              <a:blipFill rotWithShape="1">
                <a:blip r:embed="rId3"/>
                <a:stretch>
                  <a:fillRect l="-788" t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80993" y="1896396"/>
                <a:ext cx="94580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=−3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ta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+14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+9=0.</m:t>
                    </m:r>
                  </m:oMath>
                </a14:m>
                <a:endParaRPr lang="vi-VN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993" y="1896396"/>
                <a:ext cx="9458036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103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149" y="2833033"/>
                <a:ext cx="6743701" cy="1331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+mj-lt"/>
                  </a:rPr>
                  <a:t>	</a:t>
                </a:r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Vậy phương trình có hai nghiệm phân biệt</a:t>
                </a:r>
                <a:endParaRPr lang="en-US" sz="2600" dirty="0">
                  <a:solidFill>
                    <a:schemeClr val="bg1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2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−7+ </m:t>
                          </m:r>
                          <m:rad>
                            <m:radPr>
                              <m:degHide m:val="on"/>
                              <m:ctrlPr>
                                <a:rPr lang="vi-VN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40</m:t>
                              </m:r>
                            </m:e>
                          </m:rad>
                        </m:num>
                        <m:den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vi-VN" sz="2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=−7+2</m:t>
                      </m:r>
                      <m:rad>
                        <m:radPr>
                          <m:degHide m:val="on"/>
                          <m:ctrlPr>
                            <a:rPr lang="vi-VN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vi-VN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" y="2833033"/>
                <a:ext cx="6743701" cy="1331583"/>
              </a:xfrm>
              <a:prstGeom prst="rect">
                <a:avLst/>
              </a:prstGeom>
              <a:blipFill rotWithShape="1">
                <a:blip r:embed="rId5"/>
                <a:stretch>
                  <a:fillRect t="-4587" r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7137" y="1903095"/>
            <a:ext cx="10252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chemeClr val="bg1"/>
                </a:solidFill>
                <a:latin typeface="+mj-lt"/>
              </a:rPr>
              <a:t>Giải: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69139" y="4765502"/>
                <a:ext cx="47435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∆=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(14)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−4.</m:t>
                    </m:r>
                    <m:r>
                      <a:rPr lang="en-US" sz="26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1.9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=160&gt;0.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</a:t>
                </a:r>
                <a:endParaRPr lang="en-US" sz="26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139" y="4765502"/>
                <a:ext cx="4743523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1998" y="5257945"/>
                <a:ext cx="11831782" cy="1331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      Vậy phương trình có hai nghiệm phân biệt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vi-VN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2600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−14+</m:t>
                          </m:r>
                          <m:rad>
                            <m:radPr>
                              <m:degHide m:val="on"/>
                              <m:ctrlPr>
                                <a:rPr lang="vi-VN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160</m:t>
                              </m:r>
                            </m:e>
                          </m:rad>
                        </m:num>
                        <m:den>
                          <m: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vi-VN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7+2</m:t>
                      </m:r>
                      <m:rad>
                        <m:radPr>
                          <m:degHide m:val="on"/>
                          <m:ctrlP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vi-VN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;          </m:t>
                      </m:r>
                      <m:sSub>
                        <m:sSubPr>
                          <m:ctrlPr>
                            <a:rPr lang="vi-VN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2600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−14</m:t>
                          </m:r>
                          <m: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vi-VN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6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160</m:t>
                              </m:r>
                            </m:e>
                          </m:rad>
                        </m:num>
                        <m:den>
                          <m:r>
                            <a:rPr lang="vi-VN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2600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vi-VN" sz="2600" i="1">
                          <a:solidFill>
                            <a:srgbClr val="FFFF00"/>
                          </a:solidFill>
                          <a:latin typeface="Cambria Math"/>
                        </a:rPr>
                        <m:t>7</m:t>
                      </m:r>
                      <m:r>
                        <a:rPr lang="vi-VN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vi-VN" sz="2600" i="1">
                          <a:solidFill>
                            <a:srgbClr val="FFFF00"/>
                          </a:solidFill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vi-VN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vi-VN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.</m:t>
                      </m:r>
                    </m:oMath>
                  </m:oMathPara>
                </a14:m>
                <a:endParaRPr lang="vi-VN" sz="26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98" y="5257945"/>
                <a:ext cx="11831782" cy="1331583"/>
              </a:xfrm>
              <a:prstGeom prst="rect">
                <a:avLst/>
              </a:prstGeom>
              <a:blipFill rotWithShape="1">
                <a:blip r:embed="rId7"/>
                <a:stretch>
                  <a:fillRect t="-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14477" y="2397740"/>
                <a:ext cx="358232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vi-VN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1.9</m:t>
                    </m:r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=40&gt;0.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</a:rPr>
                  <a:t> 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77" y="2397740"/>
                <a:ext cx="3582327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56483" y="3287386"/>
                <a:ext cx="4635884" cy="931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2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−7− </m:t>
                          </m:r>
                          <m:rad>
                            <m:radPr>
                              <m:degHide m:val="on"/>
                              <m:ctrlPr>
                                <a:rPr lang="vi-VN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40</m:t>
                              </m:r>
                            </m:e>
                          </m:rad>
                        </m:num>
                        <m:den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vi-VN" sz="2600" i="1">
                          <a:solidFill>
                            <a:schemeClr val="bg1"/>
                          </a:solidFill>
                          <a:latin typeface="Cambria Math"/>
                        </a:rPr>
                        <m:t>=−7−2</m:t>
                      </m:r>
                      <m:rad>
                        <m:radPr>
                          <m:degHide m:val="on"/>
                          <m:ctrlPr>
                            <a:rPr lang="vi-VN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vi-VN" sz="26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483" y="3287386"/>
                <a:ext cx="4635884" cy="9314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7976" y="4232060"/>
            <a:ext cx="6012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FF00"/>
                </a:solidFill>
                <a:latin typeface="+mj-lt"/>
              </a:rPr>
              <a:t>* Nếu dùng công thức nghiệm </a:t>
            </a:r>
            <a:endParaRPr lang="en-US" sz="2600" u="sng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8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4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2347" y="189641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vi-VN" sz="2600">
                    <a:solidFill>
                      <a:srgbClr val="FFFF00"/>
                    </a:solidFill>
                  </a:rPr>
                  <a:t>Bài </a:t>
                </a:r>
                <a:r>
                  <a:rPr lang="en-US" sz="2600">
                    <a:solidFill>
                      <a:srgbClr val="FFFF00"/>
                    </a:solidFill>
                  </a:rPr>
                  <a:t>1</a:t>
                </a:r>
                <a:r>
                  <a:rPr lang="vi-VN" sz="2600">
                    <a:solidFill>
                      <a:srgbClr val="FFFF00"/>
                    </a:solidFill>
                  </a:rPr>
                  <a:t>: </a:t>
                </a:r>
                <a:r>
                  <a:rPr lang="vi-VN" sz="2600" dirty="0">
                    <a:solidFill>
                      <a:srgbClr val="FFFF00"/>
                    </a:solidFill>
                  </a:rPr>
                  <a:t>Cho phương trình (ẩn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−2</m:t>
                    </m:r>
                    <m:d>
                      <m:d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𝑥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=0.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</a:rPr>
                  <a:t> </a:t>
                </a:r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2347" y="189641"/>
                <a:ext cx="10515600" cy="1325563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096" y="1031313"/>
                <a:ext cx="11600867" cy="1407102"/>
              </a:xfrm>
            </p:spPr>
            <p:txBody>
              <a:bodyPr/>
              <a:lstStyle/>
              <a:p>
                <a:pPr marL="514350" indent="-514350">
                  <a:buAutoNum type="alphaLcParenR"/>
                </a:pPr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Giải phương trình với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r>
                      <a:rPr lang="vi-VN" sz="2600" b="0" i="0" smtClean="0">
                        <a:solidFill>
                          <a:srgbClr val="FFFF00"/>
                        </a:solidFill>
                        <a:latin typeface="Cambria Math"/>
                      </a:rPr>
                      <m:t>3.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</a:t>
                </a:r>
              </a:p>
              <a:p>
                <a:pPr marL="514350" indent="-514350">
                  <a:buAutoNum type="alphaLcParenR"/>
                </a:pPr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Với giá trị nào của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thì phương trình có nghiệm kép? Tìm nghiệm kép đó.</a:t>
                </a:r>
                <a:endParaRPr lang="en-US" sz="26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096" y="1031313"/>
                <a:ext cx="11600867" cy="1407102"/>
              </a:xfrm>
              <a:blipFill rotWithShape="1">
                <a:blip r:embed="rId4"/>
                <a:stretch>
                  <a:fillRect l="-788" t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629227" y="3700589"/>
                <a:ext cx="8655050" cy="8584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vi-VN" sz="2600" dirty="0">
                    <a:solidFill>
                      <a:schemeClr val="bg1"/>
                    </a:solidFill>
                  </a:rPr>
                  <a:t> Phương trình có nghiệm kép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vi-VN" sz="2600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27" y="3700589"/>
                <a:ext cx="8655050" cy="858411"/>
              </a:xfrm>
              <a:prstGeom prst="rect">
                <a:avLst/>
              </a:prstGeom>
              <a:blipFill rotWithShape="1">
                <a:blip r:embed="rId5"/>
                <a:stretch>
                  <a:fillRect l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9227" y="5088292"/>
                <a:ext cx="8543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phương trình có nghiệm kép </a:t>
                </a:r>
              </a:p>
              <a:p>
                <a:endParaRPr lang="en-US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27" y="5088292"/>
                <a:ext cx="8543925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213" t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7426" y="2111468"/>
                <a:ext cx="4250138" cy="209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600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vi-VN" sz="2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vi-VN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−4)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1.</m:t>
                    </m:r>
                    <m:sSup>
                      <m:sSupPr>
                        <m:ctrlPr>
                          <a:rPr lang="vi-VN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600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vi-VN" sz="2600" dirty="0">
                    <a:solidFill>
                      <a:schemeClr val="bg1"/>
                    </a:solidFill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−8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+16−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600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vi-VN" sz="2600" dirty="0">
                    <a:solidFill>
                      <a:schemeClr val="bg1"/>
                    </a:solidFill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=−8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+16</m:t>
                    </m:r>
                  </m:oMath>
                </a14:m>
                <a:endParaRPr lang="vi-VN" sz="2600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vi-VN" sz="2600" dirty="0">
                    <a:solidFill>
                      <a:schemeClr val="bg1"/>
                    </a:solidFill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8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−2)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  <a:ea typeface="Cambria Math"/>
                  </a:rPr>
                  <a:t>.</a:t>
                </a:r>
                <a:endParaRPr lang="vi-VN" sz="2600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vi-VN" sz="2600" dirty="0">
                    <a:solidFill>
                      <a:schemeClr val="bg1"/>
                    </a:solidFill>
                  </a:rPr>
                  <a:t>     </a:t>
                </a:r>
                <a:endParaRPr lang="en-US" sz="2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426" y="2111468"/>
                <a:ext cx="4250138" cy="209288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9227" y="2120993"/>
            <a:ext cx="1609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chemeClr val="bg1"/>
                </a:solidFill>
                <a:latin typeface="+mj-lt"/>
              </a:rPr>
              <a:t>Giải:  b)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6326" y="6011622"/>
                <a:ext cx="11762799" cy="4924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c) Với giá trị nào của </a:t>
                </a:r>
                <a14:m>
                  <m:oMath xmlns:m="http://schemas.openxmlformats.org/officeDocument/2006/math">
                    <m:r>
                      <a:rPr lang="vi-VN" sz="2600" i="1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thì phương trình có hai nghiệm phân biệt? Vô nghiệm?</a:t>
                </a:r>
                <a:endParaRPr lang="en-US" sz="26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6" y="6011622"/>
                <a:ext cx="11762799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880" t="-10843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514951" y="3960268"/>
          <a:ext cx="2448920" cy="94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9" imgW="1054080" imgH="406080" progId="Equation.DSMT4">
                  <p:embed/>
                </p:oleObj>
              </mc:Choice>
              <mc:Fallback>
                <p:oleObj name="Equation" r:id="rId9" imgW="1054080" imgH="406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14951" y="3960268"/>
                        <a:ext cx="2448920" cy="94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167725" y="4933146"/>
          <a:ext cx="2594263" cy="82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1" imgW="1231560" imgH="393480" progId="Equation.DSMT4">
                  <p:embed/>
                </p:oleObj>
              </mc:Choice>
              <mc:Fallback>
                <p:oleObj name="Equation" r:id="rId11" imgW="1231560" imgH="393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67725" y="4933146"/>
                        <a:ext cx="2594263" cy="829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7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8" grpId="0"/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0662" y="485291"/>
                <a:ext cx="10515600" cy="1300635"/>
              </a:xfrm>
            </p:spPr>
            <p:txBody>
              <a:bodyPr>
                <a:normAutofit/>
              </a:bodyPr>
              <a:lstStyle/>
              <a:p>
                <a:r>
                  <a:rPr lang="vi-VN" sz="2800">
                    <a:solidFill>
                      <a:srgbClr val="FFFF00"/>
                    </a:solidFill>
                  </a:rPr>
                  <a:t>Bài </a:t>
                </a:r>
                <a:r>
                  <a:rPr lang="en-US" sz="2800">
                    <a:solidFill>
                      <a:srgbClr val="FFFF00"/>
                    </a:solidFill>
                  </a:rPr>
                  <a:t>2</a:t>
                </a:r>
                <a:r>
                  <a:rPr lang="vi-VN" sz="2800">
                    <a:solidFill>
                      <a:srgbClr val="FFFF00"/>
                    </a:solidFill>
                  </a:rPr>
                  <a:t>: </a:t>
                </a:r>
                <a:r>
                  <a:rPr lang="vi-VN" sz="2800" dirty="0">
                    <a:solidFill>
                      <a:srgbClr val="FFFF00"/>
                    </a:solidFill>
                  </a:rPr>
                  <a:t>Cho phương trình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+2</m:t>
                    </m:r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𝑚𝑥</m:t>
                    </m:r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+1=0 (1).</m:t>
                    </m:r>
                  </m:oMath>
                </a14:m>
                <a:br>
                  <a:rPr lang="vi-VN" sz="4000" dirty="0">
                    <a:solidFill>
                      <a:srgbClr val="FFFF00"/>
                    </a:solidFill>
                  </a:rPr>
                </a:br>
                <a:r>
                  <a:rPr lang="vi-VN" sz="2800" dirty="0">
                    <a:solidFill>
                      <a:srgbClr val="FFFF00"/>
                    </a:solidFill>
                  </a:rPr>
                  <a:t>Với giá trị nào của m thì phương trình vô nghiệm? </a:t>
                </a:r>
                <a:r>
                  <a:rPr lang="vi-VN" sz="4000" dirty="0">
                    <a:solidFill>
                      <a:schemeClr val="bg1"/>
                    </a:solidFill>
                  </a:rPr>
                  <a:t>	</a:t>
                </a:r>
                <a:r>
                  <a:rPr lang="vi-VN" dirty="0">
                    <a:solidFill>
                      <a:schemeClr val="bg1"/>
                    </a:solidFill>
                  </a:rPr>
                  <a:t>		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0662" y="485291"/>
                <a:ext cx="10515600" cy="1300635"/>
              </a:xfrm>
              <a:blipFill>
                <a:blip r:embed="rId3"/>
                <a:stretch>
                  <a:fillRect l="-1217" t="-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428648" y="4136860"/>
          <a:ext cx="35274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4" imgW="1650960" imgH="457200" progId="Equation.DSMT4">
                  <p:embed/>
                </p:oleObj>
              </mc:Choice>
              <mc:Fallback>
                <p:oleObj name="Equation" r:id="rId4" imgW="165096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648" y="4136860"/>
                        <a:ext cx="35274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838701" y="561963"/>
            <a:ext cx="390524" cy="50482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5938" y="1890314"/>
            <a:ext cx="11543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Một bạn trình bày lời giải như sau. Theo em, lời giải của bạn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10542" y="2381268"/>
                <a:ext cx="3815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Giải: Ta có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42" y="2381268"/>
                <a:ext cx="381598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195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5938" y="2920470"/>
                <a:ext cx="6783460" cy="58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Phương trình vô nghiệm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8" y="2920470"/>
                <a:ext cx="6783460" cy="586827"/>
              </a:xfrm>
              <a:prstGeom prst="rect">
                <a:avLst/>
              </a:prstGeom>
              <a:blipFill rotWithShape="1">
                <a:blip r:embed="rId7"/>
                <a:stretch>
                  <a:fillRect l="-1797" t="-1145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346950" y="2911463"/>
          <a:ext cx="36798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8" imgW="1447560" imgH="495000" progId="Equation.DSMT4">
                  <p:embed/>
                </p:oleObj>
              </mc:Choice>
              <mc:Fallback>
                <p:oleObj name="Equation" r:id="rId8" imgW="1447560" imgH="4950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46950" y="2911463"/>
                        <a:ext cx="367982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6084" y="5569620"/>
                <a:ext cx="908849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vi-VN" sz="2800" dirty="0">
                    <a:solidFill>
                      <a:srgbClr val="FFFF00"/>
                    </a:solidFill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r>
                      <a:rPr lang="vi-VN" sz="2800" i="1">
                        <a:solidFill>
                          <a:srgbClr val="FFFF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  <a:latin typeface="+mj-lt"/>
                  </a:rPr>
                  <a:t> phương trình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FFFF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  <a:latin typeface="+mj-lt"/>
                  </a:rPr>
                  <a:t> trở thành:  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rgbClr val="FFFF00"/>
                        </a:solidFill>
                        <a:latin typeface="Cambria Math"/>
                      </a:rPr>
                      <m:t>0</m:t>
                    </m:r>
                    <m:r>
                      <m:rPr>
                        <m:sty m:val="p"/>
                      </m:rPr>
                      <a:rPr lang="vi-VN" sz="2800">
                        <a:solidFill>
                          <a:srgbClr val="FFFF00"/>
                        </a:solidFill>
                        <a:latin typeface="Cambria Math"/>
                      </a:rPr>
                      <m:t>x</m:t>
                    </m:r>
                    <m:r>
                      <a:rPr lang="vi-VN" sz="2800">
                        <a:solidFill>
                          <a:srgbClr val="FFFF00"/>
                        </a:solidFill>
                        <a:latin typeface="Cambria Math"/>
                      </a:rPr>
                      <m:t>+1=0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  <a:latin typeface="+mj-lt"/>
                  </a:rPr>
                  <a:t> (vô lý).</a:t>
                </a:r>
              </a:p>
              <a:p>
                <a:r>
                  <a:rPr lang="vi-VN" sz="2800" dirty="0">
                    <a:solidFill>
                      <a:srgbClr val="FFFF00"/>
                    </a:solidFill>
                    <a:latin typeface="+mj-lt"/>
                  </a:rPr>
                  <a:t>	Vậy phương trình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FFFF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  <a:latin typeface="+mj-lt"/>
                  </a:rPr>
                  <a:t> vô nghiệm.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84" y="5569620"/>
                <a:ext cx="9088498" cy="954107"/>
              </a:xfrm>
              <a:prstGeom prst="rect">
                <a:avLst/>
              </a:prstGeom>
              <a:blipFill rotWithShape="1">
                <a:blip r:embed="rId10"/>
                <a:stretch>
                  <a:fillRect l="-1207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89955" y="439398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Vì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684463" y="4411663"/>
          <a:ext cx="1628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1" imgW="596880" imgH="177480" progId="Equation.DSMT4">
                  <p:embed/>
                </p:oleObj>
              </mc:Choice>
              <mc:Fallback>
                <p:oleObj name="Equation" r:id="rId11" imgW="59688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84463" y="4411663"/>
                        <a:ext cx="16287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86300" y="4393987"/>
                <a:ext cx="2214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   </a:t>
                </a:r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2)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00" y="4393987"/>
                <a:ext cx="2214716" cy="523220"/>
              </a:xfrm>
              <a:prstGeom prst="rect">
                <a:avLst/>
              </a:prstGeom>
              <a:blipFill rotWithShape="1">
                <a:blip r:embed="rId13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49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3" grpId="0"/>
      <p:bldP spid="7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050" y="197241"/>
                <a:ext cx="10515600" cy="130063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vi-VN" sz="2600" dirty="0">
                    <a:solidFill>
                      <a:srgbClr val="FFFF00"/>
                    </a:solidFill>
                  </a:rPr>
                  <a:t>Bài 3: Cho phương trình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+2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𝑚𝑥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+1=0.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0" i="1" dirty="0" smtClean="0">
                        <a:solidFill>
                          <a:srgbClr val="FFFF00"/>
                        </a:solidFill>
                        <a:latin typeface="Cambria Math"/>
                      </a:rPr>
                      <m:t>(1)</m:t>
                    </m:r>
                  </m:oMath>
                </a14:m>
                <a:br>
                  <a:rPr lang="vi-VN" sz="2600" dirty="0">
                    <a:solidFill>
                      <a:srgbClr val="FFFF00"/>
                    </a:solidFill>
                  </a:rPr>
                </a:br>
                <a:r>
                  <a:rPr lang="vi-VN" sz="2600" dirty="0">
                    <a:solidFill>
                      <a:srgbClr val="FFFF00"/>
                    </a:solidFill>
                  </a:rPr>
                  <a:t>Với giá trị nào của m thì phương trình vô nghiệm? </a:t>
                </a:r>
                <a:br>
                  <a:rPr lang="vi-VN" sz="2600" dirty="0">
                    <a:solidFill>
                      <a:srgbClr val="FFFF00"/>
                    </a:solidFill>
                  </a:rPr>
                </a:br>
                <a:r>
                  <a:rPr lang="vi-VN" sz="2600" dirty="0">
                    <a:solidFill>
                      <a:schemeClr val="bg1"/>
                    </a:solidFill>
                  </a:rPr>
                  <a:t>			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050" y="197241"/>
                <a:ext cx="10515600" cy="1300635"/>
              </a:xfrm>
              <a:blipFill rotWithShape="1">
                <a:blip r:embed="rId3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6262" y="726607"/>
                <a:ext cx="10515600" cy="26810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Giải:</a:t>
                </a:r>
              </a:p>
              <a:p>
                <a:pPr>
                  <a:lnSpc>
                    <a:spcPct val="100000"/>
                  </a:lnSpc>
                  <a:buFont typeface="Arial" charset="0"/>
                  <a:buChar char="•"/>
                </a:pPr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trở thành:   </a:t>
                </a:r>
                <a14:m>
                  <m:oMath xmlns:m="http://schemas.openxmlformats.org/officeDocument/2006/math">
                    <m:r>
                      <a:rPr lang="vi-VN" sz="2600" b="0" i="0" smtClean="0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  <m:r>
                      <m:rPr>
                        <m:sty m:val="p"/>
                      </m:rPr>
                      <a:rPr lang="vi-VN" sz="2600" b="0" i="0" smtClean="0">
                        <a:solidFill>
                          <a:schemeClr val="bg1"/>
                        </a:solidFill>
                        <a:latin typeface="Cambria Math"/>
                      </a:rPr>
                      <m:t>x</m:t>
                    </m:r>
                    <m:r>
                      <a:rPr lang="vi-VN" sz="2600" b="0" i="0" smtClean="0">
                        <a:solidFill>
                          <a:schemeClr val="bg1"/>
                        </a:solidFill>
                        <a:latin typeface="Cambria Math"/>
                      </a:rPr>
                      <m:t>+1=0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(vô lý).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	Vậy phương trình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vô nghiệm khi </a:t>
                </a:r>
                <a14:m>
                  <m:oMath xmlns:m="http://schemas.openxmlformats.org/officeDocument/2006/math">
                    <m:r>
                      <a:rPr lang="vi-VN" sz="2600" i="1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/>
                      </a:rPr>
                      <m:t>=0 </m:t>
                    </m:r>
                  </m:oMath>
                </a14:m>
                <a:endParaRPr lang="vi-VN" sz="2600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lnSpc>
                    <a:spcPct val="100000"/>
                  </a:lnSpc>
                  <a:buFont typeface="Arial" charset="0"/>
                  <a:buChar char="•"/>
                </a:pPr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thì phương trình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là phương trình bậc hai một ẩn.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vi-VN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262" y="726607"/>
                <a:ext cx="10515600" cy="2681031"/>
              </a:xfrm>
              <a:blipFill rotWithShape="1">
                <a:blip r:embed="rId4"/>
                <a:stretch>
                  <a:fillRect l="-1043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10462" y="1724025"/>
                <a:ext cx="60007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vi-VN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6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462" y="1724025"/>
                <a:ext cx="600075" cy="492443"/>
              </a:xfrm>
              <a:prstGeom prst="rect">
                <a:avLst/>
              </a:prstGeom>
              <a:blipFill rotWithShape="1">
                <a:blip r:embed="rId5"/>
                <a:stretch>
                  <a:fillRect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2500" y="5187345"/>
                <a:ext cx="951547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(4)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0≤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&lt;1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thì phương trình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(1)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vô nghiệm. </a:t>
                </a:r>
                <a:endParaRPr lang="en-US" sz="2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5187345"/>
                <a:ext cx="9515475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1089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465957" y="4161515"/>
          <a:ext cx="43957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7" imgW="2057400" imgH="457200" progId="Equation.DSMT4">
                  <p:embed/>
                </p:oleObj>
              </mc:Choice>
              <mc:Fallback>
                <p:oleObj name="Equation" r:id="rId7" imgW="205740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957" y="4161515"/>
                        <a:ext cx="439578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3900" y="2658458"/>
                <a:ext cx="289111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Ta có</a:t>
                </a:r>
                <a14:m>
                  <m:oMath xmlns:m="http://schemas.openxmlformats.org/officeDocument/2006/math">
                    <m:r>
                      <a:rPr lang="vi-VN" sz="26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vi-VN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vi-VN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vi-VN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2658458"/>
                <a:ext cx="2891112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1055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72442" y="3133764"/>
                <a:ext cx="657898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Phương trình vô nghiệm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endParaRPr lang="en-US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42" y="3133764"/>
                <a:ext cx="6578981" cy="507831"/>
              </a:xfrm>
              <a:prstGeom prst="rect">
                <a:avLst/>
              </a:prstGeom>
              <a:blipFill rotWithShape="1">
                <a:blip r:embed="rId10"/>
                <a:stretch>
                  <a:fillRect l="-1576" t="-12048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7150548" y="3138773"/>
          <a:ext cx="3646487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1" imgW="1434960" imgH="495000" progId="Equation.DSMT4">
                  <p:embed/>
                </p:oleObj>
              </mc:Choice>
              <mc:Fallback>
                <p:oleObj name="Equation" r:id="rId11" imgW="1434960" imgH="4950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50548" y="3138773"/>
                        <a:ext cx="3646487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94630" y="4441624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>
                <a:solidFill>
                  <a:schemeClr val="bg1"/>
                </a:solidFill>
                <a:latin typeface="+mj-lt"/>
              </a:rPr>
              <a:t>Vì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1420813" y="4408488"/>
          <a:ext cx="28416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3" imgW="1041120" imgH="215640" progId="Equation.DSMT4">
                  <p:embed/>
                </p:oleObj>
              </mc:Choice>
              <mc:Fallback>
                <p:oleObj name="Equation" r:id="rId13" imgW="1041120" imgH="215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20813" y="4408488"/>
                        <a:ext cx="2841625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88575" y="4429300"/>
                <a:ext cx="17123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600" b="0" i="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3)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endParaRPr lang="en-US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75" y="4429300"/>
                <a:ext cx="1712341" cy="492443"/>
              </a:xfrm>
              <a:prstGeom prst="rect">
                <a:avLst/>
              </a:prstGeom>
              <a:blipFill rotWithShape="1">
                <a:blip r:embed="rId15"/>
                <a:stretch>
                  <a:fillRect l="-6406" t="-125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242897" y="5662481"/>
                <a:ext cx="11420474" cy="91240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vi-VN" sz="2600" b="1" dirty="0">
                    <a:solidFill>
                      <a:srgbClr val="FFFF00"/>
                    </a:solidFill>
                  </a:rPr>
                  <a:t>Chú ý: Khi làm các bài toán về phương trình có dạng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vi-VN" sz="2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2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𝒃𝒙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𝒄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vi-VN" sz="2600" b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2600" b="1" dirty="0">
                    <a:solidFill>
                      <a:srgbClr val="FFFF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vi-VN" sz="2600" b="1" dirty="0">
                    <a:solidFill>
                      <a:srgbClr val="FFFF00"/>
                    </a:solidFill>
                  </a:rPr>
                  <a:t>chứa tham số, cần lưu ý các trường hợp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𝒂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, 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𝒂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 ≠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" y="5662481"/>
                <a:ext cx="11420474" cy="912403"/>
              </a:xfrm>
              <a:prstGeom prst="rect">
                <a:avLst/>
              </a:prstGeom>
              <a:blipFill rotWithShape="1">
                <a:blip r:embed="rId16"/>
                <a:stretch>
                  <a:fillRect t="-4000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6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231455" y="479214"/>
          <a:ext cx="823712" cy="50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455" y="479214"/>
                        <a:ext cx="823712" cy="5075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867025" y="900823"/>
          <a:ext cx="2621344" cy="41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5" imgW="1409400" imgH="203040" progId="Equation.DSMT4">
                  <p:embed/>
                </p:oleObj>
              </mc:Choice>
              <mc:Fallback>
                <p:oleObj name="Equation" r:id="rId5" imgW="140940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900823"/>
                        <a:ext cx="2621344" cy="416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33411" y="514299"/>
            <a:ext cx="53244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Bài 4: 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Cho Parabol (P)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61986" y="863749"/>
            <a:ext cx="23526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 đường thẳng (d)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57200" y="1187667"/>
                <a:ext cx="9058275" cy="1107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a) </a:t>
                </a: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Tìm tọa độ giao điểm của (P) và (d) khi </a:t>
                </a:r>
                <a14:m>
                  <m:oMath xmlns:m="http://schemas.openxmlformats.org/officeDocument/2006/math">
                    <m:r>
                      <a:rPr kumimoji="0" lang="vi-VN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𝑚</m:t>
                    </m:r>
                    <m:r>
                      <a:rPr kumimoji="0" lang="vi-VN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=3.</m:t>
                    </m:r>
                  </m:oMath>
                </a14:m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b)</a:t>
                </a: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Chứng minh (P) và (d) luôn cắt nhau tại hai 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j-lt"/>
                  <a:ea typeface="Calibri" pitchFamily="34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điểm phân biệt với mọi </a:t>
                </a:r>
                <a:r>
                  <a:rPr lang="vi-VN" sz="2200" dirty="0">
                    <a:solidFill>
                      <a:srgbClr val="FFFF00"/>
                    </a:solidFill>
                    <a:latin typeface="+mj-lt"/>
                    <a:ea typeface="Calibri" pitchFamily="34" charset="0"/>
                    <a:cs typeface="Times New Roman" pitchFamily="18" charset="0"/>
                  </a:rPr>
                  <a:t>giá trị của </a:t>
                </a: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m.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87667"/>
                <a:ext cx="9058275" cy="1107996"/>
              </a:xfrm>
              <a:prstGeom prst="rect">
                <a:avLst/>
              </a:prstGeom>
              <a:blipFill rotWithShape="1">
                <a:blip r:embed="rId7"/>
                <a:stretch>
                  <a:fillRect l="-808" t="-3297" b="-98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95311" y="220257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Lời giải:</a:t>
            </a:r>
            <a:endParaRPr lang="en-US" sz="2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a) Thay m = 3 ta có (P) </a:t>
            </a:r>
            <a:endParaRPr lang="vi-VN" sz="2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248400" y="238125"/>
            <a:ext cx="9525" cy="64734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3138485" y="2942901"/>
          <a:ext cx="1181101" cy="35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8" imgW="672840" imgH="203040" progId="Equation.DSMT4">
                  <p:embed/>
                </p:oleObj>
              </mc:Choice>
              <mc:Fallback>
                <p:oleObj name="Equation" r:id="rId8" imgW="67284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5" y="2942901"/>
                        <a:ext cx="1181101" cy="359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457200" y="100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3252786" y="2530147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52786" y="2530147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862010" y="2871480"/>
            <a:ext cx="23526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 đường thẳng (d)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600072" y="3253998"/>
            <a:ext cx="56483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2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hương trình hoành độ giao điểm của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(P)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1095373" y="3581568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12" imgW="838080" imgH="457200" progId="Equation.DSMT4">
                  <p:embed/>
                </p:oleObj>
              </mc:Choice>
              <mc:Fallback>
                <p:oleObj name="Equation" r:id="rId12" imgW="838080" imgH="4572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95373" y="3581568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4137025" y="3673475"/>
          <a:ext cx="1136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14" imgW="647640" imgH="203040" progId="Equation.DSMT4">
                  <p:embed/>
                </p:oleObj>
              </mc:Choice>
              <mc:Fallback>
                <p:oleObj name="Equation" r:id="rId14" imgW="647640" imgH="20304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3673475"/>
                        <a:ext cx="1136650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1847849" y="3592530"/>
            <a:ext cx="387667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 đường thẳng (d)                 là: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8" name="Rectangle 5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1412701" y="3985339"/>
          <a:ext cx="3630785" cy="805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16" imgW="1968480" imgH="431640" progId="Equation.DSMT4">
                  <p:embed/>
                </p:oleObj>
              </mc:Choice>
              <mc:Fallback>
                <p:oleObj name="Equation" r:id="rId16" imgW="1968480" imgH="43164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701" y="3985339"/>
                        <a:ext cx="3630785" cy="805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581025" y="4720709"/>
            <a:ext cx="5376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chemeClr val="bg1"/>
                </a:solidFill>
                <a:latin typeface="+mj-lt"/>
              </a:rPr>
              <a:t>Vậy phương trình (*) có hai nghiệm phân biệt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/>
          </p:nvPr>
        </p:nvGraphicFramePr>
        <p:xfrm>
          <a:off x="1333500" y="5029200"/>
          <a:ext cx="322304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18" imgW="1688760" imgH="228600" progId="Equation.DSMT4">
                  <p:embed/>
                </p:oleObj>
              </mc:Choice>
              <mc:Fallback>
                <p:oleObj name="Equation" r:id="rId18" imgW="1688760" imgH="228600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5029200"/>
                        <a:ext cx="3223045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66"/>
          <p:cNvSpPr>
            <a:spLocks noChangeArrowheads="1"/>
          </p:cNvSpPr>
          <p:nvPr/>
        </p:nvSpPr>
        <p:spPr bwMode="auto">
          <a:xfrm>
            <a:off x="733423" y="5291495"/>
            <a:ext cx="25359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Thay vào (P) ta có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2881311" y="5334000"/>
          <a:ext cx="1657726" cy="41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20" imgW="876240" imgH="228600" progId="Equation.DSMT4">
                  <p:embed/>
                </p:oleObj>
              </mc:Choice>
              <mc:Fallback>
                <p:oleObj name="Equation" r:id="rId20" imgW="876240" imgH="22860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1" y="5334000"/>
                        <a:ext cx="1657726" cy="41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16719" y="5637361"/>
                <a:ext cx="6096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2200" dirty="0">
                    <a:solidFill>
                      <a:schemeClr val="bg1"/>
                    </a:solidFill>
                    <a:latin typeface="+mj-lt"/>
                  </a:rPr>
                  <a:t>Vậy tọa độ giao điểm của (P) và (d) khi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vi-VN" sz="2200" b="0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+mj-lt"/>
                  </a:rPr>
                  <a:t>là A (7; 49) và B(1;1).</a:t>
                </a:r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9" y="5637361"/>
                <a:ext cx="6096000" cy="769441"/>
              </a:xfrm>
              <a:prstGeom prst="rect">
                <a:avLst/>
              </a:prstGeom>
              <a:blipFill rotWithShape="1">
                <a:blip r:embed="rId22"/>
                <a:stretch>
                  <a:fillRect l="-1300" t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81"/>
          <p:cNvSpPr>
            <a:spLocks noChangeArrowheads="1"/>
          </p:cNvSpPr>
          <p:nvPr/>
        </p:nvSpPr>
        <p:spPr bwMode="auto">
          <a:xfrm>
            <a:off x="0" y="527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8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248399" y="1571574"/>
                <a:ext cx="5724525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Để xét vị trí tương đối giữa parabol </a:t>
                </a: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(P)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sSup>
                      <m:sSupPr>
                        <m:ctrlPr>
                          <a:rPr lang="vi-VN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2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và đường thẳng </a:t>
                </a: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(d)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𝑏𝑥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ta xét </a:t>
                </a:r>
                <a:r>
                  <a:rPr lang="vi-VN" sz="2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phương trình hoành độ giao điểm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sSup>
                      <m:sSupPr>
                        <m:ctrlPr>
                          <a:rPr lang="vi-VN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22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2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𝑏𝑥</m:t>
                    </m:r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vi-VN" sz="2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 hay </a:t>
                </a:r>
                <a14:m>
                  <m:oMath xmlns:m="http://schemas.openxmlformats.org/officeDocument/2006/math">
                    <m:r>
                      <a:rPr lang="vi-VN" sz="220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sSup>
                      <m:sSupPr>
                        <m:ctrlPr>
                          <a:rPr lang="vi-VN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22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2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vi-VN" sz="2200" i="1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𝑏𝑥</m:t>
                    </m:r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vi-VN" sz="2200" i="1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vi-VN" sz="2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(*)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99" y="1571574"/>
                <a:ext cx="5724525" cy="1785104"/>
              </a:xfrm>
              <a:prstGeom prst="rect">
                <a:avLst/>
              </a:prstGeom>
              <a:blipFill rotWithShape="1">
                <a:blip r:embed="rId23"/>
                <a:stretch>
                  <a:fillRect l="-1278" t="-2048" b="-5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6257925" y="3419552"/>
            <a:ext cx="552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(d) và (P) không có điểm chung </a:t>
            </a:r>
            <a:r>
              <a:rPr lang="vi-VN" sz="2200" dirty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⇔ </a:t>
            </a:r>
          </a:p>
          <a:p>
            <a:r>
              <a:rPr lang="vi-VN" sz="2200" dirty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                              </a:t>
            </a:r>
            <a:r>
              <a:rPr lang="vi-VN" sz="2200" dirty="0">
                <a:solidFill>
                  <a:srgbClr val="FFFF00"/>
                </a:solidFill>
                <a:latin typeface="Cambria Math"/>
                <a:ea typeface="Cambria Math"/>
                <a:cs typeface="Times New Roman" pitchFamily="18" charset="0"/>
              </a:rPr>
              <a:t>phương trình (*) vô nghiệm</a:t>
            </a:r>
            <a:r>
              <a:rPr lang="vi-VN" sz="2200" dirty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05550" y="5131063"/>
            <a:ext cx="552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(d) và (P) có hai điểm chung phân biệt </a:t>
            </a:r>
            <a:r>
              <a:rPr lang="vi-VN" sz="2200" dirty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⇔ </a:t>
            </a:r>
          </a:p>
          <a:p>
            <a:r>
              <a:rPr lang="vi-VN" sz="2200" dirty="0">
                <a:solidFill>
                  <a:srgbClr val="FFFF00"/>
                </a:solidFill>
                <a:latin typeface="Cambria Math"/>
                <a:ea typeface="Cambria Math"/>
                <a:cs typeface="Times New Roman" pitchFamily="18" charset="0"/>
              </a:rPr>
              <a:t>    phương trình (*) có hai nghiệm phân biệt.</a:t>
            </a:r>
            <a:endPara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91261" y="4284461"/>
            <a:ext cx="552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(d) và (P) tiếp xúc </a:t>
            </a:r>
            <a:r>
              <a:rPr lang="vi-VN" sz="2200" dirty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⇔ </a:t>
            </a:r>
            <a:r>
              <a:rPr lang="vi-VN" sz="2200" dirty="0">
                <a:solidFill>
                  <a:srgbClr val="FFFF00"/>
                </a:solidFill>
                <a:latin typeface="Cambria Math"/>
                <a:ea typeface="Cambria Math"/>
                <a:cs typeface="Times New Roman" pitchFamily="18" charset="0"/>
              </a:rPr>
              <a:t>phương trình (*) có nghiệm kép.</a:t>
            </a:r>
            <a:endPara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42" grpId="0"/>
      <p:bldP spid="47" grpId="0"/>
      <p:bldP spid="50" grpId="0"/>
      <p:bldP spid="53" grpId="0"/>
      <p:bldP spid="56" grpId="0"/>
      <p:bldP spid="70" grpId="0"/>
      <p:bldP spid="72" grpId="0"/>
      <p:bldP spid="73" grpId="0"/>
      <p:bldP spid="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231455" y="479214"/>
          <a:ext cx="823712" cy="50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455" y="479214"/>
                        <a:ext cx="823712" cy="5075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867025" y="900823"/>
          <a:ext cx="2621344" cy="41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5" imgW="1409400" imgH="203040" progId="Equation.DSMT4">
                  <p:embed/>
                </p:oleObj>
              </mc:Choice>
              <mc:Fallback>
                <p:oleObj name="Equation" r:id="rId5" imgW="140940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900823"/>
                        <a:ext cx="2621344" cy="416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33411" y="514299"/>
            <a:ext cx="53244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Bài 4: 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Cho Parabol (P)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61986" y="863749"/>
            <a:ext cx="23526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 đường thẳng (d)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514349" y="1198671"/>
                <a:ext cx="9058275" cy="1107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a) </a:t>
                </a: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Tìm tọa độ giao điểm của (P) và (d) khi </a:t>
                </a:r>
                <a14:m>
                  <m:oMath xmlns:m="http://schemas.openxmlformats.org/officeDocument/2006/math">
                    <m:r>
                      <a:rPr kumimoji="0" lang="vi-VN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𝑚</m:t>
                    </m:r>
                    <m:r>
                      <a:rPr kumimoji="0" lang="vi-VN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=3.</m:t>
                    </m:r>
                  </m:oMath>
                </a14:m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b)</a:t>
                </a: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Chứng minh (P) và (d) luôn cắt nhau tại hai 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j-lt"/>
                  <a:ea typeface="Calibri" pitchFamily="34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điểm phân biệt với mọi </a:t>
                </a:r>
                <a:r>
                  <a:rPr lang="vi-VN" sz="2200" dirty="0">
                    <a:solidFill>
                      <a:srgbClr val="FFFF00"/>
                    </a:solidFill>
                    <a:latin typeface="+mj-lt"/>
                    <a:ea typeface="Calibri" pitchFamily="34" charset="0"/>
                    <a:cs typeface="Times New Roman" pitchFamily="18" charset="0"/>
                  </a:rPr>
                  <a:t>giá trị của </a:t>
                </a: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m.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349" y="1198671"/>
                <a:ext cx="9058275" cy="1107996"/>
              </a:xfrm>
              <a:prstGeom prst="rect">
                <a:avLst/>
              </a:prstGeom>
              <a:blipFill rotWithShape="1">
                <a:blip r:embed="rId7"/>
                <a:stretch>
                  <a:fillRect l="-808" t="-3315" b="-104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248400" y="4384307"/>
            <a:ext cx="561975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Phương trình (1) luôn có hai nghiệm phân biệt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với mọi 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Vậy (P) và (d) luôn cắt nhau tại hai điểm phân biệt với mọi giá</a:t>
            </a:r>
            <a:r>
              <a:rPr kumimoji="0" lang="vi-VN" sz="2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trị của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m.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5311" y="220257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Lời giải:</a:t>
            </a:r>
            <a:endParaRPr lang="en-US" sz="2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a) Thay m = 3 ta có (P) </a:t>
            </a:r>
            <a:endParaRPr lang="vi-VN" sz="2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248400" y="238125"/>
            <a:ext cx="9525" cy="64734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3138485" y="2942901"/>
          <a:ext cx="1181101" cy="35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8" imgW="672840" imgH="203040" progId="Equation.DSMT4">
                  <p:embed/>
                </p:oleObj>
              </mc:Choice>
              <mc:Fallback>
                <p:oleObj name="Equation" r:id="rId8" imgW="67284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5" y="2942901"/>
                        <a:ext cx="1181101" cy="359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457200" y="100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3271836" y="2530147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71836" y="2530147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862010" y="2871480"/>
            <a:ext cx="23526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 đường thẳng (d)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600072" y="3253998"/>
            <a:ext cx="56483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2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hương trình hoành độ giao điểm của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(P)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1095373" y="3581568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12" imgW="838080" imgH="457200" progId="Equation.DSMT4">
                  <p:embed/>
                </p:oleObj>
              </mc:Choice>
              <mc:Fallback>
                <p:oleObj name="Equation" r:id="rId12" imgW="838080" imgH="4572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95373" y="3581568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4137025" y="3673475"/>
          <a:ext cx="1136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14" imgW="647640" imgH="203040" progId="Equation.DSMT4">
                  <p:embed/>
                </p:oleObj>
              </mc:Choice>
              <mc:Fallback>
                <p:oleObj name="Equation" r:id="rId14" imgW="647640" imgH="20304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3673475"/>
                        <a:ext cx="1136650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1953796" y="3590080"/>
            <a:ext cx="387667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 đường thẳng (d)                 là: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8" name="Rectangle 5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1412701" y="3985339"/>
          <a:ext cx="3630785" cy="805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16" imgW="1968480" imgH="431640" progId="Equation.DSMT4">
                  <p:embed/>
                </p:oleObj>
              </mc:Choice>
              <mc:Fallback>
                <p:oleObj name="Equation" r:id="rId16" imgW="1968480" imgH="43164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701" y="3985339"/>
                        <a:ext cx="3630785" cy="805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581025" y="4720709"/>
            <a:ext cx="5376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chemeClr val="bg1"/>
                </a:solidFill>
                <a:latin typeface="+mj-lt"/>
              </a:rPr>
              <a:t>Vậy phương trình (*) có hai nghiệm phân biệt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/>
          </p:nvPr>
        </p:nvGraphicFramePr>
        <p:xfrm>
          <a:off x="1333500" y="5029200"/>
          <a:ext cx="322304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18" imgW="1688760" imgH="228600" progId="Equation.DSMT4">
                  <p:embed/>
                </p:oleObj>
              </mc:Choice>
              <mc:Fallback>
                <p:oleObj name="Equation" r:id="rId18" imgW="1688760" imgH="228600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5029200"/>
                        <a:ext cx="3223045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66"/>
          <p:cNvSpPr>
            <a:spLocks noChangeArrowheads="1"/>
          </p:cNvSpPr>
          <p:nvPr/>
        </p:nvSpPr>
        <p:spPr bwMode="auto">
          <a:xfrm>
            <a:off x="733423" y="5291495"/>
            <a:ext cx="25359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Thay vào (P) ta có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2881311" y="5334000"/>
          <a:ext cx="1657726" cy="41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20" imgW="876240" imgH="228600" progId="Equation.DSMT4">
                  <p:embed/>
                </p:oleObj>
              </mc:Choice>
              <mc:Fallback>
                <p:oleObj name="Equation" r:id="rId20" imgW="876240" imgH="22860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1" y="5334000"/>
                        <a:ext cx="1657726" cy="41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16719" y="5637361"/>
                <a:ext cx="6096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2200" dirty="0">
                    <a:solidFill>
                      <a:schemeClr val="bg1"/>
                    </a:solidFill>
                    <a:latin typeface="+mj-lt"/>
                  </a:rPr>
                  <a:t>Vậy tọa độ giao điểm của (P) và (d) khi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vi-VN" sz="2200" b="0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+mj-lt"/>
                  </a:rPr>
                  <a:t>là A (7; 49) và B(1;1).</a:t>
                </a:r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9" y="5637361"/>
                <a:ext cx="6096000" cy="769441"/>
              </a:xfrm>
              <a:prstGeom prst="rect">
                <a:avLst/>
              </a:prstGeom>
              <a:blipFill rotWithShape="1">
                <a:blip r:embed="rId22"/>
                <a:stretch>
                  <a:fillRect l="-1300" t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81"/>
          <p:cNvSpPr>
            <a:spLocks noChangeArrowheads="1"/>
          </p:cNvSpPr>
          <p:nvPr/>
        </p:nvSpPr>
        <p:spPr bwMode="auto">
          <a:xfrm>
            <a:off x="0" y="527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6162675" y="1292380"/>
            <a:ext cx="511492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b) Phương trình hoành độ giao điểm của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(P)            </a:t>
            </a:r>
            <a:r>
              <a:rPr kumimoji="0" lang="vi-VN" sz="2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vi-VN" sz="2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đường thẳng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là: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/>
          </p:nvPr>
        </p:nvGraphicFramePr>
        <p:xfrm>
          <a:off x="6679369" y="1631023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23" imgW="838080" imgH="457200" progId="Equation.DSMT4">
                  <p:embed/>
                </p:oleObj>
              </mc:Choice>
              <mc:Fallback>
                <p:oleObj name="Equation" r:id="rId23" imgW="838080" imgH="45720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79369" y="1631023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/>
          </p:nvPr>
        </p:nvGraphicFramePr>
        <p:xfrm>
          <a:off x="9190038" y="1689760"/>
          <a:ext cx="263217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24" imgW="1409400" imgH="203040" progId="Equation.DSMT4">
                  <p:embed/>
                </p:oleObj>
              </mc:Choice>
              <mc:Fallback>
                <p:oleObj name="Equation" r:id="rId24" imgW="1409400" imgH="20304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190038" y="1689760"/>
                        <a:ext cx="2632178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8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/>
          </p:nvPr>
        </p:nvGraphicFramePr>
        <p:xfrm>
          <a:off x="6691313" y="2470150"/>
          <a:ext cx="4824412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26" imgW="2882880" imgH="1143000" progId="Equation.DSMT4">
                  <p:embed/>
                </p:oleObj>
              </mc:Choice>
              <mc:Fallback>
                <p:oleObj name="Equation" r:id="rId26" imgW="2882880" imgH="1143000" progId="Equation.DSMT4">
                  <p:embed/>
                  <p:pic>
                    <p:nvPicPr>
                      <p:cNvPr id="68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2470150"/>
                        <a:ext cx="4824412" cy="1909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/>
          </p:nvPr>
        </p:nvGraphicFramePr>
        <p:xfrm>
          <a:off x="6631743" y="1981269"/>
          <a:ext cx="2859705" cy="447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28" imgW="1460160" imgH="228600" progId="Equation.DSMT4">
                  <p:embed/>
                </p:oleObj>
              </mc:Choice>
              <mc:Fallback>
                <p:oleObj name="Equation" r:id="rId28" imgW="1460160" imgH="228600" progId="Equation.DSMT4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631743" y="1981269"/>
                        <a:ext cx="2859705" cy="447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4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478282" y="7721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1386263"/>
                <a:ext cx="4940583" cy="85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𝐩𝐡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𝐧𝐠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𝐭𝐫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𝐧𝐡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num>
                                <m:den>
                                  <m:r>
                                    <a:rPr lang="en-US" sz="20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b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86263"/>
                <a:ext cx="4940583" cy="8525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8648" y="747748"/>
            <a:ext cx="433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Công thức nghiệm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995" y="3535946"/>
                <a:ext cx="4462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 thì phương trình  (2)</a:t>
                </a:r>
                <a:endPara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95" y="3535946"/>
                <a:ext cx="4462272" cy="400110"/>
              </a:xfrm>
              <a:prstGeom prst="rect">
                <a:avLst/>
              </a:prstGeom>
              <a:blipFill>
                <a:blip r:embed="rId3"/>
                <a:stretch>
                  <a:fillRect l="-1366" t="-7576" b="-25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6672" y="2283697"/>
            <a:ext cx="344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ký hiệu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34269" y="2263485"/>
                <a:ext cx="174220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000" b="1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269" y="2263485"/>
                <a:ext cx="1742208" cy="407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3998" y="4271262"/>
                <a:ext cx="2179123" cy="740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</m:rad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98" y="4271262"/>
                <a:ext cx="2179123" cy="740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31141" y="3991635"/>
                <a:ext cx="2134752" cy="1511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𝚫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="1">
                                        <a:solidFill>
                                          <a:schemeClr val="bg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0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𝚫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="1">
                                        <a:solidFill>
                                          <a:schemeClr val="bg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141" y="3991635"/>
                <a:ext cx="2134752" cy="15119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665" y="5494932"/>
                <a:ext cx="5649535" cy="99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phương trình </a:t>
                </a:r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hai nghiệm  </a:t>
                </a:r>
              </a:p>
              <a:p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vi-VN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2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rad>
                      </m:num>
                      <m:den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2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rad>
                      </m:num>
                      <m:den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5" y="5494932"/>
                <a:ext cx="5649535" cy="995272"/>
              </a:xfrm>
              <a:prstGeom prst="rect">
                <a:avLst/>
              </a:prstGeom>
              <a:blipFill>
                <a:blip r:embed="rId7"/>
                <a:stretch>
                  <a:fillRect l="-1187" t="-3049" b="-42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45200" y="1347625"/>
                <a:ext cx="4462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thì phương trình  (2)</a:t>
                </a:r>
                <a:endPara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00" y="1347625"/>
                <a:ext cx="4462272" cy="400110"/>
              </a:xfrm>
              <a:prstGeom prst="rect">
                <a:avLst/>
              </a:prstGeom>
              <a:blipFill>
                <a:blip r:embed="rId8"/>
                <a:stretch>
                  <a:fillRect l="-1503" t="-7576" b="-25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87911" y="1860878"/>
                <a:ext cx="1743491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11" y="1860878"/>
                <a:ext cx="1743491" cy="6769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10411" y="1817561"/>
                <a:ext cx="1574470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11" y="1817561"/>
                <a:ext cx="1574470" cy="6769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131371" y="2670078"/>
            <a:ext cx="6181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phương trình </a:t>
            </a:r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nghiệm kép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62681" y="3105785"/>
                <a:ext cx="2875294" cy="735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/>
                      </m:sSub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num>
                        <m:den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2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81" y="3105785"/>
                <a:ext cx="2875294" cy="7353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66275" y="4110423"/>
                <a:ext cx="58968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275" y="4110423"/>
                <a:ext cx="5896864" cy="400110"/>
              </a:xfrm>
              <a:prstGeom prst="rect">
                <a:avLst/>
              </a:prstGeom>
              <a:blipFill>
                <a:blip r:embed="rId12"/>
                <a:stretch>
                  <a:fillRect l="-1138" t="-7576" b="-25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176461" y="5354831"/>
            <a:ext cx="6181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phương trình </a:t>
            </a:r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vô nghiệm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172340" y="3922705"/>
                <a:ext cx="1142492" cy="670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b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340" y="3922705"/>
                <a:ext cx="1142492" cy="6701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26053" y="2271001"/>
                <a:ext cx="25703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đọc là “đenta”)</a:t>
                </a:r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053" y="2271001"/>
                <a:ext cx="2570353" cy="400110"/>
              </a:xfrm>
              <a:prstGeom prst="rect">
                <a:avLst/>
              </a:prstGeom>
              <a:blipFill>
                <a:blip r:embed="rId14"/>
                <a:stretch>
                  <a:fillRect l="-2370" t="-9231" b="-2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176461" y="4660538"/>
            <a:ext cx="43310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trình  </a:t>
            </a:r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vô nghiệm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8648" y="2715626"/>
            <a:ext cx="3841305" cy="852541"/>
            <a:chOff x="358648" y="2715626"/>
            <a:chExt cx="3841305" cy="852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58648" y="2715626"/>
                  <a:ext cx="2670218" cy="8525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𝐕</m:t>
                            </m:r>
                            <m:r>
                              <a:rPr lang="vi-V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ậ</m:t>
                            </m:r>
                            <m:r>
                              <a:rPr lang="vi-V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vi-VN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num>
                                  <m:den>
                                    <m:r>
                                      <a:rPr lang="en-US" sz="20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="1">
                                        <a:solidFill>
                                          <a:schemeClr val="bg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000" b="1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sz="2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648" y="2715626"/>
                  <a:ext cx="2670218" cy="85254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3252152" y="2928301"/>
              <a:ext cx="9478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11229" y="1609258"/>
            <a:ext cx="94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974860" y="1270968"/>
            <a:ext cx="0" cy="5587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4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9107" y="347602"/>
            <a:ext cx="8308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</a:rPr>
              <a:t>CÔNG THỨC NGHIỆM THU GỌN CỦA PHƯƠNG TRÌNH BẬC HAI.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801476" y="717056"/>
          <a:ext cx="36528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3" imgW="1409400" imgH="228600" progId="Equation.DSMT4">
                  <p:embed/>
                </p:oleObj>
              </mc:Choice>
              <mc:Fallback>
                <p:oleObj name="Equation" r:id="rId3" imgW="140940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476" y="717056"/>
                        <a:ext cx="3652838" cy="592137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94498" y="774561"/>
                <a:ext cx="1649501" cy="52322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vi-VN" sz="28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2800" b="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498" y="774561"/>
                <a:ext cx="164950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540251" y="1660892"/>
          <a:ext cx="2279650" cy="579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6" imgW="799920" imgH="203040" progId="Equation.DSMT4">
                  <p:embed/>
                </p:oleObj>
              </mc:Choice>
              <mc:Fallback>
                <p:oleObj name="Equation" r:id="rId6" imgW="79992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1" y="1660892"/>
                        <a:ext cx="2279650" cy="579071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5610225" y="1314450"/>
            <a:ext cx="0" cy="3524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00850" y="1952625"/>
            <a:ext cx="3238500" cy="95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14450" y="1962150"/>
            <a:ext cx="3238500" cy="95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14450" y="1952625"/>
            <a:ext cx="0" cy="8191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29275" y="2238375"/>
            <a:ext cx="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020300" y="1952625"/>
            <a:ext cx="0" cy="8191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00150" y="1928157"/>
                <a:ext cx="13837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′ 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928157"/>
                <a:ext cx="138372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29300" y="2277785"/>
                <a:ext cx="13144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′=0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2277785"/>
                <a:ext cx="1314450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91575" y="1919287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′&lt;0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575" y="1919287"/>
                <a:ext cx="137160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14704" y="2771775"/>
            <a:ext cx="2658705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/>
              <a:t>Phương trình</a:t>
            </a:r>
          </a:p>
          <a:p>
            <a:pPr algn="ctr"/>
            <a:r>
              <a:rPr lang="vi-VN" sz="2800" dirty="0"/>
              <a:t> có hai nghiệm </a:t>
            </a:r>
          </a:p>
          <a:p>
            <a:pPr algn="ctr"/>
            <a:r>
              <a:rPr lang="vi-VN" sz="2800" dirty="0"/>
              <a:t>phân biệt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4317057" y="2790825"/>
            <a:ext cx="2624436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2800" dirty="0"/>
              <a:t>Phương trình</a:t>
            </a:r>
          </a:p>
          <a:p>
            <a:pPr algn="ctr"/>
            <a:r>
              <a:rPr lang="vi-VN" sz="2800" dirty="0"/>
              <a:t> có nghiệm kép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8860365" y="2771775"/>
            <a:ext cx="2319866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2800" dirty="0"/>
              <a:t>Phương trình</a:t>
            </a:r>
          </a:p>
          <a:p>
            <a:pPr algn="ctr"/>
            <a:r>
              <a:rPr lang="vi-VN" sz="2800" dirty="0"/>
              <a:t> vô nghiệm</a:t>
            </a:r>
            <a:endParaRPr lang="en-US" sz="28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614704" y="4192027"/>
          <a:ext cx="2658705" cy="2374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11" imgW="965160" imgH="863280" progId="Equation.DSMT4">
                  <p:embed/>
                </p:oleObj>
              </mc:Choice>
              <mc:Fallback>
                <p:oleObj name="Equation" r:id="rId11" imgW="965160" imgH="86328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04" y="4192027"/>
                        <a:ext cx="2658705" cy="237491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4326582" y="3773506"/>
          <a:ext cx="2624436" cy="117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13" imgW="876240" imgH="393480" progId="Equation.DSMT4">
                  <p:embed/>
                </p:oleObj>
              </mc:Choice>
              <mc:Fallback>
                <p:oleObj name="Equation" r:id="rId13" imgW="87624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582" y="3773506"/>
                        <a:ext cx="2624436" cy="117765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22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75971"/>
              </p:ext>
            </p:extLst>
          </p:nvPr>
        </p:nvGraphicFramePr>
        <p:xfrm>
          <a:off x="3716338" y="890588"/>
          <a:ext cx="45069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2197080" imgH="228600" progId="Equation.DSMT4">
                  <p:embed/>
                </p:oleObj>
              </mc:Choice>
              <mc:Fallback>
                <p:oleObj name="Equation" r:id="rId3" imgW="219708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890588"/>
                        <a:ext cx="4506912" cy="474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85247"/>
              </p:ext>
            </p:extLst>
          </p:nvPr>
        </p:nvGraphicFramePr>
        <p:xfrm>
          <a:off x="5460410" y="1452270"/>
          <a:ext cx="26844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5" imgW="1320480" imgH="393480" progId="Equation.DSMT4">
                  <p:embed/>
                </p:oleObj>
              </mc:Choice>
              <mc:Fallback>
                <p:oleObj name="Equation" r:id="rId5" imgW="132048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410" y="1452270"/>
                        <a:ext cx="2684463" cy="796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45918"/>
              </p:ext>
            </p:extLst>
          </p:nvPr>
        </p:nvGraphicFramePr>
        <p:xfrm>
          <a:off x="4950617" y="2429553"/>
          <a:ext cx="3659522" cy="47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7" imgW="1790640" imgH="228600" progId="Equation.DSMT4">
                  <p:embed/>
                </p:oleObj>
              </mc:Choice>
              <mc:Fallback>
                <p:oleObj name="Equation" r:id="rId7" imgW="17906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617" y="2429553"/>
                        <a:ext cx="3659522" cy="4732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039862"/>
              </p:ext>
            </p:extLst>
          </p:nvPr>
        </p:nvGraphicFramePr>
        <p:xfrm>
          <a:off x="3241675" y="3205163"/>
          <a:ext cx="400526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9" imgW="2057400" imgH="457200" progId="Equation.DSMT4">
                  <p:embed/>
                </p:oleObj>
              </mc:Choice>
              <mc:Fallback>
                <p:oleObj name="Equation" r:id="rId9" imgW="205740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3205163"/>
                        <a:ext cx="4005263" cy="906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271416"/>
              </p:ext>
            </p:extLst>
          </p:nvPr>
        </p:nvGraphicFramePr>
        <p:xfrm>
          <a:off x="5322634" y="3929058"/>
          <a:ext cx="4052952" cy="815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11" imgW="1955520" imgH="393480" progId="Equation.DSMT4">
                  <p:embed/>
                </p:oleObj>
              </mc:Choice>
              <mc:Fallback>
                <p:oleObj name="Equation" r:id="rId11" imgW="195552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634" y="3929058"/>
                        <a:ext cx="4052952" cy="815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231945"/>
              </p:ext>
            </p:extLst>
          </p:nvPr>
        </p:nvGraphicFramePr>
        <p:xfrm>
          <a:off x="1846513" y="5702940"/>
          <a:ext cx="1471408" cy="833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13" imgW="761760" imgH="431640" progId="Equation.DSMT4">
                  <p:embed/>
                </p:oleObj>
              </mc:Choice>
              <mc:Fallback>
                <p:oleObj name="Equation" r:id="rId13" imgW="761760" imgH="4316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513" y="5702940"/>
                        <a:ext cx="1471408" cy="8337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03563" y="444007"/>
            <a:ext cx="77862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Bài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Xác định m để phương trình có đúng một nghiệm.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44136" y="1599062"/>
            <a:ext cx="4988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Với m = 2 phương trình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(1)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trở thành  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99626" y="2429553"/>
            <a:ext cx="4267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Với m ≠ 2 phương trình bậc hai 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79418" y="2807538"/>
            <a:ext cx="70102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có đúng một nghiệm khi p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có nghiệm kép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845556" y="4087681"/>
            <a:ext cx="4674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hương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(1)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có nghiệm kép khi 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9231755" y="4087681"/>
            <a:ext cx="13740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(TMĐK)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348474" y="5833851"/>
            <a:ext cx="48654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thì phương trình có đúng một nghiệm.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563" y="1126832"/>
            <a:ext cx="15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24232" y="1960549"/>
            <a:ext cx="5862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Vậy m = 2 phương trình có đúng một nghiệm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2251" y="5853902"/>
            <a:ext cx="108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Vậy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8911" y="4988954"/>
            <a:ext cx="8543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có nghiệm kép 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913096"/>
              </p:ext>
            </p:extLst>
          </p:nvPr>
        </p:nvGraphicFramePr>
        <p:xfrm>
          <a:off x="6432550" y="4446588"/>
          <a:ext cx="302260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15" imgW="1434960" imgH="761760" progId="Equation.DSMT4">
                  <p:embed/>
                </p:oleObj>
              </mc:Choice>
              <mc:Fallback>
                <p:oleObj name="Equation" r:id="rId15" imgW="1434960" imgH="76176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32550" y="4446588"/>
                        <a:ext cx="3022600" cy="160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549962"/>
              </p:ext>
            </p:extLst>
          </p:nvPr>
        </p:nvGraphicFramePr>
        <p:xfrm>
          <a:off x="1541318" y="4865476"/>
          <a:ext cx="10001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17" imgW="482400" imgH="393480" progId="Equation.DSMT4">
                  <p:embed/>
                </p:oleObj>
              </mc:Choice>
              <mc:Fallback>
                <p:oleObj name="Equation" r:id="rId17" imgW="482400" imgH="393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318" y="4865476"/>
                        <a:ext cx="10001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1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478282" y="77216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724" y="563151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Công thức nghiệm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9645" y="1703070"/>
            <a:ext cx="9848088" cy="470916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1449" y="1919597"/>
            <a:ext cx="5696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phương trình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34871" y="1885247"/>
                <a:ext cx="3723070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2000" b="1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 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71" y="1885247"/>
                <a:ext cx="3723070" cy="407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26703" y="2475629"/>
            <a:ext cx="831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26703" y="3038564"/>
                <a:ext cx="7397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thì phương trình có hai nghiệm phân biệt: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03" y="3038564"/>
                <a:ext cx="7397496" cy="400110"/>
              </a:xfrm>
              <a:prstGeom prst="rect">
                <a:avLst/>
              </a:prstGeom>
              <a:blipFill>
                <a:blip r:embed="rId3"/>
                <a:stretch>
                  <a:fillRect l="-742" t="-7576" b="-25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50371" y="3574108"/>
                <a:ext cx="3615542" cy="687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</m:rad>
                      </m:num>
                      <m:den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400" b="1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vi-V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="1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 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</m:rad>
                      </m:num>
                      <m:den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400" b="1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371" y="3574108"/>
                <a:ext cx="3615542" cy="687496"/>
              </a:xfrm>
              <a:prstGeom prst="rect">
                <a:avLst/>
              </a:prstGeom>
              <a:blipFill>
                <a:blip r:embed="rId4"/>
                <a:stretch>
                  <a:fillRect r="-1349" b="-70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26703" y="4277355"/>
                <a:ext cx="5550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thì phương trình có nghiệm kép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03" y="4277355"/>
                <a:ext cx="5550408" cy="400110"/>
              </a:xfrm>
              <a:prstGeom prst="rect">
                <a:avLst/>
              </a:prstGeom>
              <a:blipFill>
                <a:blip r:embed="rId5"/>
                <a:stretch>
                  <a:fillRect l="-989" t="-9231" b="-2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70924" y="4687018"/>
                <a:ext cx="2131353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000" b="1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24" y="4687018"/>
                <a:ext cx="2131353" cy="6769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01449" y="5566636"/>
                <a:ext cx="5550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vi-VN" sz="2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vi-VN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thì phương trình vô nghiệm.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449" y="5566636"/>
                <a:ext cx="5550408" cy="400110"/>
              </a:xfrm>
              <a:prstGeom prst="rect">
                <a:avLst/>
              </a:prstGeom>
              <a:blipFill>
                <a:blip r:embed="rId7"/>
                <a:stretch>
                  <a:fillRect l="-988" t="-7576" b="-25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62863" y="2387424"/>
                <a:ext cx="1961181" cy="54592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20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0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000" b="1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863" y="2387424"/>
                <a:ext cx="1961181" cy="5459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01449" y="1036427"/>
            <a:ext cx="302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287" y="856149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Áp dụng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513" y="1538269"/>
            <a:ext cx="654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dụ.  Giải phương trình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45776" y="2048256"/>
                <a:ext cx="259051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76" y="2048256"/>
                <a:ext cx="2590517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6" name="TextBox 15"/>
          <p:cNvSpPr txBox="1"/>
          <p:nvPr/>
        </p:nvSpPr>
        <p:spPr>
          <a:xfrm>
            <a:off x="344932" y="132905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70868" y="2593926"/>
                <a:ext cx="451969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2400" b="1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 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8" y="2593926"/>
                <a:ext cx="4519699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469723" y="1924050"/>
            <a:ext cx="2597827" cy="88582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2325" y="1607792"/>
            <a:ext cx="395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hệ số a, b, 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2809875"/>
            <a:ext cx="280987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435661" y="2536914"/>
                <a:ext cx="2965639" cy="54592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2400" b="1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661" y="2536914"/>
                <a:ext cx="2965639" cy="545922"/>
              </a:xfrm>
              <a:prstGeom prst="rect">
                <a:avLst/>
              </a:prstGeom>
              <a:blipFill>
                <a:blip r:embed="rId3"/>
                <a:stretch>
                  <a:fillRect l="-3292" b="-1888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4495800" y="2824929"/>
            <a:ext cx="2743200" cy="93754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35661" y="3593661"/>
                <a:ext cx="41753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Tính nghiệm theo công thức (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=0 </m:t>
                    </m:r>
                    <m:r>
                      <m:rPr>
                        <m:sty m:val="p"/>
                      </m:rP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ho</m:t>
                    </m:r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&gt;0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661" y="3593661"/>
                <a:ext cx="4175314" cy="830997"/>
              </a:xfrm>
              <a:prstGeom prst="rect">
                <a:avLst/>
              </a:prstGeom>
              <a:blipFill>
                <a:blip r:embed="rId4"/>
                <a:stretch>
                  <a:fillRect l="-2336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35661" y="4409604"/>
                <a:ext cx="4003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Kết luận phương trình vô nghiệm nếu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661" y="4409604"/>
                <a:ext cx="4003864" cy="830997"/>
              </a:xfrm>
              <a:prstGeom prst="rect">
                <a:avLst/>
              </a:prstGeom>
              <a:blipFill>
                <a:blip r:embed="rId5"/>
                <a:stretch>
                  <a:fillRect l="-2435"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00075" y="733427"/>
            <a:ext cx="1063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bước giải phương trình bậc hai: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287" y="856149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Áp dụng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513" y="1538269"/>
            <a:ext cx="654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dụ.  Giải phương trình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45776" y="2048256"/>
                <a:ext cx="259051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76" y="2048256"/>
                <a:ext cx="2590517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73772" y="2507734"/>
            <a:ext cx="473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= 3 ; b = 5 ; c = -1)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13439" y="3181432"/>
                <a:ext cx="205049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439" y="3181432"/>
                <a:ext cx="2050498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56831" y="3159862"/>
                <a:ext cx="254249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.(−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831" y="3159862"/>
                <a:ext cx="2542491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04332" y="3207375"/>
                <a:ext cx="30267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332" y="3207375"/>
                <a:ext cx="302672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53280" y="4414816"/>
                <a:ext cx="78467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nên phương trình có hai nghiệm phân biệt:  </a:t>
                </a:r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280" y="4414816"/>
                <a:ext cx="7846752" cy="461665"/>
              </a:xfrm>
              <a:prstGeom prst="rect">
                <a:avLst/>
              </a:prstGeom>
              <a:blipFill>
                <a:blip r:embed="rId6"/>
                <a:stretch>
                  <a:fillRect l="-124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45776" y="4979980"/>
                <a:ext cx="358630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rad>
                      </m:num>
                      <m:den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en-US" sz="28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𝟑𝟕</m:t>
                            </m:r>
                          </m:e>
                        </m:rad>
                      </m:num>
                      <m:den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76" y="4979980"/>
                <a:ext cx="3586303" cy="786177"/>
              </a:xfrm>
              <a:prstGeom prst="rect">
                <a:avLst/>
              </a:prstGeom>
              <a:blipFill>
                <a:blip r:embed="rId7"/>
                <a:stretch>
                  <a:fillRect r="-2381" b="-85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76999" y="4900414"/>
                <a:ext cx="3591881" cy="805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</m:rad>
                        </m:num>
                        <m:den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2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𝟑𝟕</m:t>
                              </m:r>
                            </m:e>
                          </m:rad>
                        </m:num>
                        <m:den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99" y="4900414"/>
                <a:ext cx="3591881" cy="8051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6" name="TextBox 15"/>
          <p:cNvSpPr txBox="1"/>
          <p:nvPr/>
        </p:nvSpPr>
        <p:spPr>
          <a:xfrm>
            <a:off x="344932" y="132905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45776" y="3805426"/>
                <a:ext cx="1986634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</m:rad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𝟑𝟕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76" y="3805426"/>
                <a:ext cx="1986634" cy="5052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543891" y="95310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NGHIỆM CỦA PHƯƠNG TRÌNH BẬC HAI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891" y="1160677"/>
            <a:ext cx="10507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tập.  Áp dụng công thức nghiệm để giải các phương trình :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27064" y="20574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01156" y="1687725"/>
                <a:ext cx="2754985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56" y="1687725"/>
                <a:ext cx="2754985" cy="438582"/>
              </a:xfrm>
              <a:prstGeom prst="rect">
                <a:avLst/>
              </a:prstGeom>
              <a:blipFill>
                <a:blip r:embed="rId2"/>
                <a:stretch>
                  <a:fillRect b="-180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301768" y="2087061"/>
            <a:ext cx="3913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= 4 ; b = - 4 ; c = 1)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85521" y="3118232"/>
                <a:ext cx="59133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nên phương trình có nghiệm kép</a:t>
                </a:r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521" y="3118232"/>
                <a:ext cx="5913374" cy="400110"/>
              </a:xfrm>
              <a:prstGeom prst="rect">
                <a:avLst/>
              </a:prstGeom>
              <a:blipFill>
                <a:blip r:embed="rId3"/>
                <a:stretch>
                  <a:fillRect l="-1134" t="-9231" b="-2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257448" y="3538519"/>
                <a:ext cx="3290003" cy="735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num>
                        <m:den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2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448" y="3538519"/>
                <a:ext cx="3290003" cy="735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030691" y="5009592"/>
                <a:ext cx="2342629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𝟐𝐱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91" y="5009592"/>
                <a:ext cx="2342629" cy="438582"/>
              </a:xfrm>
              <a:prstGeom prst="rect">
                <a:avLst/>
              </a:prstGeom>
              <a:blipFill>
                <a:blip r:embed="rId5"/>
                <a:stretch>
                  <a:fillRect b="-180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081032" y="5452145"/>
                <a:ext cx="198785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2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032" y="5452145"/>
                <a:ext cx="198785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854298" y="5273051"/>
                <a:ext cx="1315809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298" y="5273051"/>
                <a:ext cx="1315809" cy="726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01650" y="699012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Áp dụng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13872" y="1787462"/>
                <a:ext cx="3301685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200" b="1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vi-VN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1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72" y="1787462"/>
                <a:ext cx="3301685" cy="438582"/>
              </a:xfrm>
              <a:prstGeom prst="rect">
                <a:avLst/>
              </a:prstGeom>
              <a:blipFill>
                <a:blip r:embed="rId8"/>
                <a:stretch>
                  <a:fillRect l="-2399" t="-6944" b="-29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04745" y="2243064"/>
            <a:ext cx="4041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= 6 ; b = 1 ; c = - 5)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09948" y="3298674"/>
                <a:ext cx="2508957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.(−</m:t>
                    </m:r>
                    <m:r>
                      <a:rPr lang="en-US" sz="22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2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48" y="3298674"/>
                <a:ext cx="2508957" cy="438582"/>
              </a:xfrm>
              <a:prstGeom prst="rect">
                <a:avLst/>
              </a:prstGeom>
              <a:blipFill>
                <a:blip r:embed="rId9"/>
                <a:stretch>
                  <a:fillRect l="-243" t="-6944" r="-2190" b="-29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935327" y="3315598"/>
                <a:ext cx="342668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𝟏𝟐𝟏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327" y="3315598"/>
                <a:ext cx="342668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01146" y="3757456"/>
                <a:ext cx="1642181" cy="469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</m:rad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46" y="3757456"/>
                <a:ext cx="1642181" cy="4698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95597" y="4237560"/>
                <a:ext cx="52592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nên phương trình có hai nghiệm phân biệt:  </a:t>
                </a:r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97" y="4237560"/>
                <a:ext cx="5259217" cy="707886"/>
              </a:xfrm>
              <a:prstGeom prst="rect">
                <a:avLst/>
              </a:prstGeom>
              <a:blipFill>
                <a:blip r:embed="rId12"/>
                <a:stretch>
                  <a:fillRect l="-1276" t="-4310" r="-1624" b="-146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14336" y="4908254"/>
                <a:ext cx="2005549" cy="805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200" b="1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6" y="4908254"/>
                <a:ext cx="2005549" cy="8051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650481" y="4955458"/>
                <a:ext cx="2122504" cy="735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81" y="4955458"/>
                <a:ext cx="2122504" cy="7352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56232" y="5864100"/>
                <a:ext cx="2005549" cy="805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vi-VN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200" b="1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32" y="5864100"/>
                <a:ext cx="2005549" cy="8051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80087" y="5935286"/>
                <a:ext cx="2332498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087" y="5935286"/>
                <a:ext cx="2332498" cy="7283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69852" y="2768950"/>
                <a:ext cx="1879554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52" y="2768950"/>
                <a:ext cx="1879554" cy="4385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054291" y="4329473"/>
            <a:ext cx="1203157" cy="104093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85521" y="2524218"/>
                <a:ext cx="1879554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2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521" y="2524218"/>
                <a:ext cx="1879554" cy="43858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880851" y="2524218"/>
                <a:ext cx="2334549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851" y="2524218"/>
                <a:ext cx="2334549" cy="43858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033704" y="2524218"/>
                <a:ext cx="20808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704" y="2524218"/>
                <a:ext cx="2080826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148791" y="4609306"/>
                <a:ext cx="2466444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2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91" y="4609306"/>
                <a:ext cx="2466444" cy="43858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185521" y="4636472"/>
            <a:ext cx="107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endParaRPr lang="en-US" sz="2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62015" y="5864100"/>
            <a:ext cx="5284553" cy="842998"/>
            <a:chOff x="6362015" y="5864100"/>
            <a:chExt cx="5284553" cy="842998"/>
          </a:xfrm>
        </p:grpSpPr>
        <p:sp>
          <p:nvSpPr>
            <p:cNvPr id="5" name="TextBox 4"/>
            <p:cNvSpPr txBox="1"/>
            <p:nvPr/>
          </p:nvSpPr>
          <p:spPr>
            <a:xfrm>
              <a:off x="6362015" y="5999212"/>
              <a:ext cx="5284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 phương trình có nghiệm kép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0039974" y="5864100"/>
                  <a:ext cx="1606594" cy="668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974" y="5864100"/>
                  <a:ext cx="1606594" cy="66851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09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5" grpId="0"/>
      <p:bldP spid="29" grpId="0"/>
      <p:bldP spid="30" grpId="0"/>
      <p:bldP spid="21" grpId="0"/>
      <p:bldP spid="33" grpId="0"/>
      <p:bldP spid="36" grpId="0"/>
      <p:bldP spid="37" grpId="0"/>
      <p:bldP spid="38" grpId="0"/>
      <p:bldP spid="39" grpId="0"/>
      <p:bldP spid="41" grpId="0"/>
      <p:bldP spid="3" grpId="0" animBg="1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534747" y="95310"/>
            <a:ext cx="1163624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alt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200" b="1" dirty="0">
                <a:solidFill>
                  <a:srgbClr val="FFFF00"/>
                </a:solidFill>
              </a:rPr>
              <a:t>CÔNG THỨC NGHIỆM CỦA PHƯƠNG TRÌNH BẬC HAI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506" y="699012"/>
            <a:ext cx="433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2. Áp dụng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251008" y="2230618"/>
                <a:ext cx="213859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008" y="2230618"/>
                <a:ext cx="2138599" cy="6705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201692" y="2901186"/>
                <a:ext cx="2328523" cy="3851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=−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⇔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=−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en-US" sz="20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692" y="2901186"/>
                <a:ext cx="2328523" cy="38510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77910" y="1663850"/>
                <a:ext cx="213859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910" y="1663850"/>
                <a:ext cx="2138599" cy="6705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01912" y="2597104"/>
                <a:ext cx="243425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912" y="2597104"/>
                <a:ext cx="2434256" cy="6705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51632" y="3118289"/>
                <a:ext cx="2254592" cy="84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−4.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32" y="3118289"/>
                <a:ext cx="2254592" cy="8446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41606" y="4753277"/>
                <a:ext cx="1677895" cy="67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606" y="4753277"/>
                <a:ext cx="1677895" cy="675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17572" y="5772925"/>
                <a:ext cx="1732397" cy="67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vi-V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vi-V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572" y="5772925"/>
                <a:ext cx="1732397" cy="675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83249" y="4590584"/>
                <a:ext cx="1810304" cy="1122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249" y="4590584"/>
                <a:ext cx="1810304" cy="112216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72095" y="5549560"/>
                <a:ext cx="1332801" cy="1122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095" y="5549560"/>
                <a:ext cx="1332801" cy="11221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413145" y="5745051"/>
                <a:ext cx="1877502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45" y="5745051"/>
                <a:ext cx="1877502" cy="6768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713875" y="3106937"/>
                <a:ext cx="1062599" cy="84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875" y="3106937"/>
                <a:ext cx="1062599" cy="84465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600606" y="3205332"/>
                <a:ext cx="133466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rad>
                      <m:r>
                        <a:rPr lang="en-US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606" y="3205332"/>
                <a:ext cx="1334661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58428" y="4004892"/>
                <a:ext cx="58436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dirty="0">
                    <a:solidFill>
                      <a:schemeClr val="bg1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dirty="0">
                    <a:solidFill>
                      <a:schemeClr val="bg1"/>
                    </a:solidFill>
                  </a:rPr>
                  <a:t> &gt; 0 nên phương trình có </a:t>
                </a:r>
              </a:p>
              <a:p>
                <a:r>
                  <a:rPr lang="vi-VN" sz="2000" dirty="0">
                    <a:solidFill>
                      <a:schemeClr val="bg1"/>
                    </a:solidFill>
                  </a:rPr>
                  <a:t>hai nghiệm phân biệt:  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428" y="4004892"/>
                <a:ext cx="5843694" cy="707886"/>
              </a:xfrm>
              <a:prstGeom prst="rect">
                <a:avLst/>
              </a:prstGeom>
              <a:blipFill rotWithShape="0">
                <a:blip r:embed="rId14"/>
                <a:stretch>
                  <a:fillRect l="-1043" t="-4310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7" idx="1"/>
          </p:cNvCxnSpPr>
          <p:nvPr/>
        </p:nvCxnSpPr>
        <p:spPr>
          <a:xfrm>
            <a:off x="9251008" y="2565902"/>
            <a:ext cx="39639" cy="434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2272" y="1945633"/>
            <a:ext cx="0" cy="4830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14046" y="1971026"/>
                <a:ext cx="3301685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b="1" dirty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 </m:t>
                    </m:r>
                    <m:r>
                      <a:rPr lang="vi-V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46" y="1971026"/>
                <a:ext cx="3301685" cy="407099"/>
              </a:xfrm>
              <a:prstGeom prst="rect">
                <a:avLst/>
              </a:prstGeom>
              <a:blipFill rotWithShape="0">
                <a:blip r:embed="rId15"/>
                <a:stretch>
                  <a:fillRect l="-2033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84605" y="2584389"/>
            <a:ext cx="4041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</a:rPr>
              <a:t>( a = 6 ; b = 1 ; c =  5)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14046" y="4108845"/>
                <a:ext cx="34266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𝟏𝟏𝟗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46" y="4108845"/>
                <a:ext cx="3426688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8816" y="4694369"/>
                <a:ext cx="38249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dirty="0">
                    <a:solidFill>
                      <a:schemeClr val="bg1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2000" dirty="0">
                    <a:solidFill>
                      <a:schemeClr val="bg1"/>
                    </a:solidFill>
                  </a:rPr>
                  <a:t> &lt; 0 nên phương trình </a:t>
                </a:r>
              </a:p>
              <a:p>
                <a:r>
                  <a:rPr lang="vi-VN" sz="2000" dirty="0">
                    <a:solidFill>
                      <a:schemeClr val="bg1"/>
                    </a:solidFill>
                  </a:rPr>
                  <a:t>vô nghiệm.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16" y="4694369"/>
                <a:ext cx="3824959" cy="707886"/>
              </a:xfrm>
              <a:prstGeom prst="rect">
                <a:avLst/>
              </a:prstGeom>
              <a:blipFill rotWithShape="0">
                <a:blip r:embed="rId17"/>
                <a:stretch>
                  <a:fillRect l="-1592" t="-3448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56989" y="3623255"/>
                <a:ext cx="1986441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89" y="3623255"/>
                <a:ext cx="1986441" cy="4070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968729" y="1939087"/>
            <a:ext cx="322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</a:rPr>
              <a:t>Cách 2: Đưa về PT tích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98296" y="3144005"/>
                <a:ext cx="1729384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96" y="3144005"/>
                <a:ext cx="1729384" cy="40709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410084" y="2228323"/>
            <a:ext cx="47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</a:rPr>
              <a:t>Cách 1. Dùng công thức nghiệm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741606" y="1415245"/>
            <a:ext cx="2193044" cy="12846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>
            <a:endCxn id="30" idx="1"/>
          </p:cNvCxnSpPr>
          <p:nvPr/>
        </p:nvCxnSpPr>
        <p:spPr>
          <a:xfrm>
            <a:off x="6997066" y="1933804"/>
            <a:ext cx="1971663" cy="20533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1650" y="1176192"/>
            <a:ext cx="10507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</a:rPr>
              <a:t>Bài tập.  Áp dụng công thức nghiệm để giải các phương trình :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4047</Words>
  <PresentationFormat>Widescreen</PresentationFormat>
  <Paragraphs>439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Cho phương trình (ẩn x)    x^2-2(m-4)x+m^2=0. </vt:lpstr>
      <vt:lpstr>Bài 1: Cho phương trình (ẩn x) x^2-2(m-4)x+m^2=0. </vt:lpstr>
      <vt:lpstr>Bài 2: Cho phương trình mx^2+2mx+1=0 (1). Với giá trị nào của m thì phương trình vô nghiệm?    </vt:lpstr>
      <vt:lpstr>Bài 3: Cho phương trình mx^2+2mx+1=0. (1) Với giá trị nào của m thì phương trình vô nghiệm? 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2020-03-15T08:30:31Z</dcterms:created>
  <dcterms:modified xsi:type="dcterms:W3CDTF">2023-04-17T10:32:09Z</dcterms:modified>
</cp:coreProperties>
</file>