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23" r:id="rId3"/>
    <p:sldId id="324" r:id="rId4"/>
    <p:sldId id="361" r:id="rId5"/>
    <p:sldId id="338" r:id="rId6"/>
    <p:sldId id="345" r:id="rId7"/>
    <p:sldId id="346" r:id="rId8"/>
    <p:sldId id="347" r:id="rId9"/>
    <p:sldId id="348" r:id="rId10"/>
    <p:sldId id="356" r:id="rId11"/>
    <p:sldId id="362" r:id="rId12"/>
    <p:sldId id="357" r:id="rId13"/>
    <p:sldId id="311" r:id="rId14"/>
    <p:sldId id="363" r:id="rId15"/>
    <p:sldId id="310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91"/>
    <a:srgbClr val="CCCCFF"/>
    <a:srgbClr val="E0A4A5"/>
    <a:srgbClr val="FFFF99"/>
    <a:srgbClr val="E36427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6" autoAdjust="0"/>
    <p:restoredTop sz="94196" autoAdjust="0"/>
  </p:normalViewPr>
  <p:slideViewPr>
    <p:cSldViewPr snapToGrid="0" showGuides="1">
      <p:cViewPr varScale="1">
        <p:scale>
          <a:sx n="56" d="100"/>
          <a:sy n="56" d="100"/>
        </p:scale>
        <p:origin x="200" y="1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892816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the advertisement about a vocational school and its tour guide training courses. You want to ask for more information. Complete the enquiries.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5358874-28E3-7342-8329-A9E2A174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2" y="2412085"/>
            <a:ext cx="11410672" cy="41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892816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the advertisement about a vocational school and its tour guide training courses. You want to ask for more information. Complete the enquiries.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6BB78-06FB-C04D-8F05-7F440BF8A80A}"/>
              </a:ext>
            </a:extLst>
          </p:cNvPr>
          <p:cNvSpPr txBox="1"/>
          <p:nvPr/>
        </p:nvSpPr>
        <p:spPr>
          <a:xfrm>
            <a:off x="878041" y="2825864"/>
            <a:ext cx="11068791" cy="294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Could you please tell me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______________________________________</a:t>
            </a:r>
            <a:r>
              <a:rPr lang="en-US" sz="2800" dirty="0">
                <a:effectLst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I would like to know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_________________________________________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I would appreciate it if you could tell me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_________________________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endParaRPr lang="en-VN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6F445-7E07-774C-9408-29A86AB0823D}"/>
              </a:ext>
            </a:extLst>
          </p:cNvPr>
          <p:cNvSpPr txBox="1"/>
          <p:nvPr/>
        </p:nvSpPr>
        <p:spPr>
          <a:xfrm>
            <a:off x="4815672" y="2951946"/>
            <a:ext cx="4834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if/whether I need to take a test?</a:t>
            </a:r>
            <a:endParaRPr lang="en-VN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BF32B-CB3A-FB4F-8BA4-9F0D1C3FA69B}"/>
              </a:ext>
            </a:extLst>
          </p:cNvPr>
          <p:cNvSpPr txBox="1"/>
          <p:nvPr/>
        </p:nvSpPr>
        <p:spPr>
          <a:xfrm>
            <a:off x="4282702" y="3591963"/>
            <a:ext cx="742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if/whether there are discounts for poor students.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C043E-4FC9-EB4E-B453-36DDD3067D98}"/>
              </a:ext>
            </a:extLst>
          </p:cNvPr>
          <p:cNvSpPr txBox="1"/>
          <p:nvPr/>
        </p:nvSpPr>
        <p:spPr>
          <a:xfrm>
            <a:off x="7128588" y="4259137"/>
            <a:ext cx="438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much the daily wage is.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77" y="1017136"/>
            <a:ext cx="7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Useful expressions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509CF-A0D8-9F44-AA09-71A157E8B18F}"/>
              </a:ext>
            </a:extLst>
          </p:cNvPr>
          <p:cNvSpPr txBox="1"/>
          <p:nvPr/>
        </p:nvSpPr>
        <p:spPr>
          <a:xfrm>
            <a:off x="494438" y="1884784"/>
            <a:ext cx="11448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Formal emails or letters asking for information usually have the following structure: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1. Greeting. </a:t>
            </a:r>
            <a:r>
              <a:rPr lang="en-US" sz="2400" dirty="0">
                <a:solidFill>
                  <a:srgbClr val="EE4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Example: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Dear Sir/Madam, (or name if known)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2. Reason(s) for writing. </a:t>
            </a:r>
            <a:r>
              <a:rPr lang="en-US" sz="2400" dirty="0">
                <a:solidFill>
                  <a:srgbClr val="EE4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Example: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I would like to have more information about …/I am writing to enquire about …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3. Enquiries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(one paragraph for each of the things you</a:t>
            </a:r>
            <a:r>
              <a:rPr lang="en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want to ask about, using linking words or phrases).</a:t>
            </a:r>
            <a:r>
              <a:rPr lang="en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EE4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Example: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First, I would like to know … /In addition, I</a:t>
            </a:r>
            <a:r>
              <a:rPr lang="en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wonder if …/I would appreciate it if you could tell me</a:t>
            </a:r>
            <a:r>
              <a:rPr lang="en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…/It would be great if you…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4. Closing line. </a:t>
            </a:r>
            <a:r>
              <a:rPr lang="en-US" sz="2400" dirty="0">
                <a:solidFill>
                  <a:srgbClr val="EE4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Example: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I look forward to hearing from you/receiving your reply.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Signature. </a:t>
            </a:r>
            <a:r>
              <a:rPr lang="en-US" sz="2400" dirty="0">
                <a:solidFill>
                  <a:srgbClr val="EE4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Yours sincerely, (if you know the name of the person you are writing to)/ Yours faithfully, (if you don’t know the name) 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Write a letter (140–170 words) to request information about the courses in </a:t>
            </a:r>
            <a:r>
              <a:rPr lang="en-US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VN" sz="4000" dirty="0">
                <a:effectLst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Punched Tape 1">
            <a:extLst>
              <a:ext uri="{FF2B5EF4-FFF2-40B4-BE49-F238E27FC236}">
                <a16:creationId xmlns:a16="http://schemas.microsoft.com/office/drawing/2014/main" id="{1637E2CC-D44A-DC48-8A5A-1F6D7AD49865}"/>
              </a:ext>
            </a:extLst>
          </p:cNvPr>
          <p:cNvSpPr/>
          <p:nvPr/>
        </p:nvSpPr>
        <p:spPr>
          <a:xfrm>
            <a:off x="1959951" y="1614180"/>
            <a:ext cx="8173616" cy="524382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</a:endParaRPr>
          </a:p>
          <a:p>
            <a:endParaRPr lang="en-US" sz="2400" dirty="0"/>
          </a:p>
          <a:p>
            <a:pPr algn="ctr"/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B66F2-A194-1542-978D-006194C5708A}"/>
              </a:ext>
            </a:extLst>
          </p:cNvPr>
          <p:cNvSpPr txBox="1"/>
          <p:nvPr/>
        </p:nvSpPr>
        <p:spPr>
          <a:xfrm>
            <a:off x="2366425" y="2896997"/>
            <a:ext cx="73606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</a:rPr>
              <a:t>Dear Sir or Madam,</a:t>
            </a:r>
          </a:p>
          <a:p>
            <a:r>
              <a:rPr lang="en-US" sz="2400" dirty="0">
                <a:effectLst/>
              </a:rPr>
              <a:t>I am writing to ask for more information about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400" dirty="0">
                <a:effectLst/>
              </a:rPr>
              <a:t>.</a:t>
            </a:r>
          </a:p>
          <a:p>
            <a:r>
              <a:rPr lang="en-US" sz="2400" dirty="0">
                <a:effectLst/>
              </a:rPr>
              <a:t>First, I would appreciate it if you could tell me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400" dirty="0">
                <a:effectLst/>
              </a:rPr>
              <a:t>.</a:t>
            </a:r>
          </a:p>
          <a:p>
            <a:r>
              <a:rPr lang="en-US" sz="2400" dirty="0">
                <a:effectLst/>
              </a:rPr>
              <a:t>Next, I would like to know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_________</a:t>
            </a:r>
            <a:r>
              <a:rPr lang="en-US" sz="2400" dirty="0">
                <a:solidFill>
                  <a:srgbClr val="000000"/>
                </a:solidFill>
                <a:effectLst/>
              </a:rPr>
              <a:t>.</a:t>
            </a:r>
            <a:endParaRPr lang="en-US" sz="2400" dirty="0">
              <a:solidFill>
                <a:srgbClr val="808080"/>
              </a:solidFill>
              <a:effectLst/>
            </a:endParaRPr>
          </a:p>
          <a:p>
            <a:r>
              <a:rPr lang="en-US" sz="2400" dirty="0">
                <a:effectLst/>
              </a:rPr>
              <a:t>Finally, it would be great if you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400" dirty="0">
                <a:solidFill>
                  <a:srgbClr val="000000"/>
                </a:solidFill>
                <a:effectLst/>
              </a:rPr>
              <a:t>.</a:t>
            </a:r>
            <a:endParaRPr lang="en-US" sz="2400" dirty="0">
              <a:solidFill>
                <a:srgbClr val="808080"/>
              </a:solidFill>
              <a:effectLst/>
            </a:endParaRPr>
          </a:p>
          <a:p>
            <a:r>
              <a:rPr lang="en-US" sz="2400" dirty="0">
                <a:effectLst/>
              </a:rPr>
              <a:t>I look forward to hearing from you.</a:t>
            </a:r>
          </a:p>
          <a:p>
            <a:r>
              <a:rPr lang="en-US" sz="2400" dirty="0">
                <a:effectLst/>
              </a:rPr>
              <a:t>Yours faithfully,</a:t>
            </a:r>
          </a:p>
          <a:p>
            <a:r>
              <a:rPr lang="en-US" sz="2400" dirty="0">
                <a:solidFill>
                  <a:srgbClr val="808080"/>
                </a:solidFill>
                <a:effectLst/>
              </a:rPr>
              <a:t>______________</a:t>
            </a:r>
          </a:p>
          <a:p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Write a letter (140–170 words) to request information about the courses in </a:t>
            </a:r>
            <a:r>
              <a:rPr lang="en-US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VN" sz="4000" dirty="0">
                <a:effectLst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8838F-0B30-2544-8CB7-B050256B3470}"/>
              </a:ext>
            </a:extLst>
          </p:cNvPr>
          <p:cNvSpPr txBox="1"/>
          <p:nvPr/>
        </p:nvSpPr>
        <p:spPr>
          <a:xfrm>
            <a:off x="494438" y="2117477"/>
            <a:ext cx="11251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Sample letter</a:t>
            </a:r>
            <a:endParaRPr lang="en-VN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Dear Sir or Madam,</a:t>
            </a:r>
            <a:endParaRPr lang="en-VN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am writing to ask for more information about the tour guide training courses at the SGV Vocational School. I am over 18 years now and I am very interested in travelling and exploring different cultures. I would really like to apply for one of your courses. </a:t>
            </a:r>
            <a:endParaRPr lang="en-VN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First, I would</a:t>
            </a:r>
            <a:r>
              <a:rPr lang="en-VN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appreciate it if you could tell me what the entry requirements are</a:t>
            </a:r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I finished upper-secondary school last summer. Could you please let me know if I still need to take a test? If there is one, please let me know where I can find detailed information about it. </a:t>
            </a:r>
            <a:endParaRPr lang="en-VN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Next, I would like to know the course fee and the daily wage for the apprenticeship. It is very important for me to have this information so that I can decide if I can afford to study at your school. </a:t>
            </a:r>
            <a:endParaRPr lang="en-VN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Finally, </a:t>
            </a:r>
            <a:r>
              <a:rPr lang="en-VN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it would be great if you write back to me with details about what topics it will cover and how long it will take.</a:t>
            </a:r>
            <a:endParaRPr lang="en-VN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look forward to hearing from you.</a:t>
            </a:r>
            <a:endParaRPr lang="en-VN" sz="2000" dirty="0">
              <a:effectLst/>
              <a:ea typeface="Times New Roman" panose="02020603050405020304" pitchFamily="18" charset="0"/>
            </a:endParaRPr>
          </a:p>
          <a:p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Yours faithfully,</a:t>
            </a:r>
            <a:endParaRPr lang="en-VN" sz="2000" dirty="0">
              <a:effectLst/>
              <a:ea typeface="Times New Roman" panose="02020603050405020304" pitchFamily="18" charset="0"/>
            </a:endParaRPr>
          </a:p>
          <a:p>
            <a:r>
              <a:rPr lang="en-SG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Hoang Bao Nam</a:t>
            </a:r>
            <a:r>
              <a:rPr lang="en-VN" sz="2000" dirty="0">
                <a:effectLst/>
              </a:rPr>
              <a:t> </a:t>
            </a:r>
            <a:endParaRPr lang="en-VN" sz="2000" dirty="0"/>
          </a:p>
        </p:txBody>
      </p:sp>
    </p:spTree>
    <p:extLst>
      <p:ext uri="{BB962C8B-B14F-4D97-AF65-F5344CB8AC3E}">
        <p14:creationId xmlns:p14="http://schemas.microsoft.com/office/powerpoint/2010/main" val="127498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647" y="1200593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Exchange your writing with your friend for peer review.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0571" y="2031205"/>
            <a:ext cx="9046029" cy="4075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Writing rubric</a:t>
            </a:r>
            <a:endParaRPr lang="en-US" sz="320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sz="3200" i="1">
                <a:solidFill>
                  <a:schemeClr val="tx1"/>
                </a:solidFill>
              </a:rPr>
              <a:t>Organization: …/10</a:t>
            </a:r>
            <a:endParaRPr lang="en-US" sz="3200">
              <a:solidFill>
                <a:schemeClr val="tx1"/>
              </a:solidFill>
            </a:endParaRPr>
          </a:p>
          <a:p>
            <a:pPr lvl="0"/>
            <a:r>
              <a:rPr lang="en-US" sz="3200" i="1">
                <a:solidFill>
                  <a:schemeClr val="tx1"/>
                </a:solidFill>
              </a:rPr>
              <a:t>Legibility: …/10</a:t>
            </a:r>
            <a:endParaRPr lang="en-US" sz="3200">
              <a:solidFill>
                <a:schemeClr val="tx1"/>
              </a:solidFill>
            </a:endParaRPr>
          </a:p>
          <a:p>
            <a:pPr lvl="0"/>
            <a:r>
              <a:rPr lang="en-US" sz="3200" i="1">
                <a:solidFill>
                  <a:schemeClr val="tx1"/>
                </a:solidFill>
              </a:rPr>
              <a:t>Ideas: …/10</a:t>
            </a:r>
            <a:endParaRPr lang="en-US" sz="3200">
              <a:solidFill>
                <a:schemeClr val="tx1"/>
              </a:solidFill>
            </a:endParaRPr>
          </a:p>
          <a:p>
            <a:pPr lvl="0"/>
            <a:r>
              <a:rPr lang="en-US" sz="3200" i="1">
                <a:solidFill>
                  <a:schemeClr val="tx1"/>
                </a:solidFill>
              </a:rPr>
              <a:t>Word choice: …/10</a:t>
            </a:r>
            <a:endParaRPr lang="en-US" sz="3200">
              <a:solidFill>
                <a:schemeClr val="tx1"/>
              </a:solidFill>
            </a:endParaRPr>
          </a:p>
          <a:p>
            <a:pPr lvl="0"/>
            <a:r>
              <a:rPr lang="en-US" sz="3200" i="1">
                <a:solidFill>
                  <a:schemeClr val="tx1"/>
                </a:solidFill>
              </a:rPr>
              <a:t>Grammar usage and mechanics: …/10</a:t>
            </a:r>
            <a:endParaRPr lang="en-US" sz="3200">
              <a:solidFill>
                <a:schemeClr val="tx1"/>
              </a:solidFill>
            </a:endParaRPr>
          </a:p>
          <a:p>
            <a:r>
              <a:rPr lang="en-US" sz="3200" i="1">
                <a:solidFill>
                  <a:schemeClr val="tx1"/>
                </a:solidFill>
              </a:rPr>
              <a:t>             TOTAL: …/50</a:t>
            </a:r>
            <a:endParaRPr lang="en-US" sz="3200">
              <a:solidFill>
                <a:schemeClr val="tx1"/>
              </a:solidFill>
            </a:endParaRPr>
          </a:p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78934" y="1969986"/>
            <a:ext cx="10752666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cs typeface="Arial" panose="020B0604020202020204" pitchFamily="34" charset="0"/>
              </a:rPr>
              <a:t>What have you learnt today?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How to write a letter to request information about a course</a:t>
            </a:r>
            <a:r>
              <a:rPr lang="en-VN" sz="3200" dirty="0"/>
              <a:t> 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Apply structures to request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7 -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WRITING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06782" y="3827076"/>
            <a:ext cx="998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request letter about a course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63EB4-8988-4441-A370-FC16531D5E53}"/>
              </a:ext>
            </a:extLst>
          </p:cNvPr>
          <p:cNvSpPr txBox="1"/>
          <p:nvPr/>
        </p:nvSpPr>
        <p:spPr>
          <a:xfrm>
            <a:off x="2835250" y="463093"/>
            <a:ext cx="948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school-leavers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WRITING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0542F2-65BD-7F49-86AD-3FBDF4C47B3D}"/>
              </a:ext>
            </a:extLst>
          </p:cNvPr>
          <p:cNvSpPr/>
          <p:nvPr/>
        </p:nvSpPr>
        <p:spPr>
          <a:xfrm>
            <a:off x="6007694" y="1147818"/>
            <a:ext cx="5921069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Hidden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22042E-B0B1-1444-BA80-DB2302FDE584}"/>
              </a:ext>
            </a:extLst>
          </p:cNvPr>
          <p:cNvSpPr/>
          <p:nvPr/>
        </p:nvSpPr>
        <p:spPr>
          <a:xfrm>
            <a:off x="6007694" y="2058476"/>
            <a:ext cx="5921070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enquiries.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Useful expressions</a:t>
            </a:r>
            <a:r>
              <a:rPr lang="en-VN" dirty="0">
                <a:solidFill>
                  <a:schemeClr val="tx1"/>
                </a:solidFill>
                <a:effectLst/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2C8D5A-F0E4-CD43-AEA9-60FF76CF1098}"/>
              </a:ext>
            </a:extLst>
          </p:cNvPr>
          <p:cNvSpPr/>
          <p:nvPr/>
        </p:nvSpPr>
        <p:spPr>
          <a:xfrm>
            <a:off x="6007694" y="3382624"/>
            <a:ext cx="5921071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Write a letter (140–170 words) to request information about the courses in 1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641F56-EBDC-DE4D-90EE-0FA02915CE99}"/>
              </a:ext>
            </a:extLst>
          </p:cNvPr>
          <p:cNvSpPr/>
          <p:nvPr/>
        </p:nvSpPr>
        <p:spPr>
          <a:xfrm>
            <a:off x="6007694" y="4631707"/>
            <a:ext cx="5921068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Peer review</a:t>
            </a:r>
            <a:r>
              <a:rPr lang="en-VN" dirty="0">
                <a:solidFill>
                  <a:schemeClr val="tx1"/>
                </a:solidFill>
                <a:effectLst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6C0326-C766-634C-B425-309633075E6F}"/>
              </a:ext>
            </a:extLst>
          </p:cNvPr>
          <p:cNvSpPr/>
          <p:nvPr/>
        </p:nvSpPr>
        <p:spPr>
          <a:xfrm>
            <a:off x="6007694" y="5622841"/>
            <a:ext cx="5921068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HIDDEN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How to Write a Conclusion for an Essay | Grammarly">
            <a:extLst>
              <a:ext uri="{FF2B5EF4-FFF2-40B4-BE49-F238E27FC236}">
                <a16:creationId xmlns:a16="http://schemas.microsoft.com/office/drawing/2014/main" id="{64ED7344-72EA-254D-8283-E6543C7F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4" y="2221775"/>
            <a:ext cx="8198960" cy="42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BB0FB3E-753D-BA43-94D6-42DCA51BF796}"/>
              </a:ext>
            </a:extLst>
          </p:cNvPr>
          <p:cNvSpPr/>
          <p:nvPr/>
        </p:nvSpPr>
        <p:spPr>
          <a:xfrm>
            <a:off x="2714974" y="2221775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617CD2F1-8858-874D-8355-437411DDD453}"/>
              </a:ext>
            </a:extLst>
          </p:cNvPr>
          <p:cNvSpPr/>
          <p:nvPr/>
        </p:nvSpPr>
        <p:spPr>
          <a:xfrm>
            <a:off x="6814454" y="2221775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4DB2C3F2-E0F4-8442-812E-8CB167A6DEA9}"/>
              </a:ext>
            </a:extLst>
          </p:cNvPr>
          <p:cNvSpPr/>
          <p:nvPr/>
        </p:nvSpPr>
        <p:spPr>
          <a:xfrm>
            <a:off x="2714974" y="4552044"/>
            <a:ext cx="4099480" cy="230595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B2B5562B-4C1C-F348-ACC2-2290F1015F19}"/>
              </a:ext>
            </a:extLst>
          </p:cNvPr>
          <p:cNvSpPr/>
          <p:nvPr/>
        </p:nvSpPr>
        <p:spPr>
          <a:xfrm>
            <a:off x="6814454" y="4552042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11452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with a job that needs special training and skills</a:t>
            </a:r>
            <a:r>
              <a:rPr lang="en-VN" sz="6000" dirty="0"/>
              <a:t> 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928996" y="3458517"/>
            <a:ext cx="3679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PROFESSIONAL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449" y="2194007"/>
            <a:ext cx="11178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600" dirty="0"/>
              <a:t> </a:t>
            </a:r>
            <a:r>
              <a:rPr lang="en-US" sz="3600" dirty="0"/>
              <a:t>A person working for an employer to learn a skill or a job</a:t>
            </a:r>
            <a:r>
              <a:rPr lang="en-VN" sz="6000" dirty="0"/>
              <a:t> 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4560839" y="3864145"/>
            <a:ext cx="414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(AN) APPRENTICE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9957" y="2071698"/>
            <a:ext cx="106069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 small book giving information about something</a:t>
            </a:r>
            <a:r>
              <a:rPr lang="en-VN" sz="6600" dirty="0"/>
              <a:t> 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4294705" y="3579794"/>
            <a:ext cx="3602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(A) BROCHURE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638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1204" y="2321004"/>
            <a:ext cx="97691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 person who has just left school</a:t>
            </a:r>
            <a:r>
              <a:rPr lang="en-VN" sz="6600" dirty="0"/>
              <a:t> </a:t>
            </a:r>
            <a:endParaRPr lang="en-US" sz="6600" b="1" dirty="0"/>
          </a:p>
        </p:txBody>
      </p:sp>
      <p:sp>
        <p:nvSpPr>
          <p:cNvPr id="11" name="Rectangle 10"/>
          <p:cNvSpPr/>
          <p:nvPr/>
        </p:nvSpPr>
        <p:spPr>
          <a:xfrm>
            <a:off x="3425143" y="4203618"/>
            <a:ext cx="4598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(A) SCHOOL-LEAVER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2854</TotalTime>
  <Words>876</Words>
  <Application>Microsoft Macintosh PowerPoint</Application>
  <PresentationFormat>Widescreen</PresentationFormat>
  <Paragraphs>129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Huế Bùi Thanh</cp:lastModifiedBy>
  <cp:revision>179</cp:revision>
  <dcterms:created xsi:type="dcterms:W3CDTF">2020-12-09T02:04:09Z</dcterms:created>
  <dcterms:modified xsi:type="dcterms:W3CDTF">2023-01-17T03:31:32Z</dcterms:modified>
</cp:coreProperties>
</file>