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75" r:id="rId9"/>
    <p:sldId id="276" r:id="rId10"/>
    <p:sldId id="277" r:id="rId11"/>
    <p:sldId id="278" r:id="rId12"/>
    <p:sldId id="279"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ÔN TẬP LÝ THUYẾT" id="{5F8AA85D-50F0-4852-B7EB-A9039AB4D4B7}">
          <p14:sldIdLst>
            <p14:sldId id="257"/>
            <p14:sldId id="258"/>
            <p14:sldId id="259"/>
            <p14:sldId id="260"/>
            <p14:sldId id="261"/>
          </p14:sldIdLst>
        </p14:section>
        <p14:section name="BÀI TẬP" id="{32FBB484-3C5E-4625-A319-0C121309CCF0}">
          <p14:sldIdLst>
            <p14:sldId id="262"/>
          </p14:sldIdLst>
        </p14:section>
        <p14:section name="DẠNG 1 : DẤU HIỆU CHIA HẾT CHO 2,3,5,9" id="{52CDC8FD-FD35-484B-B496-B79270DCE2D8}">
          <p14:sldIdLst>
            <p14:sldId id="263"/>
          </p14:sldIdLst>
        </p14:section>
        <p14:section name="DẠNG 2 : TÌM ƯCLN, BCNN" id="{672F3E17-D20F-4C48-A036-619D4ED64272}">
          <p14:sldIdLst>
            <p14:sldId id="275"/>
            <p14:sldId id="276"/>
            <p14:sldId id="277"/>
          </p14:sldIdLst>
        </p14:section>
        <p14:section name="Dạng 3 :BÀI TOÁN THỰC TẾ" id="{E4384CED-9700-4E0C-82AA-DE41F7B524D9}">
          <p14:sldIdLst>
            <p14:sldId id="278"/>
            <p14:sldId id="279"/>
          </p14:sldIdLst>
        </p14:section>
        <p14:section name="HDVN" id="{0A12C236-8E16-4AEF-8108-8235BAA0F1FF}">
          <p14:sldIdLst>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9" autoAdjust="0"/>
    <p:restoredTop sz="94660"/>
  </p:normalViewPr>
  <p:slideViewPr>
    <p:cSldViewPr snapToGrid="0">
      <p:cViewPr>
        <p:scale>
          <a:sx n="77" d="100"/>
          <a:sy n="77" d="100"/>
        </p:scale>
        <p:origin x="3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1.wmf"/><Relationship Id="rId3" Type="http://schemas.openxmlformats.org/officeDocument/2006/relationships/image" Target="../media/image12.wmf"/><Relationship Id="rId7" Type="http://schemas.openxmlformats.org/officeDocument/2006/relationships/image" Target="../media/image16.wmf"/><Relationship Id="rId12" Type="http://schemas.openxmlformats.org/officeDocument/2006/relationships/image" Target="../media/image20.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6.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8B44BB-C73A-4A13-AB5D-705A3A5A638D}"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6BC5-52DF-4DBC-AB7C-1C8B8D81B37D}" type="slidenum">
              <a:rPr lang="en-US" smtClean="0"/>
              <a:t>‹#›</a:t>
            </a:fld>
            <a:endParaRPr lang="en-US"/>
          </a:p>
        </p:txBody>
      </p:sp>
    </p:spTree>
    <p:extLst>
      <p:ext uri="{BB962C8B-B14F-4D97-AF65-F5344CB8AC3E}">
        <p14:creationId xmlns:p14="http://schemas.microsoft.com/office/powerpoint/2010/main" val="191163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44BB-C73A-4A13-AB5D-705A3A5A638D}"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6BC5-52DF-4DBC-AB7C-1C8B8D81B37D}" type="slidenum">
              <a:rPr lang="en-US" smtClean="0"/>
              <a:t>‹#›</a:t>
            </a:fld>
            <a:endParaRPr lang="en-US"/>
          </a:p>
        </p:txBody>
      </p:sp>
    </p:spTree>
    <p:extLst>
      <p:ext uri="{BB962C8B-B14F-4D97-AF65-F5344CB8AC3E}">
        <p14:creationId xmlns:p14="http://schemas.microsoft.com/office/powerpoint/2010/main" val="347590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44BB-C73A-4A13-AB5D-705A3A5A638D}"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6BC5-52DF-4DBC-AB7C-1C8B8D81B37D}" type="slidenum">
              <a:rPr lang="en-US" smtClean="0"/>
              <a:t>‹#›</a:t>
            </a:fld>
            <a:endParaRPr lang="en-US"/>
          </a:p>
        </p:txBody>
      </p:sp>
    </p:spTree>
    <p:extLst>
      <p:ext uri="{BB962C8B-B14F-4D97-AF65-F5344CB8AC3E}">
        <p14:creationId xmlns:p14="http://schemas.microsoft.com/office/powerpoint/2010/main" val="323682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44BB-C73A-4A13-AB5D-705A3A5A638D}"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6BC5-52DF-4DBC-AB7C-1C8B8D81B37D}" type="slidenum">
              <a:rPr lang="en-US" smtClean="0"/>
              <a:t>‹#›</a:t>
            </a:fld>
            <a:endParaRPr lang="en-US"/>
          </a:p>
        </p:txBody>
      </p:sp>
    </p:spTree>
    <p:extLst>
      <p:ext uri="{BB962C8B-B14F-4D97-AF65-F5344CB8AC3E}">
        <p14:creationId xmlns:p14="http://schemas.microsoft.com/office/powerpoint/2010/main" val="154534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8B44BB-C73A-4A13-AB5D-705A3A5A638D}"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6BC5-52DF-4DBC-AB7C-1C8B8D81B37D}" type="slidenum">
              <a:rPr lang="en-US" smtClean="0"/>
              <a:t>‹#›</a:t>
            </a:fld>
            <a:endParaRPr lang="en-US"/>
          </a:p>
        </p:txBody>
      </p:sp>
    </p:spTree>
    <p:extLst>
      <p:ext uri="{BB962C8B-B14F-4D97-AF65-F5344CB8AC3E}">
        <p14:creationId xmlns:p14="http://schemas.microsoft.com/office/powerpoint/2010/main" val="193053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8B44BB-C73A-4A13-AB5D-705A3A5A638D}"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C6BC5-52DF-4DBC-AB7C-1C8B8D81B37D}" type="slidenum">
              <a:rPr lang="en-US" smtClean="0"/>
              <a:t>‹#›</a:t>
            </a:fld>
            <a:endParaRPr lang="en-US"/>
          </a:p>
        </p:txBody>
      </p:sp>
    </p:spTree>
    <p:extLst>
      <p:ext uri="{BB962C8B-B14F-4D97-AF65-F5344CB8AC3E}">
        <p14:creationId xmlns:p14="http://schemas.microsoft.com/office/powerpoint/2010/main" val="174334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8B44BB-C73A-4A13-AB5D-705A3A5A638D}"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C6BC5-52DF-4DBC-AB7C-1C8B8D81B37D}" type="slidenum">
              <a:rPr lang="en-US" smtClean="0"/>
              <a:t>‹#›</a:t>
            </a:fld>
            <a:endParaRPr lang="en-US"/>
          </a:p>
        </p:txBody>
      </p:sp>
    </p:spTree>
    <p:extLst>
      <p:ext uri="{BB962C8B-B14F-4D97-AF65-F5344CB8AC3E}">
        <p14:creationId xmlns:p14="http://schemas.microsoft.com/office/powerpoint/2010/main" val="119230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B44BB-C73A-4A13-AB5D-705A3A5A638D}"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C6BC5-52DF-4DBC-AB7C-1C8B8D81B37D}" type="slidenum">
              <a:rPr lang="en-US" smtClean="0"/>
              <a:t>‹#›</a:t>
            </a:fld>
            <a:endParaRPr lang="en-US"/>
          </a:p>
        </p:txBody>
      </p:sp>
    </p:spTree>
    <p:extLst>
      <p:ext uri="{BB962C8B-B14F-4D97-AF65-F5344CB8AC3E}">
        <p14:creationId xmlns:p14="http://schemas.microsoft.com/office/powerpoint/2010/main" val="401162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B44BB-C73A-4A13-AB5D-705A3A5A638D}"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C6BC5-52DF-4DBC-AB7C-1C8B8D81B37D}" type="slidenum">
              <a:rPr lang="en-US" smtClean="0"/>
              <a:t>‹#›</a:t>
            </a:fld>
            <a:endParaRPr lang="en-US"/>
          </a:p>
        </p:txBody>
      </p:sp>
    </p:spTree>
    <p:extLst>
      <p:ext uri="{BB962C8B-B14F-4D97-AF65-F5344CB8AC3E}">
        <p14:creationId xmlns:p14="http://schemas.microsoft.com/office/powerpoint/2010/main" val="219969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B44BB-C73A-4A13-AB5D-705A3A5A638D}"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C6BC5-52DF-4DBC-AB7C-1C8B8D81B37D}" type="slidenum">
              <a:rPr lang="en-US" smtClean="0"/>
              <a:t>‹#›</a:t>
            </a:fld>
            <a:endParaRPr lang="en-US"/>
          </a:p>
        </p:txBody>
      </p:sp>
    </p:spTree>
    <p:extLst>
      <p:ext uri="{BB962C8B-B14F-4D97-AF65-F5344CB8AC3E}">
        <p14:creationId xmlns:p14="http://schemas.microsoft.com/office/powerpoint/2010/main" val="119862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B44BB-C73A-4A13-AB5D-705A3A5A638D}"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C6BC5-52DF-4DBC-AB7C-1C8B8D81B37D}" type="slidenum">
              <a:rPr lang="en-US" smtClean="0"/>
              <a:t>‹#›</a:t>
            </a:fld>
            <a:endParaRPr lang="en-US"/>
          </a:p>
        </p:txBody>
      </p:sp>
    </p:spTree>
    <p:extLst>
      <p:ext uri="{BB962C8B-B14F-4D97-AF65-F5344CB8AC3E}">
        <p14:creationId xmlns:p14="http://schemas.microsoft.com/office/powerpoint/2010/main" val="197999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B44BB-C73A-4A13-AB5D-705A3A5A638D}" type="datetimeFigureOut">
              <a:rPr lang="en-US" smtClean="0"/>
              <a:t>8/24/2021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C6BC5-52DF-4DBC-AB7C-1C8B8D81B37D}" type="slidenum">
              <a:rPr lang="en-US" smtClean="0"/>
              <a:t>‹#›</a:t>
            </a:fld>
            <a:endParaRPr lang="en-US"/>
          </a:p>
        </p:txBody>
      </p:sp>
    </p:spTree>
    <p:extLst>
      <p:ext uri="{BB962C8B-B14F-4D97-AF65-F5344CB8AC3E}">
        <p14:creationId xmlns:p14="http://schemas.microsoft.com/office/powerpoint/2010/main" val="2532718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3.bin"/><Relationship Id="rId18" Type="http://schemas.openxmlformats.org/officeDocument/2006/relationships/image" Target="../media/image17.wmf"/><Relationship Id="rId26" Type="http://schemas.openxmlformats.org/officeDocument/2006/relationships/oleObject" Target="../embeddings/oleObject20.bin"/><Relationship Id="rId3" Type="http://schemas.openxmlformats.org/officeDocument/2006/relationships/oleObject" Target="../embeddings/oleObject8.bin"/><Relationship Id="rId21" Type="http://schemas.openxmlformats.org/officeDocument/2006/relationships/oleObject" Target="../embeddings/oleObject17.bin"/><Relationship Id="rId7" Type="http://schemas.openxmlformats.org/officeDocument/2006/relationships/oleObject" Target="../embeddings/oleObject10.bin"/><Relationship Id="rId12" Type="http://schemas.openxmlformats.org/officeDocument/2006/relationships/image" Target="../media/image14.wmf"/><Relationship Id="rId17" Type="http://schemas.openxmlformats.org/officeDocument/2006/relationships/oleObject" Target="../embeddings/oleObject15.bin"/><Relationship Id="rId25" Type="http://schemas.openxmlformats.org/officeDocument/2006/relationships/image" Target="../media/image6.wmf"/><Relationship Id="rId2" Type="http://schemas.openxmlformats.org/officeDocument/2006/relationships/slideLayout" Target="../slideLayouts/slideLayout2.xml"/><Relationship Id="rId16" Type="http://schemas.openxmlformats.org/officeDocument/2006/relationships/image" Target="../media/image16.wmf"/><Relationship Id="rId20" Type="http://schemas.openxmlformats.org/officeDocument/2006/relationships/image" Target="../media/image18.wmf"/><Relationship Id="rId29" Type="http://schemas.openxmlformats.org/officeDocument/2006/relationships/image" Target="../media/image21.wmf"/><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12.bin"/><Relationship Id="rId24" Type="http://schemas.openxmlformats.org/officeDocument/2006/relationships/oleObject" Target="../embeddings/oleObject19.bin"/><Relationship Id="rId5" Type="http://schemas.openxmlformats.org/officeDocument/2006/relationships/oleObject" Target="../embeddings/oleObject9.bin"/><Relationship Id="rId15" Type="http://schemas.openxmlformats.org/officeDocument/2006/relationships/oleObject" Target="../embeddings/oleObject14.bin"/><Relationship Id="rId23" Type="http://schemas.openxmlformats.org/officeDocument/2006/relationships/oleObject" Target="../embeddings/oleObject18.bin"/><Relationship Id="rId28" Type="http://schemas.openxmlformats.org/officeDocument/2006/relationships/oleObject" Target="../embeddings/oleObject21.bin"/><Relationship Id="rId10" Type="http://schemas.openxmlformats.org/officeDocument/2006/relationships/image" Target="../media/image13.wmf"/><Relationship Id="rId19" Type="http://schemas.openxmlformats.org/officeDocument/2006/relationships/oleObject" Target="../embeddings/oleObject16.bin"/><Relationship Id="rId4" Type="http://schemas.openxmlformats.org/officeDocument/2006/relationships/image" Target="../media/image10.wmf"/><Relationship Id="rId9" Type="http://schemas.openxmlformats.org/officeDocument/2006/relationships/oleObject" Target="../embeddings/oleObject11.bin"/><Relationship Id="rId14" Type="http://schemas.openxmlformats.org/officeDocument/2006/relationships/image" Target="../media/image15.wmf"/><Relationship Id="rId22" Type="http://schemas.openxmlformats.org/officeDocument/2006/relationships/image" Target="../media/image19.wmf"/><Relationship Id="rId27" Type="http://schemas.openxmlformats.org/officeDocument/2006/relationships/image" Target="../media/image2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9.wmf"/><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790" y="441630"/>
            <a:ext cx="10515600" cy="1325563"/>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ÔN TẬP CHƯƠNG I ( TIẾT 2)</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5" name="Oval 4"/>
          <p:cNvSpPr/>
          <p:nvPr/>
        </p:nvSpPr>
        <p:spPr>
          <a:xfrm>
            <a:off x="4927600" y="2870200"/>
            <a:ext cx="2095500" cy="1943100"/>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QUAN HỆ CHIA HẾT</a:t>
            </a:r>
            <a:endParaRPr lang="en-US" sz="2800" b="1" dirty="0">
              <a:solidFill>
                <a:schemeClr val="tx1"/>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7023100" y="2366804"/>
            <a:ext cx="3446780" cy="3268980"/>
            <a:chOff x="7023100" y="2366804"/>
            <a:chExt cx="3446780" cy="3268980"/>
          </a:xfrm>
        </p:grpSpPr>
        <p:cxnSp>
          <p:nvCxnSpPr>
            <p:cNvPr id="11" name="Straight Arrow Connector 10"/>
            <p:cNvCxnSpPr>
              <a:stCxn id="5" idx="6"/>
            </p:cNvCxnSpPr>
            <p:nvPr/>
          </p:nvCxnSpPr>
          <p:spPr>
            <a:xfrm flipV="1">
              <a:off x="7023100" y="3835400"/>
              <a:ext cx="825500" cy="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848600" y="2366804"/>
              <a:ext cx="2621280" cy="3268980"/>
              <a:chOff x="7849870" y="2442210"/>
              <a:chExt cx="2621280" cy="3268980"/>
            </a:xfrm>
          </p:grpSpPr>
          <p:grpSp>
            <p:nvGrpSpPr>
              <p:cNvPr id="41" name="Group 40"/>
              <p:cNvGrpSpPr/>
              <p:nvPr/>
            </p:nvGrpSpPr>
            <p:grpSpPr>
              <a:xfrm>
                <a:off x="7849870" y="2442210"/>
                <a:ext cx="2621280" cy="3268980"/>
                <a:chOff x="7849870" y="2442210"/>
                <a:chExt cx="2621280" cy="3268980"/>
              </a:xfrm>
            </p:grpSpPr>
            <mc:AlternateContent xmlns:mc="http://schemas.openxmlformats.org/markup-compatibility/2006">
              <mc:Choice xmlns:a14="http://schemas.microsoft.com/office/drawing/2010/main" Requires="a14">
                <p:sp>
                  <p:nvSpPr>
                    <p:cNvPr id="15" name="Rounded Rectangle 14"/>
                    <p:cNvSpPr/>
                    <p:nvPr/>
                  </p:nvSpPr>
                  <p:spPr>
                    <a:xfrm>
                      <a:off x="7849870" y="2442210"/>
                      <a:ext cx="2621280" cy="32689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latin typeface="Times New Roman" panose="02020603050405020304" pitchFamily="18" charset="0"/>
                          <a:cs typeface="Times New Roman" panose="02020603050405020304" pitchFamily="18" charset="0"/>
                        </a:rPr>
                        <a:t>Nếu</a:t>
                      </a:r>
                      <a:r>
                        <a:rPr lang="en-US" sz="2400" b="1" dirty="0" smtClean="0">
                          <a:solidFill>
                            <a:schemeClr val="tx1"/>
                          </a:solidFill>
                          <a:latin typeface="Times New Roman" panose="02020603050405020304" pitchFamily="18" charset="0"/>
                          <a:cs typeface="Times New Roman" panose="02020603050405020304" pitchFamily="18" charset="0"/>
                        </a:rPr>
                        <a:t> a</a:t>
                      </a:r>
                      <a14:m>
                        <m:oMath xmlns:m="http://schemas.openxmlformats.org/officeDocument/2006/math">
                          <m:r>
                            <a:rPr lang="en-US" sz="2400" b="1" i="1" smtClean="0">
                              <a:solidFill>
                                <a:schemeClr val="tx1"/>
                              </a:solidFill>
                              <a:latin typeface="Cambria Math" panose="02040503050406030204" pitchFamily="18" charset="0"/>
                              <a:ea typeface="Cambria Math" panose="02040503050406030204" pitchFamily="18" charset="0"/>
                            </a:rPr>
                            <m:t>⋮</m:t>
                          </m:r>
                        </m:oMath>
                      </a14:m>
                      <a:r>
                        <a:rPr lang="en-US" sz="2400" b="1" dirty="0" smtClean="0">
                          <a:solidFill>
                            <a:schemeClr val="tx1"/>
                          </a:solidFill>
                          <a:latin typeface="Times New Roman" panose="02020603050405020304" pitchFamily="18" charset="0"/>
                          <a:cs typeface="Times New Roman" panose="02020603050405020304" pitchFamily="18" charset="0"/>
                        </a:rPr>
                        <a:t>m </a:t>
                      </a:r>
                      <a:r>
                        <a:rPr lang="en-US" sz="2400" b="1" dirty="0" err="1" smtClean="0">
                          <a:solidFill>
                            <a:schemeClr val="tx1"/>
                          </a:solidFill>
                          <a:latin typeface="Times New Roman" panose="02020603050405020304" pitchFamily="18" charset="0"/>
                          <a:cs typeface="Times New Roman" panose="02020603050405020304" pitchFamily="18" charset="0"/>
                        </a:rPr>
                        <a:t>và</a:t>
                      </a:r>
                      <a:r>
                        <a:rPr lang="en-US" sz="2400" b="1" dirty="0" smtClean="0">
                          <a:solidFill>
                            <a:schemeClr val="tx1"/>
                          </a:solidFill>
                          <a:latin typeface="Times New Roman" panose="02020603050405020304" pitchFamily="18" charset="0"/>
                          <a:cs typeface="Times New Roman" panose="02020603050405020304" pitchFamily="18" charset="0"/>
                        </a:rPr>
                        <a:t> b</a:t>
                      </a:r>
                      <a14:m>
                        <m:oMath xmlns:m="http://schemas.openxmlformats.org/officeDocument/2006/math">
                          <m:r>
                            <a:rPr lang="en-US" sz="2400" b="1" i="1" smtClean="0">
                              <a:solidFill>
                                <a:schemeClr val="tx1"/>
                              </a:solidFill>
                              <a:latin typeface="Cambria Math" panose="02040503050406030204" pitchFamily="18" charset="0"/>
                              <a:ea typeface="Cambria Math" panose="02040503050406030204" pitchFamily="18" charset="0"/>
                            </a:rPr>
                            <m:t>⋮</m:t>
                          </m:r>
                        </m:oMath>
                      </a14:m>
                      <a:r>
                        <a:rPr lang="en-US" sz="2400" b="1" dirty="0" smtClean="0">
                          <a:solidFill>
                            <a:schemeClr val="tx1"/>
                          </a:solidFill>
                          <a:latin typeface="Times New Roman" panose="02020603050405020304" pitchFamily="18" charset="0"/>
                          <a:cs typeface="Times New Roman" panose="02020603050405020304" pitchFamily="18" charset="0"/>
                        </a:rPr>
                        <a:t>m </a:t>
                      </a:r>
                      <a:r>
                        <a:rPr lang="en-US" sz="2400" b="1" dirty="0" err="1" smtClean="0">
                          <a:solidFill>
                            <a:schemeClr val="tx1"/>
                          </a:solidFill>
                          <a:latin typeface="Times New Roman" panose="02020603050405020304" pitchFamily="18" charset="0"/>
                          <a:cs typeface="Times New Roman" panose="02020603050405020304" pitchFamily="18" charset="0"/>
                        </a:rPr>
                        <a:t>thì</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a+b</a:t>
                      </a:r>
                      <a:r>
                        <a:rPr lang="en-US" sz="2400" b="1" dirty="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
                            <a:rPr lang="en-US" sz="2400" b="1" i="1" smtClean="0">
                              <a:solidFill>
                                <a:schemeClr val="tx1"/>
                              </a:solidFill>
                              <a:latin typeface="Cambria Math" panose="02040503050406030204" pitchFamily="18" charset="0"/>
                              <a:ea typeface="Cambria Math" panose="02040503050406030204" pitchFamily="18" charset="0"/>
                            </a:rPr>
                            <m:t>⋮</m:t>
                          </m:r>
                        </m:oMath>
                      </a14:m>
                      <a:r>
                        <a:rPr lang="en-US" sz="2400" b="1" dirty="0" smtClean="0">
                          <a:solidFill>
                            <a:schemeClr val="tx1"/>
                          </a:solidFill>
                          <a:latin typeface="Times New Roman" panose="02020603050405020304" pitchFamily="18" charset="0"/>
                          <a:cs typeface="Times New Roman" panose="02020603050405020304" pitchFamily="18" charset="0"/>
                        </a:rPr>
                        <a:t>m</a:t>
                      </a:r>
                    </a:p>
                    <a:p>
                      <a:r>
                        <a:rPr lang="en-US" sz="2400" b="1" dirty="0" err="1" smtClean="0">
                          <a:solidFill>
                            <a:schemeClr val="tx1"/>
                          </a:solidFill>
                          <a:latin typeface="Times New Roman" panose="02020603050405020304" pitchFamily="18" charset="0"/>
                          <a:cs typeface="Times New Roman" panose="02020603050405020304" pitchFamily="18" charset="0"/>
                        </a:rPr>
                        <a:t>Nếu</a:t>
                      </a:r>
                      <a:r>
                        <a:rPr lang="en-US" sz="2400" b="1" dirty="0" smtClean="0">
                          <a:solidFill>
                            <a:schemeClr val="tx1"/>
                          </a:solidFill>
                          <a:latin typeface="Times New Roman" panose="02020603050405020304" pitchFamily="18" charset="0"/>
                          <a:cs typeface="Times New Roman" panose="02020603050405020304" pitchFamily="18" charset="0"/>
                        </a:rPr>
                        <a:t> a</a:t>
                      </a:r>
                      <a14:m>
                        <m:oMath xmlns:m="http://schemas.openxmlformats.org/officeDocument/2006/math">
                          <m:r>
                            <a:rPr lang="en-US" sz="2400" b="1" i="1" smtClean="0">
                              <a:solidFill>
                                <a:schemeClr val="tx1"/>
                              </a:solidFill>
                              <a:latin typeface="Cambria Math" panose="02040503050406030204" pitchFamily="18" charset="0"/>
                              <a:ea typeface="Cambria Math" panose="02040503050406030204" pitchFamily="18" charset="0"/>
                            </a:rPr>
                            <m:t>⋮</m:t>
                          </m:r>
                        </m:oMath>
                      </a14:m>
                      <a:r>
                        <a:rPr lang="en-US" sz="2400" b="1" dirty="0" smtClean="0">
                          <a:solidFill>
                            <a:schemeClr val="tx1"/>
                          </a:solidFill>
                          <a:latin typeface="Times New Roman" panose="02020603050405020304" pitchFamily="18" charset="0"/>
                          <a:cs typeface="Times New Roman" panose="02020603050405020304" pitchFamily="18" charset="0"/>
                        </a:rPr>
                        <a:t>m </a:t>
                      </a:r>
                      <a:r>
                        <a:rPr lang="en-US" sz="2400" b="1" dirty="0" err="1" smtClean="0">
                          <a:solidFill>
                            <a:schemeClr val="tx1"/>
                          </a:solidFill>
                          <a:latin typeface="Times New Roman" panose="02020603050405020304" pitchFamily="18" charset="0"/>
                          <a:cs typeface="Times New Roman" panose="02020603050405020304" pitchFamily="18" charset="0"/>
                        </a:rPr>
                        <a:t>và</a:t>
                      </a:r>
                      <a:r>
                        <a:rPr lang="en-US" sz="2400" b="1" dirty="0" smtClean="0">
                          <a:solidFill>
                            <a:schemeClr val="tx1"/>
                          </a:solidFill>
                          <a:latin typeface="Times New Roman" panose="02020603050405020304" pitchFamily="18" charset="0"/>
                          <a:cs typeface="Times New Roman" panose="02020603050405020304" pitchFamily="18" charset="0"/>
                        </a:rPr>
                        <a:t> b</a:t>
                      </a:r>
                      <a14:m>
                        <m:oMath xmlns:m="http://schemas.openxmlformats.org/officeDocument/2006/math">
                          <m:r>
                            <a:rPr lang="en-US" sz="2400" b="1" i="1" smtClean="0">
                              <a:solidFill>
                                <a:schemeClr val="tx1"/>
                              </a:solidFill>
                              <a:latin typeface="Cambria Math" panose="02040503050406030204" pitchFamily="18" charset="0"/>
                              <a:ea typeface="Cambria Math" panose="02040503050406030204" pitchFamily="18" charset="0"/>
                            </a:rPr>
                            <m:t>⋮</m:t>
                          </m:r>
                        </m:oMath>
                      </a14:m>
                      <a:r>
                        <a:rPr lang="en-US" sz="2400" b="1" dirty="0" smtClean="0">
                          <a:solidFill>
                            <a:schemeClr val="tx1"/>
                          </a:solidFill>
                          <a:latin typeface="Times New Roman" panose="02020603050405020304" pitchFamily="18" charset="0"/>
                          <a:cs typeface="Times New Roman" panose="02020603050405020304" pitchFamily="18" charset="0"/>
                        </a:rPr>
                        <a:t>m </a:t>
                      </a:r>
                      <a:r>
                        <a:rPr lang="en-US" sz="2400" b="1" dirty="0" err="1" smtClean="0">
                          <a:solidFill>
                            <a:schemeClr val="tx1"/>
                          </a:solidFill>
                          <a:latin typeface="Times New Roman" panose="02020603050405020304" pitchFamily="18" charset="0"/>
                          <a:cs typeface="Times New Roman" panose="02020603050405020304" pitchFamily="18" charset="0"/>
                        </a:rPr>
                        <a:t>thì</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a+b</a:t>
                      </a:r>
                      <a:r>
                        <a:rPr lang="en-US" sz="2400" b="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solidFill>
                                <a:schemeClr val="tx1"/>
                              </a:solidFill>
                              <a:latin typeface="Cambria Math" panose="02040503050406030204" pitchFamily="18" charset="0"/>
                              <a:ea typeface="Cambria Math" panose="02040503050406030204" pitchFamily="18" charset="0"/>
                            </a:rPr>
                            <m:t>⋮</m:t>
                          </m:r>
                        </m:oMath>
                      </a14:m>
                      <a:r>
                        <a:rPr lang="en-US" sz="2400" b="1" dirty="0" smtClean="0">
                          <a:solidFill>
                            <a:schemeClr val="tx1"/>
                          </a:solidFill>
                          <a:latin typeface="Times New Roman" panose="02020603050405020304" pitchFamily="18" charset="0"/>
                          <a:cs typeface="Times New Roman" panose="02020603050405020304" pitchFamily="18" charset="0"/>
                        </a:rPr>
                        <a:t>m</a:t>
                      </a:r>
                      <a:endParaRPr lang="en-US" sz="24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15" name="Rounded Rectangle 14"/>
                    <p:cNvSpPr>
                      <a:spLocks noRot="1" noChangeAspect="1" noMove="1" noResize="1" noEditPoints="1" noAdjustHandles="1" noChangeArrowheads="1" noChangeShapeType="1" noTextEdit="1"/>
                    </p:cNvSpPr>
                    <p:nvPr/>
                  </p:nvSpPr>
                  <p:spPr>
                    <a:xfrm>
                      <a:off x="7849870" y="2442210"/>
                      <a:ext cx="2621280" cy="3268980"/>
                    </a:xfrm>
                    <a:prstGeom prst="roundRect">
                      <a:avLst/>
                    </a:prstGeom>
                    <a:blipFill rotWithShape="0">
                      <a:blip r:embed="rId2"/>
                      <a:stretch>
                        <a:fillRect/>
                      </a:stretch>
                    </a:blipFill>
                  </p:spPr>
                  <p:txBody>
                    <a:bodyPr/>
                    <a:lstStyle/>
                    <a:p>
                      <a:r>
                        <a:rPr lang="en-US">
                          <a:noFill/>
                        </a:rPr>
                        <a:t> </a:t>
                      </a:r>
                    </a:p>
                  </p:txBody>
                </p:sp>
              </mc:Fallback>
            </mc:AlternateContent>
            <p:cxnSp>
              <p:nvCxnSpPr>
                <p:cNvPr id="30" name="Straight Connector 29"/>
                <p:cNvCxnSpPr/>
                <p:nvPr/>
              </p:nvCxnSpPr>
              <p:spPr>
                <a:xfrm flipH="1">
                  <a:off x="9740900" y="4178300"/>
                  <a:ext cx="101600" cy="20320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33" name="Straight Connector 32"/>
              <p:cNvCxnSpPr/>
              <p:nvPr/>
            </p:nvCxnSpPr>
            <p:spPr>
              <a:xfrm flipH="1">
                <a:off x="9194800" y="4521200"/>
                <a:ext cx="101600" cy="203200"/>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7" name="Group 6"/>
          <p:cNvGrpSpPr/>
          <p:nvPr/>
        </p:nvGrpSpPr>
        <p:grpSpPr>
          <a:xfrm>
            <a:off x="1494790" y="2570004"/>
            <a:ext cx="3432810" cy="3268980"/>
            <a:chOff x="1485900" y="2265204"/>
            <a:chExt cx="3432810" cy="3268980"/>
          </a:xfrm>
        </p:grpSpPr>
        <mc:AlternateContent xmlns:mc="http://schemas.openxmlformats.org/markup-compatibility/2006">
          <mc:Choice xmlns:a14="http://schemas.microsoft.com/office/drawing/2010/main" Requires="a14">
            <p:sp>
              <p:nvSpPr>
                <p:cNvPr id="12" name="Rounded Rectangle 11"/>
                <p:cNvSpPr/>
                <p:nvPr/>
              </p:nvSpPr>
              <p:spPr>
                <a:xfrm>
                  <a:off x="1485900" y="2265204"/>
                  <a:ext cx="2616200" cy="32689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latin typeface="Times New Roman" panose="02020603050405020304" pitchFamily="18" charset="0"/>
                      <a:cs typeface="Times New Roman" panose="02020603050405020304" pitchFamily="18" charset="0"/>
                    </a:rPr>
                    <a:t>Với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a, b, k </a:t>
                  </a:r>
                  <a14:m>
                    <m:oMath xmlns:m="http://schemas.openxmlformats.org/officeDocument/2006/math">
                      <m:r>
                        <a:rPr lang="en-US" sz="3200" b="1" i="1" smtClean="0">
                          <a:solidFill>
                            <a:schemeClr val="tx1"/>
                          </a:solidFill>
                          <a:latin typeface="Cambria Math" panose="02040503050406030204" pitchFamily="18" charset="0"/>
                          <a:ea typeface="Cambria Math" panose="02040503050406030204" pitchFamily="18" charset="0"/>
                        </a:rPr>
                        <m:t>𝝐</m:t>
                      </m:r>
                      <m:r>
                        <a:rPr lang="en-US" sz="2400" i="1" smtClean="0">
                          <a:solidFill>
                            <a:schemeClr val="tx1"/>
                          </a:solidFill>
                          <a:latin typeface="Cambria Math" panose="02040503050406030204" pitchFamily="18" charset="0"/>
                          <a:ea typeface="Cambria Math" panose="02040503050406030204" pitchFamily="18" charset="0"/>
                        </a:rPr>
                        <m:t>ℕ</m:t>
                      </m:r>
                    </m:oMath>
                  </a14:m>
                  <a:endParaRPr lang="en-US" sz="2400" b="1" dirty="0" smtClean="0">
                    <a:solidFill>
                      <a:schemeClr val="tx1"/>
                    </a:solidFill>
                    <a:latin typeface="Times New Roman" panose="02020603050405020304" pitchFamily="18" charset="0"/>
                    <a:cs typeface="Times New Roman" panose="02020603050405020304" pitchFamily="18" charset="0"/>
                  </a:endParaRPr>
                </a:p>
                <a:p>
                  <a:r>
                    <a:rPr lang="en-US" sz="2400" b="1"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sz="2400" b="1" i="1" smtClean="0">
                          <a:solidFill>
                            <a:schemeClr val="tx1"/>
                          </a:solidFill>
                          <a:latin typeface="Cambria Math" panose="02040503050406030204" pitchFamily="18" charset="0"/>
                          <a:ea typeface="Cambria Math" panose="02040503050406030204" pitchFamily="18" charset="0"/>
                        </a:rPr>
                        <m:t>≠</m:t>
                      </m:r>
                    </m:oMath>
                  </a14:m>
                  <a:r>
                    <a:rPr lang="en-US" sz="2400" b="1" dirty="0" smtClean="0">
                      <a:solidFill>
                        <a:schemeClr val="tx1"/>
                      </a:solidFill>
                      <a:latin typeface="Times New Roman" panose="02020603050405020304" pitchFamily="18" charset="0"/>
                      <a:cs typeface="Times New Roman" panose="02020603050405020304" pitchFamily="18" charset="0"/>
                    </a:rPr>
                    <a:t> 0 </a:t>
                  </a:r>
                </a:p>
                <a:p>
                  <a:r>
                    <a:rPr lang="en-US" sz="2400" b="1" dirty="0" smtClean="0">
                      <a:solidFill>
                        <a:schemeClr val="tx1"/>
                      </a:solidFill>
                      <a:latin typeface="Times New Roman" panose="02020603050405020304" pitchFamily="18" charset="0"/>
                      <a:cs typeface="Times New Roman" panose="02020603050405020304" pitchFamily="18" charset="0"/>
                    </a:rPr>
                    <a:t>a chia </a:t>
                  </a:r>
                  <a:r>
                    <a:rPr lang="en-US" sz="2400" b="1" dirty="0" err="1" smtClean="0">
                      <a:solidFill>
                        <a:schemeClr val="tx1"/>
                      </a:solidFill>
                      <a:latin typeface="Times New Roman" panose="02020603050405020304" pitchFamily="18" charset="0"/>
                      <a:cs typeface="Times New Roman" panose="02020603050405020304" pitchFamily="18" charset="0"/>
                    </a:rPr>
                    <a:t>hết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cho</a:t>
                  </a:r>
                  <a:r>
                    <a:rPr lang="en-US" sz="2400" b="1" dirty="0" smtClean="0">
                      <a:solidFill>
                        <a:schemeClr val="tx1"/>
                      </a:solidFill>
                      <a:latin typeface="Times New Roman" panose="02020603050405020304" pitchFamily="18" charset="0"/>
                      <a:cs typeface="Times New Roman" panose="02020603050405020304" pitchFamily="18" charset="0"/>
                    </a:rPr>
                    <a:t> b</a:t>
                  </a:r>
                </a:p>
                <a:p>
                  <a:r>
                    <a:rPr lang="en-US" sz="2400" b="1" dirty="0" smtClean="0">
                      <a:solidFill>
                        <a:schemeClr val="tx1"/>
                      </a:solidFill>
                      <a:latin typeface="Times New Roman" panose="02020603050405020304" pitchFamily="18" charset="0"/>
                      <a:cs typeface="Times New Roman" panose="02020603050405020304" pitchFamily="18" charset="0"/>
                    </a:rPr>
                    <a:t>a </a:t>
                  </a:r>
                  <a:r>
                    <a:rPr lang="en-US" sz="2400" b="1" dirty="0" err="1" smtClean="0">
                      <a:solidFill>
                        <a:schemeClr val="tx1"/>
                      </a:solidFill>
                      <a:latin typeface="Times New Roman" panose="02020603050405020304" pitchFamily="18" charset="0"/>
                      <a:cs typeface="Times New Roman" panose="02020603050405020304" pitchFamily="18" charset="0"/>
                    </a:rPr>
                    <a:t>là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bội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của</a:t>
                  </a:r>
                  <a:r>
                    <a:rPr lang="en-US" sz="2400" b="1" dirty="0" smtClean="0">
                      <a:solidFill>
                        <a:schemeClr val="tx1"/>
                      </a:solidFill>
                      <a:latin typeface="Times New Roman" panose="02020603050405020304" pitchFamily="18" charset="0"/>
                      <a:cs typeface="Times New Roman" panose="02020603050405020304" pitchFamily="18" charset="0"/>
                    </a:rPr>
                    <a:t> b</a:t>
                  </a:r>
                </a:p>
                <a:p>
                  <a:r>
                    <a:rPr lang="en-US" sz="2400" b="1" dirty="0" smtClean="0">
                      <a:solidFill>
                        <a:schemeClr val="tx1"/>
                      </a:solidFill>
                      <a:latin typeface="Times New Roman" panose="02020603050405020304" pitchFamily="18" charset="0"/>
                      <a:cs typeface="Times New Roman" panose="02020603050405020304" pitchFamily="18" charset="0"/>
                    </a:rPr>
                    <a:t>b </a:t>
                  </a:r>
                  <a:r>
                    <a:rPr lang="en-US" sz="2400" b="1" dirty="0" err="1" smtClean="0">
                      <a:solidFill>
                        <a:schemeClr val="tx1"/>
                      </a:solidFill>
                      <a:latin typeface="Times New Roman" panose="02020603050405020304" pitchFamily="18" charset="0"/>
                      <a:cs typeface="Times New Roman" panose="02020603050405020304" pitchFamily="18" charset="0"/>
                    </a:rPr>
                    <a:t>là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ước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của</a:t>
                  </a:r>
                  <a:r>
                    <a:rPr lang="en-US" sz="2400" b="1" dirty="0" smtClean="0">
                      <a:solidFill>
                        <a:schemeClr val="tx1"/>
                      </a:solidFill>
                      <a:latin typeface="Times New Roman" panose="02020603050405020304" pitchFamily="18" charset="0"/>
                      <a:cs typeface="Times New Roman" panose="02020603050405020304" pitchFamily="18" charset="0"/>
                    </a:rPr>
                    <a:t> a</a:t>
                  </a:r>
                  <a:endParaRPr lang="en-US" sz="24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12" name="Rounded Rectangle 11"/>
                <p:cNvSpPr>
                  <a:spLocks noRot="1" noChangeAspect="1" noMove="1" noResize="1" noEditPoints="1" noAdjustHandles="1" noChangeArrowheads="1" noChangeShapeType="1" noTextEdit="1"/>
                </p:cNvSpPr>
                <p:nvPr/>
              </p:nvSpPr>
              <p:spPr>
                <a:xfrm>
                  <a:off x="1485900" y="2265204"/>
                  <a:ext cx="2616200" cy="3268980"/>
                </a:xfrm>
                <a:prstGeom prst="roundRect">
                  <a:avLst/>
                </a:prstGeom>
                <a:blipFill rotWithShape="0">
                  <a:blip r:embed="rId3"/>
                  <a:stretch>
                    <a:fillRect/>
                  </a:stretch>
                </a:blipFill>
              </p:spPr>
              <p:txBody>
                <a:bodyPr/>
                <a:lstStyle/>
                <a:p>
                  <a:r>
                    <a:rPr lang="en-US">
                      <a:noFill/>
                    </a:rPr>
                    <a:t> </a:t>
                  </a:r>
                </a:p>
              </p:txBody>
            </p:sp>
          </mc:Fallback>
        </mc:AlternateContent>
        <p:cxnSp>
          <p:nvCxnSpPr>
            <p:cNvPr id="14" name="Straight Arrow Connector 13"/>
            <p:cNvCxnSpPr/>
            <p:nvPr/>
          </p:nvCxnSpPr>
          <p:spPr>
            <a:xfrm flipH="1">
              <a:off x="4102100" y="3536950"/>
              <a:ext cx="816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824175" y="2269319"/>
              <a:ext cx="1787857" cy="592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a:t>
              </a:r>
              <a:r>
                <a:rPr lang="en-US" sz="3200" dirty="0" smtClean="0"/>
                <a:t> = </a:t>
              </a:r>
              <a:r>
                <a:rPr lang="en-US" sz="3200" dirty="0" err="1" smtClean="0"/>
                <a:t>k.b</a:t>
              </a:r>
              <a:endParaRPr lang="en-US" sz="3200" dirty="0"/>
            </a:p>
          </p:txBody>
        </p:sp>
      </p:grpSp>
    </p:spTree>
    <p:extLst>
      <p:ext uri="{BB962C8B-B14F-4D97-AF65-F5344CB8AC3E}">
        <p14:creationId xmlns:p14="http://schemas.microsoft.com/office/powerpoint/2010/main" val="3070173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134744"/>
            <a:ext cx="6790642" cy="707886"/>
          </a:xfrm>
          <a:prstGeom prst="rect">
            <a:avLst/>
          </a:prstGeom>
          <a:noFill/>
        </p:spPr>
        <p:txBody>
          <a:bodyPr wrap="none" rtlCol="0">
            <a:spAutoFit/>
          </a:bodyPr>
          <a:lstStyle/>
          <a:p>
            <a:r>
              <a:rPr lang="en-US" sz="4000" b="1" u="sng" dirty="0" err="1" smtClean="0">
                <a:solidFill>
                  <a:schemeClr val="accent5">
                    <a:lumMod val="75000"/>
                  </a:schemeClr>
                </a:solidFill>
                <a:latin typeface="Times New Roman" panose="02020603050405020304" pitchFamily="18" charset="0"/>
                <a:cs typeface="Times New Roman" panose="02020603050405020304" pitchFamily="18" charset="0"/>
              </a:rPr>
              <a:t>Dạng</a:t>
            </a:r>
            <a:r>
              <a:rPr lang="en-US" sz="4000" b="1" u="sng"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000" b="1" u="sng" dirty="0" smtClean="0">
                <a:solidFill>
                  <a:schemeClr val="accent5">
                    <a:lumMod val="75000"/>
                  </a:schemeClr>
                </a:solidFill>
                <a:latin typeface="Times New Roman" panose="02020603050405020304" pitchFamily="18" charset="0"/>
                <a:cs typeface="Times New Roman" panose="02020603050405020304" pitchFamily="18" charset="0"/>
              </a:rPr>
              <a:t>2</a:t>
            </a:r>
            <a:r>
              <a:rPr lang="en-US" sz="4000" b="1" dirty="0" smtClean="0">
                <a:solidFill>
                  <a:schemeClr val="accent5">
                    <a:lumMod val="75000"/>
                  </a:schemeClr>
                </a:solidFill>
                <a:latin typeface="Times New Roman" panose="02020603050405020304" pitchFamily="18" charset="0"/>
                <a:cs typeface="Times New Roman" panose="02020603050405020304" pitchFamily="18" charset="0"/>
              </a:rPr>
              <a:t>:Tìm </a:t>
            </a:r>
            <a:r>
              <a:rPr lang="en-US" sz="4000" b="1" dirty="0" smtClean="0">
                <a:solidFill>
                  <a:schemeClr val="accent5">
                    <a:lumMod val="75000"/>
                  </a:schemeClr>
                </a:solidFill>
                <a:latin typeface="Times New Roman" panose="02020603050405020304" pitchFamily="18" charset="0"/>
                <a:cs typeface="Times New Roman" panose="02020603050405020304" pitchFamily="18" charset="0"/>
              </a:rPr>
              <a:t>ƯCLN  </a:t>
            </a:r>
            <a:r>
              <a:rPr lang="en-US" sz="4000" b="1" dirty="0" err="1" smtClean="0">
                <a:solidFill>
                  <a:schemeClr val="accent5">
                    <a:lumMod val="75000"/>
                  </a:schemeClr>
                </a:solidFill>
                <a:latin typeface="Times New Roman" panose="02020603050405020304" pitchFamily="18" charset="0"/>
                <a:cs typeface="Times New Roman" panose="02020603050405020304" pitchFamily="18" charset="0"/>
              </a:rPr>
              <a:t>và</a:t>
            </a:r>
            <a:r>
              <a:rPr lang="en-US" sz="4000" b="1" dirty="0" smtClean="0">
                <a:solidFill>
                  <a:schemeClr val="accent5">
                    <a:lumMod val="75000"/>
                  </a:schemeClr>
                </a:solidFill>
                <a:latin typeface="Times New Roman" panose="02020603050405020304" pitchFamily="18" charset="0"/>
                <a:cs typeface="Times New Roman" panose="02020603050405020304" pitchFamily="18" charset="0"/>
              </a:rPr>
              <a:t> BCNN</a:t>
            </a:r>
            <a:endParaRPr lang="en-US" sz="4000" b="1"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38" name="Group 37"/>
          <p:cNvGrpSpPr/>
          <p:nvPr/>
        </p:nvGrpSpPr>
        <p:grpSpPr>
          <a:xfrm>
            <a:off x="1096963" y="1064005"/>
            <a:ext cx="10607357" cy="2045192"/>
            <a:chOff x="1096963" y="1064005"/>
            <a:chExt cx="10607357" cy="2045192"/>
          </a:xfrm>
        </p:grpSpPr>
        <p:sp>
          <p:nvSpPr>
            <p:cNvPr id="5" name="Rectangle 4"/>
            <p:cNvSpPr/>
            <p:nvPr/>
          </p:nvSpPr>
          <p:spPr>
            <a:xfrm>
              <a:off x="1096963" y="1064005"/>
              <a:ext cx="10607357" cy="954107"/>
            </a:xfrm>
            <a:prstGeom prst="rect">
              <a:avLst/>
            </a:prstGeom>
          </p:spPr>
          <p:txBody>
            <a:bodyPr wrap="square">
              <a:spAutoFit/>
            </a:bodyPr>
            <a:lstStyle/>
            <a:p>
              <a:r>
                <a:rPr lang="en-US" sz="2800" b="0" i="0" u="sng" dirty="0" smtClean="0">
                  <a:solidFill>
                    <a:srgbClr val="FF0000"/>
                  </a:solidFill>
                  <a:effectLst/>
                  <a:latin typeface="OpenSans"/>
                </a:rPr>
                <a:t>BÀI 7/37(SBT)</a:t>
              </a:r>
              <a:r>
                <a:rPr lang="vi-VN" sz="2800" b="0" i="0" dirty="0" smtClean="0">
                  <a:solidFill>
                    <a:srgbClr val="000000"/>
                  </a:solidFill>
                  <a:effectLst/>
                  <a:latin typeface="OpenSans"/>
                </a:rPr>
                <a:t>Rút gọn các phân số sau để được phân số tối giản (có sử dụng ước chung lớn nhất):</a:t>
              </a:r>
            </a:p>
          </p:txBody>
        </p:sp>
        <p:graphicFrame>
          <p:nvGraphicFramePr>
            <p:cNvPr id="7" name="Object 6"/>
            <p:cNvGraphicFramePr>
              <a:graphicFrameLocks noChangeAspect="1"/>
            </p:cNvGraphicFramePr>
            <p:nvPr>
              <p:extLst>
                <p:ext uri="{D42A27DB-BD31-4B8C-83A1-F6EECF244321}">
                  <p14:modId xmlns:p14="http://schemas.microsoft.com/office/powerpoint/2010/main" val="3016143054"/>
                </p:ext>
              </p:extLst>
            </p:nvPr>
          </p:nvGraphicFramePr>
          <p:xfrm>
            <a:off x="1131888" y="2239962"/>
            <a:ext cx="1916112" cy="868998"/>
          </p:xfrm>
          <a:graphic>
            <a:graphicData uri="http://schemas.openxmlformats.org/presentationml/2006/ole">
              <mc:AlternateContent xmlns:mc="http://schemas.openxmlformats.org/markup-compatibility/2006">
                <mc:Choice xmlns:v="urn:schemas-microsoft-com:vml" Requires="v">
                  <p:oleObj spid="_x0000_s4169" name="Equation" r:id="rId3" imgW="825480" imgH="393480" progId="Equation.DSMT4">
                    <p:embed/>
                  </p:oleObj>
                </mc:Choice>
                <mc:Fallback>
                  <p:oleObj name="Equation" r:id="rId3" imgW="825480" imgH="393480" progId="Equation.DSMT4">
                    <p:embed/>
                    <p:pic>
                      <p:nvPicPr>
                        <p:cNvPr id="0" name=""/>
                        <p:cNvPicPr/>
                        <p:nvPr/>
                      </p:nvPicPr>
                      <p:blipFill>
                        <a:blip r:embed="rId4"/>
                        <a:stretch>
                          <a:fillRect/>
                        </a:stretch>
                      </p:blipFill>
                      <p:spPr>
                        <a:xfrm>
                          <a:off x="1131888" y="2239962"/>
                          <a:ext cx="1916112" cy="86899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21273744"/>
                </p:ext>
              </p:extLst>
            </p:nvPr>
          </p:nvGraphicFramePr>
          <p:xfrm>
            <a:off x="5305425" y="2239724"/>
            <a:ext cx="2343150" cy="869473"/>
          </p:xfrm>
          <a:graphic>
            <a:graphicData uri="http://schemas.openxmlformats.org/presentationml/2006/ole">
              <mc:AlternateContent xmlns:mc="http://schemas.openxmlformats.org/markup-compatibility/2006">
                <mc:Choice xmlns:v="urn:schemas-microsoft-com:vml" Requires="v">
                  <p:oleObj spid="_x0000_s4170" name="Equation" r:id="rId5" imgW="1130040" imgH="393480" progId="Equation.DSMT4">
                    <p:embed/>
                  </p:oleObj>
                </mc:Choice>
                <mc:Fallback>
                  <p:oleObj name="Equation" r:id="rId5" imgW="1130040" imgH="393480" progId="Equation.DSMT4">
                    <p:embed/>
                    <p:pic>
                      <p:nvPicPr>
                        <p:cNvPr id="0" name=""/>
                        <p:cNvPicPr/>
                        <p:nvPr/>
                      </p:nvPicPr>
                      <p:blipFill>
                        <a:blip r:embed="rId6"/>
                        <a:stretch>
                          <a:fillRect/>
                        </a:stretch>
                      </p:blipFill>
                      <p:spPr>
                        <a:xfrm>
                          <a:off x="5305425" y="2239724"/>
                          <a:ext cx="2343150" cy="869473"/>
                        </a:xfrm>
                        <a:prstGeom prst="rect">
                          <a:avLst/>
                        </a:prstGeom>
                      </p:spPr>
                    </p:pic>
                  </p:oleObj>
                </mc:Fallback>
              </mc:AlternateContent>
            </a:graphicData>
          </a:graphic>
        </p:graphicFrame>
      </p:grpSp>
      <p:sp>
        <p:nvSpPr>
          <p:cNvPr id="9" name="TextBox 8"/>
          <p:cNvSpPr txBox="1"/>
          <p:nvPr/>
        </p:nvSpPr>
        <p:spPr>
          <a:xfrm>
            <a:off x="4585969" y="3108960"/>
            <a:ext cx="3566160" cy="584775"/>
          </a:xfrm>
          <a:prstGeom prst="rect">
            <a:avLst/>
          </a:prstGeom>
          <a:noFill/>
        </p:spPr>
        <p:txBody>
          <a:bodyPr wrap="square" rtlCol="0">
            <a:spAutoFit/>
          </a:bodyPr>
          <a:lstStyle/>
          <a:p>
            <a:r>
              <a:rPr lang="en-US" sz="3200" u="sng" dirty="0" err="1" smtClean="0">
                <a:solidFill>
                  <a:srgbClr val="002060"/>
                </a:solidFill>
              </a:rPr>
              <a:t>Giải</a:t>
            </a:r>
            <a:r>
              <a:rPr lang="en-US" sz="3200" u="sng" dirty="0" smtClean="0">
                <a:solidFill>
                  <a:srgbClr val="002060"/>
                </a:solidFill>
              </a:rPr>
              <a:t> </a:t>
            </a:r>
            <a:endParaRPr lang="en-US" sz="3200" u="sng" dirty="0">
              <a:solidFill>
                <a:srgbClr val="002060"/>
              </a:solidFill>
            </a:endParaRPr>
          </a:p>
        </p:txBody>
      </p:sp>
      <p:sp>
        <p:nvSpPr>
          <p:cNvPr id="11" name="TextBox 10"/>
          <p:cNvSpPr txBox="1"/>
          <p:nvPr/>
        </p:nvSpPr>
        <p:spPr>
          <a:xfrm>
            <a:off x="1193801" y="3448311"/>
            <a:ext cx="2952432" cy="584775"/>
          </a:xfrm>
          <a:prstGeom prst="rect">
            <a:avLst/>
          </a:prstGeom>
          <a:noFill/>
        </p:spPr>
        <p:txBody>
          <a:bodyPr wrap="square" rtlCol="0">
            <a:spAutoFit/>
          </a:bodyPr>
          <a:lstStyle/>
          <a:p>
            <a:r>
              <a:rPr lang="en-US" sz="3200" dirty="0" smtClean="0"/>
              <a:t>a) Ta </a:t>
            </a:r>
            <a:r>
              <a:rPr lang="en-US" sz="3200" dirty="0" err="1" smtClean="0"/>
              <a:t>có</a:t>
            </a:r>
            <a:r>
              <a:rPr lang="en-US" sz="3200" dirty="0" smtClean="0"/>
              <a:t> : </a:t>
            </a:r>
            <a:endParaRPr lang="en-US" sz="3200" dirty="0"/>
          </a:p>
        </p:txBody>
      </p:sp>
      <p:graphicFrame>
        <p:nvGraphicFramePr>
          <p:cNvPr id="12" name="Object 11"/>
          <p:cNvGraphicFramePr>
            <a:graphicFrameLocks noChangeAspect="1"/>
          </p:cNvGraphicFramePr>
          <p:nvPr>
            <p:extLst>
              <p:ext uri="{D42A27DB-BD31-4B8C-83A1-F6EECF244321}">
                <p14:modId xmlns:p14="http://schemas.microsoft.com/office/powerpoint/2010/main" val="3433439689"/>
              </p:ext>
            </p:extLst>
          </p:nvPr>
        </p:nvGraphicFramePr>
        <p:xfrm>
          <a:off x="1168538" y="4053765"/>
          <a:ext cx="1325444" cy="681920"/>
        </p:xfrm>
        <a:graphic>
          <a:graphicData uri="http://schemas.openxmlformats.org/presentationml/2006/ole">
            <mc:AlternateContent xmlns:mc="http://schemas.openxmlformats.org/markup-compatibility/2006">
              <mc:Choice xmlns:v="urn:schemas-microsoft-com:vml" Requires="v">
                <p:oleObj spid="_x0000_s4171" name="Equation" r:id="rId7" imgW="444240" imgH="228600" progId="Equation.DSMT4">
                  <p:embed/>
                </p:oleObj>
              </mc:Choice>
              <mc:Fallback>
                <p:oleObj name="Equation" r:id="rId7" imgW="444240" imgH="228600" progId="Equation.DSMT4">
                  <p:embed/>
                  <p:pic>
                    <p:nvPicPr>
                      <p:cNvPr id="0" name=""/>
                      <p:cNvPicPr/>
                      <p:nvPr/>
                    </p:nvPicPr>
                    <p:blipFill>
                      <a:blip r:embed="rId8"/>
                      <a:stretch>
                        <a:fillRect/>
                      </a:stretch>
                    </p:blipFill>
                    <p:spPr>
                      <a:xfrm>
                        <a:off x="1168538" y="4053765"/>
                        <a:ext cx="1325444" cy="68192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85765354"/>
              </p:ext>
            </p:extLst>
          </p:nvPr>
        </p:nvGraphicFramePr>
        <p:xfrm>
          <a:off x="8073884" y="3942893"/>
          <a:ext cx="1251071" cy="585971"/>
        </p:xfrm>
        <a:graphic>
          <a:graphicData uri="http://schemas.openxmlformats.org/presentationml/2006/ole">
            <mc:AlternateContent xmlns:mc="http://schemas.openxmlformats.org/markup-compatibility/2006">
              <mc:Choice xmlns:v="urn:schemas-microsoft-com:vml" Requires="v">
                <p:oleObj spid="_x0000_s4172" name="Equation" r:id="rId9" imgW="596880" imgH="228600" progId="Equation.DSMT4">
                  <p:embed/>
                </p:oleObj>
              </mc:Choice>
              <mc:Fallback>
                <p:oleObj name="Equation" r:id="rId9" imgW="596880" imgH="228600" progId="Equation.DSMT4">
                  <p:embed/>
                  <p:pic>
                    <p:nvPicPr>
                      <p:cNvPr id="0" name=""/>
                      <p:cNvPicPr/>
                      <p:nvPr/>
                    </p:nvPicPr>
                    <p:blipFill>
                      <a:blip r:embed="rId10"/>
                      <a:stretch>
                        <a:fillRect/>
                      </a:stretch>
                    </p:blipFill>
                    <p:spPr>
                      <a:xfrm>
                        <a:off x="8073884" y="3942893"/>
                        <a:ext cx="1251071" cy="585971"/>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018496881"/>
              </p:ext>
            </p:extLst>
          </p:nvPr>
        </p:nvGraphicFramePr>
        <p:xfrm>
          <a:off x="3955875" y="4142645"/>
          <a:ext cx="1131095" cy="530200"/>
        </p:xfrm>
        <a:graphic>
          <a:graphicData uri="http://schemas.openxmlformats.org/presentationml/2006/ole">
            <mc:AlternateContent xmlns:mc="http://schemas.openxmlformats.org/markup-compatibility/2006">
              <mc:Choice xmlns:v="urn:schemas-microsoft-com:vml" Requires="v">
                <p:oleObj spid="_x0000_s4173" name="Equation" r:id="rId11" imgW="406080" imgH="190440" progId="Equation.DSMT4">
                  <p:embed/>
                </p:oleObj>
              </mc:Choice>
              <mc:Fallback>
                <p:oleObj name="Equation" r:id="rId11" imgW="406080" imgH="190440" progId="Equation.DSMT4">
                  <p:embed/>
                  <p:pic>
                    <p:nvPicPr>
                      <p:cNvPr id="0" name=""/>
                      <p:cNvPicPr/>
                      <p:nvPr/>
                    </p:nvPicPr>
                    <p:blipFill>
                      <a:blip r:embed="rId12"/>
                      <a:stretch>
                        <a:fillRect/>
                      </a:stretch>
                    </p:blipFill>
                    <p:spPr>
                      <a:xfrm>
                        <a:off x="3955875" y="4142645"/>
                        <a:ext cx="1131095" cy="530200"/>
                      </a:xfrm>
                      <a:prstGeom prst="rect">
                        <a:avLst/>
                      </a:prstGeom>
                    </p:spPr>
                  </p:pic>
                </p:oleObj>
              </mc:Fallback>
            </mc:AlternateContent>
          </a:graphicData>
        </a:graphic>
      </p:graphicFrame>
      <p:grpSp>
        <p:nvGrpSpPr>
          <p:cNvPr id="39" name="Group 38"/>
          <p:cNvGrpSpPr/>
          <p:nvPr/>
        </p:nvGrpSpPr>
        <p:grpSpPr>
          <a:xfrm>
            <a:off x="1096963" y="4811614"/>
            <a:ext cx="4048260" cy="608724"/>
            <a:chOff x="1096963" y="4811614"/>
            <a:chExt cx="4048260" cy="608724"/>
          </a:xfrm>
        </p:grpSpPr>
        <p:sp>
          <p:nvSpPr>
            <p:cNvPr id="15" name="Rectangle 14"/>
            <p:cNvSpPr/>
            <p:nvPr/>
          </p:nvSpPr>
          <p:spPr>
            <a:xfrm>
              <a:off x="1096963" y="4835563"/>
              <a:ext cx="540533" cy="584775"/>
            </a:xfrm>
            <a:prstGeom prst="rect">
              <a:avLst/>
            </a:prstGeom>
          </p:spPr>
          <p:txBody>
            <a:bodyPr wrap="none">
              <a:spAutoFit/>
            </a:bodyPr>
            <a:lstStyle/>
            <a:p>
              <a:r>
                <a:rPr lang="en-US" sz="3200" b="0" i="0" dirty="0" smtClean="0">
                  <a:solidFill>
                    <a:srgbClr val="000000"/>
                  </a:solidFill>
                  <a:effectLst/>
                  <a:latin typeface="MJXc-TeX-main-R"/>
                </a:rPr>
                <a:t>⇒</a:t>
              </a:r>
              <a:endParaRPr lang="en-US" sz="3200" dirty="0"/>
            </a:p>
          </p:txBody>
        </p:sp>
        <p:graphicFrame>
          <p:nvGraphicFramePr>
            <p:cNvPr id="16" name="Object 15"/>
            <p:cNvGraphicFramePr>
              <a:graphicFrameLocks noChangeAspect="1"/>
            </p:cNvGraphicFramePr>
            <p:nvPr>
              <p:extLst>
                <p:ext uri="{D42A27DB-BD31-4B8C-83A1-F6EECF244321}">
                  <p14:modId xmlns:p14="http://schemas.microsoft.com/office/powerpoint/2010/main" val="1661188865"/>
                </p:ext>
              </p:extLst>
            </p:nvPr>
          </p:nvGraphicFramePr>
          <p:xfrm>
            <a:off x="1634941" y="4811614"/>
            <a:ext cx="3510282" cy="546127"/>
          </p:xfrm>
          <a:graphic>
            <a:graphicData uri="http://schemas.openxmlformats.org/presentationml/2006/ole">
              <mc:AlternateContent xmlns:mc="http://schemas.openxmlformats.org/markup-compatibility/2006">
                <mc:Choice xmlns:v="urn:schemas-microsoft-com:vml" Requires="v">
                  <p:oleObj spid="_x0000_s4174" name="Equation" r:id="rId13" imgW="1714320" imgH="228600" progId="Equation.DSMT4">
                    <p:embed/>
                  </p:oleObj>
                </mc:Choice>
                <mc:Fallback>
                  <p:oleObj name="Equation" r:id="rId13" imgW="1714320" imgH="228600" progId="Equation.DSMT4">
                    <p:embed/>
                    <p:pic>
                      <p:nvPicPr>
                        <p:cNvPr id="0" name=""/>
                        <p:cNvPicPr/>
                        <p:nvPr/>
                      </p:nvPicPr>
                      <p:blipFill>
                        <a:blip r:embed="rId14"/>
                        <a:stretch>
                          <a:fillRect/>
                        </a:stretch>
                      </p:blipFill>
                      <p:spPr>
                        <a:xfrm>
                          <a:off x="1634941" y="4811614"/>
                          <a:ext cx="3510282" cy="546127"/>
                        </a:xfrm>
                        <a:prstGeom prst="rect">
                          <a:avLst/>
                        </a:prstGeom>
                      </p:spPr>
                    </p:pic>
                  </p:oleObj>
                </mc:Fallback>
              </mc:AlternateContent>
            </a:graphicData>
          </a:graphic>
        </p:graphicFrame>
      </p:grpSp>
      <p:grpSp>
        <p:nvGrpSpPr>
          <p:cNvPr id="40" name="Group 39"/>
          <p:cNvGrpSpPr/>
          <p:nvPr/>
        </p:nvGrpSpPr>
        <p:grpSpPr>
          <a:xfrm>
            <a:off x="1135137" y="5412033"/>
            <a:ext cx="4404433" cy="788988"/>
            <a:chOff x="1135137" y="5412033"/>
            <a:chExt cx="4404433" cy="788988"/>
          </a:xfrm>
        </p:grpSpPr>
        <p:sp>
          <p:nvSpPr>
            <p:cNvPr id="17" name="Rectangle 16"/>
            <p:cNvSpPr/>
            <p:nvPr/>
          </p:nvSpPr>
          <p:spPr>
            <a:xfrm>
              <a:off x="1135137" y="5467301"/>
              <a:ext cx="540533" cy="584775"/>
            </a:xfrm>
            <a:prstGeom prst="rect">
              <a:avLst/>
            </a:prstGeom>
          </p:spPr>
          <p:txBody>
            <a:bodyPr wrap="none">
              <a:spAutoFit/>
            </a:bodyPr>
            <a:lstStyle/>
            <a:p>
              <a:r>
                <a:rPr lang="en-US" sz="3200" b="0" i="0" dirty="0" smtClean="0">
                  <a:solidFill>
                    <a:srgbClr val="000000"/>
                  </a:solidFill>
                  <a:effectLst/>
                  <a:latin typeface="MJXc-TeX-main-R"/>
                </a:rPr>
                <a:t>⇒</a:t>
              </a:r>
              <a:endParaRPr lang="en-US" sz="3200" dirty="0"/>
            </a:p>
          </p:txBody>
        </p:sp>
        <p:graphicFrame>
          <p:nvGraphicFramePr>
            <p:cNvPr id="18" name="Object 17"/>
            <p:cNvGraphicFramePr>
              <a:graphicFrameLocks noChangeAspect="1"/>
            </p:cNvGraphicFramePr>
            <p:nvPr>
              <p:extLst>
                <p:ext uri="{D42A27DB-BD31-4B8C-83A1-F6EECF244321}">
                  <p14:modId xmlns:p14="http://schemas.microsoft.com/office/powerpoint/2010/main" val="2856223457"/>
                </p:ext>
              </p:extLst>
            </p:nvPr>
          </p:nvGraphicFramePr>
          <p:xfrm>
            <a:off x="1624795" y="5412033"/>
            <a:ext cx="3914775" cy="788988"/>
          </p:xfrm>
          <a:graphic>
            <a:graphicData uri="http://schemas.openxmlformats.org/presentationml/2006/ole">
              <mc:AlternateContent xmlns:mc="http://schemas.openxmlformats.org/markup-compatibility/2006">
                <mc:Choice xmlns:v="urn:schemas-microsoft-com:vml" Requires="v">
                  <p:oleObj spid="_x0000_s4175" name="Equation" r:id="rId15" imgW="1955520" imgH="393480" progId="Equation.DSMT4">
                    <p:embed/>
                  </p:oleObj>
                </mc:Choice>
                <mc:Fallback>
                  <p:oleObj name="Equation" r:id="rId15" imgW="1955520" imgH="393480" progId="Equation.DSMT4">
                    <p:embed/>
                    <p:pic>
                      <p:nvPicPr>
                        <p:cNvPr id="0" name=""/>
                        <p:cNvPicPr/>
                        <p:nvPr/>
                      </p:nvPicPr>
                      <p:blipFill>
                        <a:blip r:embed="rId16"/>
                        <a:stretch>
                          <a:fillRect/>
                        </a:stretch>
                      </p:blipFill>
                      <p:spPr>
                        <a:xfrm>
                          <a:off x="1624795" y="5412033"/>
                          <a:ext cx="3914775" cy="788988"/>
                        </a:xfrm>
                        <a:prstGeom prst="rect">
                          <a:avLst/>
                        </a:prstGeom>
                      </p:spPr>
                    </p:pic>
                  </p:oleObj>
                </mc:Fallback>
              </mc:AlternateContent>
            </a:graphicData>
          </a:graphic>
        </p:graphicFrame>
      </p:grpSp>
      <p:graphicFrame>
        <p:nvGraphicFramePr>
          <p:cNvPr id="20" name="Object 19"/>
          <p:cNvGraphicFramePr>
            <a:graphicFrameLocks noChangeAspect="1"/>
          </p:cNvGraphicFramePr>
          <p:nvPr>
            <p:extLst>
              <p:ext uri="{D42A27DB-BD31-4B8C-83A1-F6EECF244321}">
                <p14:modId xmlns:p14="http://schemas.microsoft.com/office/powerpoint/2010/main" val="1692018041"/>
              </p:ext>
            </p:extLst>
          </p:nvPr>
        </p:nvGraphicFramePr>
        <p:xfrm>
          <a:off x="5512563" y="5467302"/>
          <a:ext cx="622599" cy="733720"/>
        </p:xfrm>
        <a:graphic>
          <a:graphicData uri="http://schemas.openxmlformats.org/presentationml/2006/ole">
            <mc:AlternateContent xmlns:mc="http://schemas.openxmlformats.org/markup-compatibility/2006">
              <mc:Choice xmlns:v="urn:schemas-microsoft-com:vml" Requires="v">
                <p:oleObj spid="_x0000_s4176" name="Equation" r:id="rId17" imgW="330120" imgH="393480" progId="Equation.DSMT4">
                  <p:embed/>
                </p:oleObj>
              </mc:Choice>
              <mc:Fallback>
                <p:oleObj name="Equation" r:id="rId17" imgW="330120" imgH="393480" progId="Equation.DSMT4">
                  <p:embed/>
                  <p:pic>
                    <p:nvPicPr>
                      <p:cNvPr id="0" name=""/>
                      <p:cNvPicPr/>
                      <p:nvPr/>
                    </p:nvPicPr>
                    <p:blipFill>
                      <a:blip r:embed="rId18"/>
                      <a:stretch>
                        <a:fillRect/>
                      </a:stretch>
                    </p:blipFill>
                    <p:spPr>
                      <a:xfrm>
                        <a:off x="5512563" y="5467302"/>
                        <a:ext cx="622599" cy="733720"/>
                      </a:xfrm>
                      <a:prstGeom prst="rect">
                        <a:avLst/>
                      </a:prstGeom>
                    </p:spPr>
                  </p:pic>
                </p:oleObj>
              </mc:Fallback>
            </mc:AlternateContent>
          </a:graphicData>
        </a:graphic>
      </p:graphicFrame>
      <p:cxnSp>
        <p:nvCxnSpPr>
          <p:cNvPr id="24" name="Straight Connector 23"/>
          <p:cNvCxnSpPr>
            <a:stCxn id="9" idx="2"/>
          </p:cNvCxnSpPr>
          <p:nvPr/>
        </p:nvCxnSpPr>
        <p:spPr>
          <a:xfrm>
            <a:off x="6369049" y="3693735"/>
            <a:ext cx="64971" cy="296614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19821" y="3360318"/>
            <a:ext cx="2952432" cy="584775"/>
          </a:xfrm>
          <a:prstGeom prst="rect">
            <a:avLst/>
          </a:prstGeom>
          <a:noFill/>
        </p:spPr>
        <p:txBody>
          <a:bodyPr wrap="square" rtlCol="0">
            <a:spAutoFit/>
          </a:bodyPr>
          <a:lstStyle/>
          <a:p>
            <a:r>
              <a:rPr lang="en-US" sz="3200" dirty="0" smtClean="0"/>
              <a:t>d) Ta </a:t>
            </a:r>
            <a:r>
              <a:rPr lang="en-US" sz="3200" dirty="0" err="1" smtClean="0"/>
              <a:t>có</a:t>
            </a:r>
            <a:r>
              <a:rPr lang="en-US" sz="3200" dirty="0" smtClean="0"/>
              <a:t> : </a:t>
            </a:r>
            <a:endParaRPr lang="en-US" sz="3200" dirty="0"/>
          </a:p>
        </p:txBody>
      </p:sp>
      <p:graphicFrame>
        <p:nvGraphicFramePr>
          <p:cNvPr id="28" name="Object 27"/>
          <p:cNvGraphicFramePr>
            <a:graphicFrameLocks noChangeAspect="1"/>
          </p:cNvGraphicFramePr>
          <p:nvPr>
            <p:extLst>
              <p:ext uri="{D42A27DB-BD31-4B8C-83A1-F6EECF244321}">
                <p14:modId xmlns:p14="http://schemas.microsoft.com/office/powerpoint/2010/main" val="787752567"/>
              </p:ext>
            </p:extLst>
          </p:nvPr>
        </p:nvGraphicFramePr>
        <p:xfrm>
          <a:off x="9558054" y="3929764"/>
          <a:ext cx="1133593" cy="585971"/>
        </p:xfrm>
        <a:graphic>
          <a:graphicData uri="http://schemas.openxmlformats.org/presentationml/2006/ole">
            <mc:AlternateContent xmlns:mc="http://schemas.openxmlformats.org/markup-compatibility/2006">
              <mc:Choice xmlns:v="urn:schemas-microsoft-com:vml" Requires="v">
                <p:oleObj spid="_x0000_s4177" name="Equation" r:id="rId19" imgW="393480" imgH="203040" progId="Equation.DSMT4">
                  <p:embed/>
                </p:oleObj>
              </mc:Choice>
              <mc:Fallback>
                <p:oleObj name="Equation" r:id="rId19" imgW="393480" imgH="203040" progId="Equation.DSMT4">
                  <p:embed/>
                  <p:pic>
                    <p:nvPicPr>
                      <p:cNvPr id="0" name=""/>
                      <p:cNvPicPr/>
                      <p:nvPr/>
                    </p:nvPicPr>
                    <p:blipFill>
                      <a:blip r:embed="rId20"/>
                      <a:stretch>
                        <a:fillRect/>
                      </a:stretch>
                    </p:blipFill>
                    <p:spPr>
                      <a:xfrm>
                        <a:off x="9558054" y="3929764"/>
                        <a:ext cx="1133593" cy="585971"/>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276741208"/>
              </p:ext>
            </p:extLst>
          </p:nvPr>
        </p:nvGraphicFramePr>
        <p:xfrm>
          <a:off x="6653411" y="3942893"/>
          <a:ext cx="1273175" cy="636587"/>
        </p:xfrm>
        <a:graphic>
          <a:graphicData uri="http://schemas.openxmlformats.org/presentationml/2006/ole">
            <mc:AlternateContent xmlns:mc="http://schemas.openxmlformats.org/markup-compatibility/2006">
              <mc:Choice xmlns:v="urn:schemas-microsoft-com:vml" Requires="v">
                <p:oleObj spid="_x0000_s4178" name="Equation" r:id="rId21" imgW="457200" imgH="228600" progId="Equation.DSMT4">
                  <p:embed/>
                </p:oleObj>
              </mc:Choice>
              <mc:Fallback>
                <p:oleObj name="Equation" r:id="rId21" imgW="457200" imgH="228600" progId="Equation.DSMT4">
                  <p:embed/>
                  <p:pic>
                    <p:nvPicPr>
                      <p:cNvPr id="0" name=""/>
                      <p:cNvPicPr/>
                      <p:nvPr/>
                    </p:nvPicPr>
                    <p:blipFill>
                      <a:blip r:embed="rId22"/>
                      <a:stretch>
                        <a:fillRect/>
                      </a:stretch>
                    </p:blipFill>
                    <p:spPr>
                      <a:xfrm>
                        <a:off x="6653411" y="3942893"/>
                        <a:ext cx="1273175" cy="636587"/>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42235823"/>
              </p:ext>
            </p:extLst>
          </p:nvPr>
        </p:nvGraphicFramePr>
        <p:xfrm>
          <a:off x="2516133" y="4142645"/>
          <a:ext cx="1251071" cy="559410"/>
        </p:xfrm>
        <a:graphic>
          <a:graphicData uri="http://schemas.openxmlformats.org/presentationml/2006/ole">
            <mc:AlternateContent xmlns:mc="http://schemas.openxmlformats.org/markup-compatibility/2006">
              <mc:Choice xmlns:v="urn:schemas-microsoft-com:vml" Requires="v">
                <p:oleObj spid="_x0000_s4179" name="Equation" r:id="rId23" imgW="596880" imgH="228600" progId="Equation.DSMT4">
                  <p:embed/>
                </p:oleObj>
              </mc:Choice>
              <mc:Fallback>
                <p:oleObj name="Equation" r:id="rId23" imgW="596880" imgH="228600" progId="Equation.DSMT4">
                  <p:embed/>
                  <p:pic>
                    <p:nvPicPr>
                      <p:cNvPr id="0" name=""/>
                      <p:cNvPicPr/>
                      <p:nvPr/>
                    </p:nvPicPr>
                    <p:blipFill>
                      <a:blip r:embed="rId10"/>
                      <a:stretch>
                        <a:fillRect/>
                      </a:stretch>
                    </p:blipFill>
                    <p:spPr>
                      <a:xfrm>
                        <a:off x="2516133" y="4142645"/>
                        <a:ext cx="1251071" cy="55941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893117797"/>
              </p:ext>
            </p:extLst>
          </p:nvPr>
        </p:nvGraphicFramePr>
        <p:xfrm>
          <a:off x="8951913" y="4775200"/>
          <a:ext cx="234950" cy="425450"/>
        </p:xfrm>
        <a:graphic>
          <a:graphicData uri="http://schemas.openxmlformats.org/presentationml/2006/ole">
            <mc:AlternateContent xmlns:mc="http://schemas.openxmlformats.org/markup-compatibility/2006">
              <mc:Choice xmlns:v="urn:schemas-microsoft-com:vml" Requires="v">
                <p:oleObj spid="_x0000_s4180" name="Equation" r:id="rId24" imgW="114120" imgH="177480" progId="Equation.DSMT4">
                  <p:embed/>
                </p:oleObj>
              </mc:Choice>
              <mc:Fallback>
                <p:oleObj name="Equation" r:id="rId24" imgW="114120" imgH="177480" progId="Equation.DSMT4">
                  <p:embed/>
                  <p:pic>
                    <p:nvPicPr>
                      <p:cNvPr id="0" name=""/>
                      <p:cNvPicPr/>
                      <p:nvPr/>
                    </p:nvPicPr>
                    <p:blipFill>
                      <a:blip r:embed="rId25"/>
                      <a:stretch>
                        <a:fillRect/>
                      </a:stretch>
                    </p:blipFill>
                    <p:spPr>
                      <a:xfrm>
                        <a:off x="8951913" y="4775200"/>
                        <a:ext cx="234950" cy="425450"/>
                      </a:xfrm>
                      <a:prstGeom prst="rect">
                        <a:avLst/>
                      </a:prstGeom>
                    </p:spPr>
                  </p:pic>
                </p:oleObj>
              </mc:Fallback>
            </mc:AlternateContent>
          </a:graphicData>
        </a:graphic>
      </p:graphicFrame>
      <p:grpSp>
        <p:nvGrpSpPr>
          <p:cNvPr id="41" name="Group 40"/>
          <p:cNvGrpSpPr/>
          <p:nvPr/>
        </p:nvGrpSpPr>
        <p:grpSpPr>
          <a:xfrm>
            <a:off x="6653411" y="4438762"/>
            <a:ext cx="4784917" cy="584775"/>
            <a:chOff x="6653411" y="4438762"/>
            <a:chExt cx="4784917" cy="584775"/>
          </a:xfrm>
        </p:grpSpPr>
        <p:sp>
          <p:nvSpPr>
            <p:cNvPr id="33" name="Rectangle 32"/>
            <p:cNvSpPr/>
            <p:nvPr/>
          </p:nvSpPr>
          <p:spPr>
            <a:xfrm>
              <a:off x="6653411" y="4438762"/>
              <a:ext cx="540533" cy="584775"/>
            </a:xfrm>
            <a:prstGeom prst="rect">
              <a:avLst/>
            </a:prstGeom>
          </p:spPr>
          <p:txBody>
            <a:bodyPr wrap="none">
              <a:spAutoFit/>
            </a:bodyPr>
            <a:lstStyle/>
            <a:p>
              <a:r>
                <a:rPr lang="en-US" sz="3200" b="0" i="0" dirty="0" smtClean="0">
                  <a:solidFill>
                    <a:srgbClr val="000000"/>
                  </a:solidFill>
                  <a:effectLst/>
                  <a:latin typeface="MJXc-TeX-main-R"/>
                </a:rPr>
                <a:t>⇒</a:t>
              </a:r>
              <a:endParaRPr lang="en-US" sz="3200" dirty="0"/>
            </a:p>
          </p:txBody>
        </p:sp>
        <p:graphicFrame>
          <p:nvGraphicFramePr>
            <p:cNvPr id="34" name="Object 33"/>
            <p:cNvGraphicFramePr>
              <a:graphicFrameLocks noChangeAspect="1"/>
            </p:cNvGraphicFramePr>
            <p:nvPr>
              <p:extLst>
                <p:ext uri="{D42A27DB-BD31-4B8C-83A1-F6EECF244321}">
                  <p14:modId xmlns:p14="http://schemas.microsoft.com/office/powerpoint/2010/main" val="2912030319"/>
                </p:ext>
              </p:extLst>
            </p:nvPr>
          </p:nvGraphicFramePr>
          <p:xfrm>
            <a:off x="7147316" y="4445972"/>
            <a:ext cx="4291012" cy="546100"/>
          </p:xfrm>
          <a:graphic>
            <a:graphicData uri="http://schemas.openxmlformats.org/presentationml/2006/ole">
              <mc:AlternateContent xmlns:mc="http://schemas.openxmlformats.org/markup-compatibility/2006">
                <mc:Choice xmlns:v="urn:schemas-microsoft-com:vml" Requires="v">
                  <p:oleObj spid="_x0000_s4181" name="Equation" r:id="rId26" imgW="2095200" imgH="228600" progId="Equation.DSMT4">
                    <p:embed/>
                  </p:oleObj>
                </mc:Choice>
                <mc:Fallback>
                  <p:oleObj name="Equation" r:id="rId26" imgW="2095200" imgH="228600" progId="Equation.DSMT4">
                    <p:embed/>
                    <p:pic>
                      <p:nvPicPr>
                        <p:cNvPr id="0" name=""/>
                        <p:cNvPicPr/>
                        <p:nvPr/>
                      </p:nvPicPr>
                      <p:blipFill>
                        <a:blip r:embed="rId27"/>
                        <a:stretch>
                          <a:fillRect/>
                        </a:stretch>
                      </p:blipFill>
                      <p:spPr>
                        <a:xfrm>
                          <a:off x="7147316" y="4445972"/>
                          <a:ext cx="4291012" cy="546100"/>
                        </a:xfrm>
                        <a:prstGeom prst="rect">
                          <a:avLst/>
                        </a:prstGeom>
                      </p:spPr>
                    </p:pic>
                  </p:oleObj>
                </mc:Fallback>
              </mc:AlternateContent>
            </a:graphicData>
          </a:graphic>
        </p:graphicFrame>
      </p:grpSp>
      <p:grpSp>
        <p:nvGrpSpPr>
          <p:cNvPr id="42" name="Group 41"/>
          <p:cNvGrpSpPr/>
          <p:nvPr/>
        </p:nvGrpSpPr>
        <p:grpSpPr>
          <a:xfrm>
            <a:off x="6575697" y="4987925"/>
            <a:ext cx="5241478" cy="1795463"/>
            <a:chOff x="6575697" y="4987925"/>
            <a:chExt cx="5241478" cy="1795463"/>
          </a:xfrm>
        </p:grpSpPr>
        <p:graphicFrame>
          <p:nvGraphicFramePr>
            <p:cNvPr id="35" name="Object 34"/>
            <p:cNvGraphicFramePr>
              <a:graphicFrameLocks noChangeAspect="1"/>
            </p:cNvGraphicFramePr>
            <p:nvPr>
              <p:extLst>
                <p:ext uri="{D42A27DB-BD31-4B8C-83A1-F6EECF244321}">
                  <p14:modId xmlns:p14="http://schemas.microsoft.com/office/powerpoint/2010/main" val="2220227484"/>
                </p:ext>
              </p:extLst>
            </p:nvPr>
          </p:nvGraphicFramePr>
          <p:xfrm>
            <a:off x="7038515" y="4987925"/>
            <a:ext cx="4778660" cy="1795463"/>
          </p:xfrm>
          <a:graphic>
            <a:graphicData uri="http://schemas.openxmlformats.org/presentationml/2006/ole">
              <mc:AlternateContent xmlns:mc="http://schemas.openxmlformats.org/markup-compatibility/2006">
                <mc:Choice xmlns:v="urn:schemas-microsoft-com:vml" Requires="v">
                  <p:oleObj spid="_x0000_s4182" name="Equation" r:id="rId28" imgW="1968480" imgH="812520" progId="Equation.DSMT4">
                    <p:embed/>
                  </p:oleObj>
                </mc:Choice>
                <mc:Fallback>
                  <p:oleObj name="Equation" r:id="rId28" imgW="1968480" imgH="812520" progId="Equation.DSMT4">
                    <p:embed/>
                    <p:pic>
                      <p:nvPicPr>
                        <p:cNvPr id="0" name=""/>
                        <p:cNvPicPr/>
                        <p:nvPr/>
                      </p:nvPicPr>
                      <p:blipFill>
                        <a:blip r:embed="rId29"/>
                        <a:stretch>
                          <a:fillRect/>
                        </a:stretch>
                      </p:blipFill>
                      <p:spPr>
                        <a:xfrm>
                          <a:off x="7038515" y="4987925"/>
                          <a:ext cx="4778660" cy="1795463"/>
                        </a:xfrm>
                        <a:prstGeom prst="rect">
                          <a:avLst/>
                        </a:prstGeom>
                      </p:spPr>
                    </p:pic>
                  </p:oleObj>
                </mc:Fallback>
              </mc:AlternateContent>
            </a:graphicData>
          </a:graphic>
        </p:graphicFrame>
        <p:sp>
          <p:nvSpPr>
            <p:cNvPr id="37" name="Rectangle 36"/>
            <p:cNvSpPr/>
            <p:nvPr/>
          </p:nvSpPr>
          <p:spPr>
            <a:xfrm>
              <a:off x="6575697" y="5167018"/>
              <a:ext cx="540533" cy="584775"/>
            </a:xfrm>
            <a:prstGeom prst="rect">
              <a:avLst/>
            </a:prstGeom>
          </p:spPr>
          <p:txBody>
            <a:bodyPr wrap="none">
              <a:spAutoFit/>
            </a:bodyPr>
            <a:lstStyle/>
            <a:p>
              <a:r>
                <a:rPr lang="en-US" sz="3200" b="0" i="0" dirty="0" smtClean="0">
                  <a:solidFill>
                    <a:srgbClr val="000000"/>
                  </a:solidFill>
                  <a:effectLst/>
                  <a:latin typeface="MJXc-TeX-main-R"/>
                </a:rPr>
                <a:t>⇒</a:t>
              </a:r>
              <a:endParaRPr lang="en-US" sz="3200" dirty="0"/>
            </a:p>
          </p:txBody>
        </p:sp>
      </p:grpSp>
    </p:spTree>
    <p:extLst>
      <p:ext uri="{BB962C8B-B14F-4D97-AF65-F5344CB8AC3E}">
        <p14:creationId xmlns:p14="http://schemas.microsoft.com/office/powerpoint/2010/main" val="45228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anim calcmode="lin" valueType="num">
                                      <p:cBhvr>
                                        <p:cTn id="44" dur="1000" fill="hold"/>
                                        <p:tgtEl>
                                          <p:spTgt spid="39"/>
                                        </p:tgtEl>
                                        <p:attrNameLst>
                                          <p:attrName>ppt_x</p:attrName>
                                        </p:attrNameLst>
                                      </p:cBhvr>
                                      <p:tavLst>
                                        <p:tav tm="0">
                                          <p:val>
                                            <p:strVal val="#ppt_x"/>
                                          </p:val>
                                        </p:tav>
                                        <p:tav tm="100000">
                                          <p:val>
                                            <p:strVal val="#ppt_x"/>
                                          </p:val>
                                        </p:tav>
                                      </p:tavLst>
                                    </p:anim>
                                    <p:anim calcmode="lin" valueType="num">
                                      <p:cBhvr>
                                        <p:cTn id="4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ppt_x"/>
                                          </p:val>
                                        </p:tav>
                                        <p:tav tm="100000">
                                          <p:val>
                                            <p:strVal val="#ppt_x"/>
                                          </p:val>
                                        </p:tav>
                                      </p:tavLst>
                                    </p:anim>
                                    <p:anim calcmode="lin" valueType="num">
                                      <p:cBhvr additive="base">
                                        <p:cTn id="6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ppt_x"/>
                                          </p:val>
                                        </p:tav>
                                        <p:tav tm="100000">
                                          <p:val>
                                            <p:strVal val="#ppt_x"/>
                                          </p:val>
                                        </p:tav>
                                      </p:tavLst>
                                    </p:anim>
                                    <p:anim calcmode="lin" valueType="num">
                                      <p:cBhvr additive="base">
                                        <p:cTn id="7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additive="base">
                                        <p:cTn id="80" dur="500" fill="hold"/>
                                        <p:tgtEl>
                                          <p:spTgt spid="13"/>
                                        </p:tgtEl>
                                        <p:attrNameLst>
                                          <p:attrName>ppt_x</p:attrName>
                                        </p:attrNameLst>
                                      </p:cBhvr>
                                      <p:tavLst>
                                        <p:tav tm="0">
                                          <p:val>
                                            <p:strVal val="#ppt_x"/>
                                          </p:val>
                                        </p:tav>
                                        <p:tav tm="100000">
                                          <p:val>
                                            <p:strVal val="#ppt_x"/>
                                          </p:val>
                                        </p:tav>
                                      </p:tavLst>
                                    </p:anim>
                                    <p:anim calcmode="lin" valueType="num">
                                      <p:cBhvr additive="base">
                                        <p:cTn id="8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additive="base">
                                        <p:cTn id="86" dur="500" fill="hold"/>
                                        <p:tgtEl>
                                          <p:spTgt spid="28"/>
                                        </p:tgtEl>
                                        <p:attrNameLst>
                                          <p:attrName>ppt_x</p:attrName>
                                        </p:attrNameLst>
                                      </p:cBhvr>
                                      <p:tavLst>
                                        <p:tav tm="0">
                                          <p:val>
                                            <p:strVal val="#ppt_x"/>
                                          </p:val>
                                        </p:tav>
                                        <p:tav tm="100000">
                                          <p:val>
                                            <p:strVal val="#ppt_x"/>
                                          </p:val>
                                        </p:tav>
                                      </p:tavLst>
                                    </p:anim>
                                    <p:anim calcmode="lin" valueType="num">
                                      <p:cBhvr additive="base">
                                        <p:cTn id="8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500" fill="hold"/>
                                        <p:tgtEl>
                                          <p:spTgt spid="41"/>
                                        </p:tgtEl>
                                        <p:attrNameLst>
                                          <p:attrName>ppt_x</p:attrName>
                                        </p:attrNameLst>
                                      </p:cBhvr>
                                      <p:tavLst>
                                        <p:tav tm="0">
                                          <p:val>
                                            <p:strVal val="#ppt_x"/>
                                          </p:val>
                                        </p:tav>
                                        <p:tav tm="100000">
                                          <p:val>
                                            <p:strVal val="#ppt_x"/>
                                          </p:val>
                                        </p:tav>
                                      </p:tavLst>
                                    </p:anim>
                                    <p:anim calcmode="lin" valueType="num">
                                      <p:cBhvr additive="base">
                                        <p:cTn id="9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500" fill="hold"/>
                                        <p:tgtEl>
                                          <p:spTgt spid="42"/>
                                        </p:tgtEl>
                                        <p:attrNameLst>
                                          <p:attrName>ppt_x</p:attrName>
                                        </p:attrNameLst>
                                      </p:cBhvr>
                                      <p:tavLst>
                                        <p:tav tm="0">
                                          <p:val>
                                            <p:strVal val="#ppt_x"/>
                                          </p:val>
                                        </p:tav>
                                        <p:tav tm="100000">
                                          <p:val>
                                            <p:strVal val="#ppt_x"/>
                                          </p:val>
                                        </p:tav>
                                      </p:tavLst>
                                    </p:anim>
                                    <p:anim calcmode="lin" valueType="num">
                                      <p:cBhvr additive="base">
                                        <p:cTn id="9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9049" y="1507524"/>
            <a:ext cx="10886303" cy="4031873"/>
          </a:xfrm>
          <a:prstGeom prst="rect">
            <a:avLst/>
          </a:prstGeom>
        </p:spPr>
        <p:txBody>
          <a:bodyPr wrap="square">
            <a:spAutoFit/>
          </a:bodyPr>
          <a:lstStyle/>
          <a:p>
            <a:r>
              <a:rPr lang="vi-VN" sz="3200" b="1" i="0" u="sng" dirty="0" smtClean="0">
                <a:solidFill>
                  <a:srgbClr val="FF0000"/>
                </a:solidFill>
                <a:effectLst/>
                <a:latin typeface="Noto Serif"/>
              </a:rPr>
              <a:t>Bài tập 8</a:t>
            </a:r>
            <a:r>
              <a:rPr lang="vi-VN" sz="3200" b="0" i="0" u="sng" dirty="0" smtClean="0">
                <a:solidFill>
                  <a:srgbClr val="FF0000"/>
                </a:solidFill>
                <a:effectLst/>
                <a:latin typeface="Noto Serif"/>
              </a:rPr>
              <a:t> </a:t>
            </a:r>
            <a:r>
              <a:rPr lang="en-US" sz="3200" b="0" i="0" u="sng" dirty="0" smtClean="0">
                <a:solidFill>
                  <a:srgbClr val="FF0000"/>
                </a:solidFill>
                <a:effectLst/>
                <a:latin typeface="Noto Serif"/>
              </a:rPr>
              <a:t>/47(SGK)</a:t>
            </a:r>
          </a:p>
          <a:p>
            <a:r>
              <a:rPr lang="vi-VN" sz="3200" b="0" i="0" dirty="0" smtClean="0">
                <a:solidFill>
                  <a:srgbClr val="263238"/>
                </a:solidFill>
                <a:effectLst/>
                <a:latin typeface="Noto Serif"/>
              </a:rPr>
              <a:t>Nhóm các bạn lớp 6B cần chia 48 quyển vở, 32 chiếc thước kẻ và 56 chiếc bút chì vào trong các túi quà để mang tặng các bạn ở trung tâm trẻ mồ côi sao cho số quyển vở, thước kẻ và bút chì ở mỗi túi đều như nhau. Tính số lượng túi quà nhiều nhất mà nhóm các bạn có thể chia được. Khi đó, số lượng vở, thước kẻ, bút chì trong mỗi túi là bao nhiêu?</a:t>
            </a:r>
            <a:endParaRPr lang="en-US" sz="3200" dirty="0"/>
          </a:p>
        </p:txBody>
      </p:sp>
      <p:sp>
        <p:nvSpPr>
          <p:cNvPr id="5" name="TextBox 4"/>
          <p:cNvSpPr txBox="1"/>
          <p:nvPr/>
        </p:nvSpPr>
        <p:spPr>
          <a:xfrm>
            <a:off x="3961027" y="271849"/>
            <a:ext cx="6444393" cy="584775"/>
          </a:xfrm>
          <a:prstGeom prst="rect">
            <a:avLst/>
          </a:prstGeom>
          <a:noFill/>
        </p:spPr>
        <p:txBody>
          <a:bodyPr wrap="none" rtlCol="0">
            <a:spAutoFit/>
          </a:bodyPr>
          <a:lstStyle/>
          <a:p>
            <a:r>
              <a:rPr lang="en-US" sz="3200" b="1" u="sng" dirty="0" err="1" smtClean="0">
                <a:solidFill>
                  <a:schemeClr val="accent5">
                    <a:lumMod val="75000"/>
                  </a:schemeClr>
                </a:solidFill>
                <a:latin typeface="Times New Roman" panose="02020603050405020304" pitchFamily="18" charset="0"/>
                <a:cs typeface="Times New Roman" panose="02020603050405020304" pitchFamily="18" charset="0"/>
              </a:rPr>
              <a:t>Dạng</a:t>
            </a:r>
            <a:r>
              <a:rPr lang="en-US" sz="3200" b="1" u="sng" dirty="0" smtClean="0">
                <a:solidFill>
                  <a:schemeClr val="accent5">
                    <a:lumMod val="75000"/>
                  </a:schemeClr>
                </a:solidFill>
                <a:latin typeface="Times New Roman" panose="02020603050405020304" pitchFamily="18" charset="0"/>
                <a:cs typeface="Times New Roman" panose="02020603050405020304" pitchFamily="18" charset="0"/>
              </a:rPr>
              <a:t> 3</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75000"/>
                  </a:schemeClr>
                </a:solidFill>
                <a:latin typeface="Times New Roman" panose="02020603050405020304" pitchFamily="18" charset="0"/>
                <a:cs typeface="Times New Roman" panose="02020603050405020304" pitchFamily="18" charset="0"/>
              </a:rPr>
              <a:t>toán</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75000"/>
                  </a:schemeClr>
                </a:solidFill>
                <a:latin typeface="Times New Roman" panose="02020603050405020304" pitchFamily="18" charset="0"/>
                <a:cs typeface="Times New Roman" panose="02020603050405020304" pitchFamily="18" charset="0"/>
              </a:rPr>
              <a:t>thực</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75000"/>
                  </a:schemeClr>
                </a:solidFill>
                <a:latin typeface="Times New Roman" panose="02020603050405020304" pitchFamily="18" charset="0"/>
                <a:cs typeface="Times New Roman" panose="02020603050405020304" pitchFamily="18" charset="0"/>
              </a:rPr>
              <a:t>tế</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75000"/>
                  </a:schemeClr>
                </a:solidFill>
                <a:latin typeface="Times New Roman" panose="02020603050405020304" pitchFamily="18" charset="0"/>
                <a:cs typeface="Times New Roman" panose="02020603050405020304" pitchFamily="18" charset="0"/>
              </a:rPr>
              <a:t>tìm</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ƯCLN</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79124" y="856624"/>
            <a:ext cx="7797114" cy="584775"/>
          </a:xfrm>
          <a:prstGeom prst="rect">
            <a:avLst/>
          </a:prstGeom>
          <a:noFill/>
        </p:spPr>
        <p:txBody>
          <a:bodyPr wrap="square" rtlCol="0">
            <a:spAutoFit/>
          </a:bodyPr>
          <a:lstStyle/>
          <a:p>
            <a:r>
              <a:rPr lang="en-US" sz="3200" dirty="0" err="1" smtClean="0">
                <a:solidFill>
                  <a:srgbClr val="7030A0"/>
                </a:solidFill>
              </a:rPr>
              <a:t>Học</a:t>
            </a:r>
            <a:r>
              <a:rPr lang="en-US" sz="3200" dirty="0" smtClean="0">
                <a:solidFill>
                  <a:srgbClr val="7030A0"/>
                </a:solidFill>
              </a:rPr>
              <a:t> </a:t>
            </a:r>
            <a:r>
              <a:rPr lang="en-US" sz="3200" dirty="0" err="1" smtClean="0">
                <a:solidFill>
                  <a:srgbClr val="7030A0"/>
                </a:solidFill>
              </a:rPr>
              <a:t>sinh</a:t>
            </a:r>
            <a:r>
              <a:rPr lang="en-US" sz="3200" dirty="0" smtClean="0">
                <a:solidFill>
                  <a:srgbClr val="7030A0"/>
                </a:solidFill>
              </a:rPr>
              <a:t> </a:t>
            </a:r>
            <a:r>
              <a:rPr lang="en-US" sz="3200" dirty="0" err="1" smtClean="0">
                <a:solidFill>
                  <a:srgbClr val="7030A0"/>
                </a:solidFill>
              </a:rPr>
              <a:t>thảo</a:t>
            </a:r>
            <a:r>
              <a:rPr lang="en-US" sz="3200" dirty="0" smtClean="0">
                <a:solidFill>
                  <a:srgbClr val="7030A0"/>
                </a:solidFill>
              </a:rPr>
              <a:t> </a:t>
            </a:r>
            <a:r>
              <a:rPr lang="en-US" sz="3200" dirty="0" err="1" smtClean="0">
                <a:solidFill>
                  <a:srgbClr val="7030A0"/>
                </a:solidFill>
              </a:rPr>
              <a:t>luận</a:t>
            </a:r>
            <a:r>
              <a:rPr lang="en-US" sz="3200" dirty="0" smtClean="0">
                <a:solidFill>
                  <a:srgbClr val="7030A0"/>
                </a:solidFill>
              </a:rPr>
              <a:t> </a:t>
            </a:r>
            <a:r>
              <a:rPr lang="en-US" sz="3200" dirty="0" err="1" smtClean="0">
                <a:solidFill>
                  <a:srgbClr val="7030A0"/>
                </a:solidFill>
              </a:rPr>
              <a:t>theo</a:t>
            </a:r>
            <a:r>
              <a:rPr lang="en-US" sz="3200" dirty="0" smtClean="0">
                <a:solidFill>
                  <a:srgbClr val="7030A0"/>
                </a:solidFill>
              </a:rPr>
              <a:t> </a:t>
            </a:r>
            <a:r>
              <a:rPr lang="en-US" sz="3200" dirty="0" err="1" smtClean="0">
                <a:solidFill>
                  <a:srgbClr val="7030A0"/>
                </a:solidFill>
              </a:rPr>
              <a:t>nhóm</a:t>
            </a:r>
            <a:r>
              <a:rPr lang="en-US" sz="3200" dirty="0" smtClean="0">
                <a:solidFill>
                  <a:srgbClr val="7030A0"/>
                </a:solidFill>
              </a:rPr>
              <a:t> </a:t>
            </a:r>
            <a:endParaRPr lang="en-US" sz="3200" dirty="0">
              <a:solidFill>
                <a:srgbClr val="7030A0"/>
              </a:solidFill>
            </a:endParaRPr>
          </a:p>
        </p:txBody>
      </p:sp>
    </p:spTree>
    <p:extLst>
      <p:ext uri="{BB962C8B-B14F-4D97-AF65-F5344CB8AC3E}">
        <p14:creationId xmlns:p14="http://schemas.microsoft.com/office/powerpoint/2010/main" val="269147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6561" y="651596"/>
            <a:ext cx="11664779" cy="57963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539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err="1" smtClean="0">
                <a:ln>
                  <a:noFill/>
                </a:ln>
                <a:solidFill>
                  <a:srgbClr val="263238"/>
                </a:solidFill>
                <a:effectLst/>
                <a:latin typeface="Noto Serif"/>
              </a:rPr>
              <a:t>Giải</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63238"/>
                </a:solidFill>
                <a:effectLst/>
                <a:latin typeface="Noto Serif"/>
              </a:rPr>
              <a:t>Vì</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số</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quyển</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vở</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thước</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kẻ</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và</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bút</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chì</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trong</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mỗi</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túi</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quà</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đều</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như</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nhau</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nên</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số</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túi</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quà</a:t>
            </a:r>
            <a:r>
              <a:rPr kumimoji="0" lang="en-US" sz="2400" b="0" i="0" u="none" strike="noStrike" cap="none" normalizeH="0" baseline="0" dirty="0" smtClean="0">
                <a:ln>
                  <a:noFill/>
                </a:ln>
                <a:solidFill>
                  <a:srgbClr val="263238"/>
                </a:solidFill>
                <a:effectLst/>
                <a:latin typeface="Noto Serif"/>
              </a:rPr>
              <a:t> </a:t>
            </a:r>
            <a:r>
              <a:rPr kumimoji="0" lang="en-US" sz="2400" b="1" i="0" u="none" strike="noStrike" cap="none" normalizeH="0" baseline="0" dirty="0" err="1" smtClean="0">
                <a:ln>
                  <a:noFill/>
                </a:ln>
                <a:solidFill>
                  <a:srgbClr val="263238"/>
                </a:solidFill>
                <a:effectLst/>
                <a:latin typeface="Noto Serif"/>
              </a:rPr>
              <a:t>nhiều</a:t>
            </a:r>
            <a:r>
              <a:rPr kumimoji="0" lang="en-US" sz="2400" b="1" i="0" u="none" strike="noStrike" cap="none" normalizeH="0" baseline="0" dirty="0" smtClean="0">
                <a:ln>
                  <a:noFill/>
                </a:ln>
                <a:solidFill>
                  <a:srgbClr val="263238"/>
                </a:solidFill>
                <a:effectLst/>
                <a:latin typeface="Noto Serif"/>
              </a:rPr>
              <a:t> </a:t>
            </a:r>
            <a:r>
              <a:rPr kumimoji="0" lang="en-US" sz="2400" b="1" i="0" u="none" strike="noStrike" cap="none" normalizeH="0" baseline="0" dirty="0" err="1" smtClean="0">
                <a:ln>
                  <a:noFill/>
                </a:ln>
                <a:solidFill>
                  <a:srgbClr val="263238"/>
                </a:solidFill>
                <a:effectLst/>
                <a:latin typeface="Noto Serif"/>
              </a:rPr>
              <a:t>nhất</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mà</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nhóm</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các</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bạn</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lớp</a:t>
            </a:r>
            <a:r>
              <a:rPr kumimoji="0" lang="en-US" sz="2400" b="0" i="0" u="none" strike="noStrike" cap="none" normalizeH="0" baseline="0" dirty="0" smtClean="0">
                <a:ln>
                  <a:noFill/>
                </a:ln>
                <a:solidFill>
                  <a:srgbClr val="263238"/>
                </a:solidFill>
                <a:effectLst/>
                <a:latin typeface="Noto Serif"/>
              </a:rPr>
              <a:t> 6B </a:t>
            </a:r>
            <a:r>
              <a:rPr kumimoji="0" lang="en-US" sz="2400" b="0" i="0" u="none" strike="noStrike" cap="none" normalizeH="0" baseline="0" dirty="0" err="1" smtClean="0">
                <a:ln>
                  <a:noFill/>
                </a:ln>
                <a:solidFill>
                  <a:srgbClr val="263238"/>
                </a:solidFill>
                <a:effectLst/>
                <a:latin typeface="Noto Serif"/>
              </a:rPr>
              <a:t>có</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thể</a:t>
            </a:r>
            <a:r>
              <a:rPr kumimoji="0" lang="en-US" sz="2400" b="0" i="0" u="none" strike="noStrike" cap="none" normalizeH="0" baseline="0" dirty="0" smtClean="0">
                <a:ln>
                  <a:noFill/>
                </a:ln>
                <a:solidFill>
                  <a:srgbClr val="263238"/>
                </a:solidFill>
                <a:effectLst/>
                <a:latin typeface="Noto Serif"/>
              </a:rPr>
              <a:t> chia </a:t>
            </a:r>
            <a:r>
              <a:rPr kumimoji="0" lang="en-US" sz="2400" b="0" i="0" u="none" strike="noStrike" cap="none" normalizeH="0" baseline="0" dirty="0" err="1" smtClean="0">
                <a:ln>
                  <a:noFill/>
                </a:ln>
                <a:solidFill>
                  <a:srgbClr val="263238"/>
                </a:solidFill>
                <a:effectLst/>
                <a:latin typeface="Noto Serif"/>
              </a:rPr>
              <a:t>được</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chính</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là</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ước</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chung</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lớn</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nhất</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của</a:t>
            </a:r>
            <a:r>
              <a:rPr kumimoji="0" lang="en-US" sz="2400" b="0" i="0" u="none" strike="noStrike" cap="none" normalizeH="0" baseline="0" dirty="0" smtClean="0">
                <a:ln>
                  <a:noFill/>
                </a:ln>
                <a:solidFill>
                  <a:srgbClr val="263238"/>
                </a:solidFill>
                <a:effectLst/>
                <a:latin typeface="Noto Serif"/>
              </a:rPr>
              <a:t> 48; 32 </a:t>
            </a:r>
            <a:r>
              <a:rPr kumimoji="0" lang="en-US" sz="2400" b="0" i="0" u="none" strike="noStrike" cap="none" normalizeH="0" baseline="0" dirty="0" err="1" smtClean="0">
                <a:ln>
                  <a:noFill/>
                </a:ln>
                <a:solidFill>
                  <a:srgbClr val="263238"/>
                </a:solidFill>
                <a:effectLst/>
                <a:latin typeface="Noto Serif"/>
              </a:rPr>
              <a:t>và</a:t>
            </a:r>
            <a:r>
              <a:rPr kumimoji="0" lang="en-US" sz="2400" b="0" i="0" u="none" strike="noStrike" cap="none" normalizeH="0" baseline="0" dirty="0" smtClean="0">
                <a:ln>
                  <a:noFill/>
                </a:ln>
                <a:solidFill>
                  <a:srgbClr val="263238"/>
                </a:solidFill>
                <a:effectLst/>
                <a:latin typeface="Noto Serif"/>
              </a:rPr>
              <a:t> 56.</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63238"/>
                </a:solidFill>
                <a:effectLst/>
                <a:latin typeface="Noto Serif"/>
              </a:rPr>
              <a:t>Ta </a:t>
            </a:r>
            <a:r>
              <a:rPr kumimoji="0" lang="en-US" sz="2400" b="0" i="0" u="none" strike="noStrike" cap="none" normalizeH="0" baseline="0" dirty="0" err="1" smtClean="0">
                <a:ln>
                  <a:noFill/>
                </a:ln>
                <a:solidFill>
                  <a:srgbClr val="263238"/>
                </a:solidFill>
                <a:effectLst/>
                <a:latin typeface="Noto Serif"/>
              </a:rPr>
              <a:t>có</a:t>
            </a:r>
            <a:r>
              <a:rPr kumimoji="0" lang="en-US" sz="2400" b="0" i="0" u="none" strike="noStrike" cap="none" normalizeH="0" baseline="0" dirty="0" smtClean="0">
                <a:ln>
                  <a:noFill/>
                </a:ln>
                <a:solidFill>
                  <a:srgbClr val="263238"/>
                </a:solidFill>
                <a:effectLst/>
                <a:latin typeface="Noto Serif"/>
              </a:rPr>
              <a:t>:</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63238"/>
                </a:solidFill>
                <a:effectLst/>
                <a:latin typeface="Noto Serif"/>
              </a:rPr>
              <a:t>48 = 2</a:t>
            </a:r>
            <a:r>
              <a:rPr kumimoji="0" lang="en-US" sz="2400" b="0" i="0" u="none" strike="noStrike" cap="none" normalizeH="0" baseline="30000" dirty="0" smtClean="0">
                <a:ln>
                  <a:noFill/>
                </a:ln>
                <a:solidFill>
                  <a:srgbClr val="263238"/>
                </a:solidFill>
                <a:effectLst/>
                <a:latin typeface="Noto Serif"/>
              </a:rPr>
              <a:t>4</a:t>
            </a:r>
            <a:r>
              <a:rPr kumimoji="0" lang="en-US" sz="2400" b="0" i="0" u="none" strike="noStrike" cap="none" normalizeH="0" baseline="0" dirty="0" smtClean="0">
                <a:ln>
                  <a:noFill/>
                </a:ln>
                <a:solidFill>
                  <a:srgbClr val="263238"/>
                </a:solidFill>
                <a:effectLst/>
                <a:latin typeface="Noto Serif"/>
              </a:rPr>
              <a:t> . 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63238"/>
                </a:solidFill>
                <a:effectLst/>
                <a:latin typeface="Noto Serif"/>
              </a:rPr>
              <a:t>32 = 2</a:t>
            </a:r>
            <a:r>
              <a:rPr kumimoji="0" lang="en-US" sz="2400" b="0" i="0" u="none" strike="noStrike" cap="none" normalizeH="0" baseline="30000" dirty="0" smtClean="0">
                <a:ln>
                  <a:noFill/>
                </a:ln>
                <a:solidFill>
                  <a:srgbClr val="263238"/>
                </a:solidFill>
                <a:effectLst/>
                <a:latin typeface="Noto Serif"/>
              </a:rPr>
              <a:t>5</a:t>
            </a:r>
            <a:r>
              <a:rPr kumimoji="0" lang="en-US" sz="2400" b="0" i="0" u="none" strike="noStrike" cap="none" normalizeH="0" baseline="0" dirty="0" smtClean="0">
                <a:ln>
                  <a:noFill/>
                </a:ln>
                <a:solidFill>
                  <a:srgbClr val="263238"/>
                </a:solidFill>
                <a:effectLst/>
                <a:latin typeface="Noto Serif"/>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63238"/>
                </a:solidFill>
                <a:effectLst/>
                <a:latin typeface="Noto Serif"/>
              </a:rPr>
              <a:t>56 = 2</a:t>
            </a:r>
            <a:r>
              <a:rPr kumimoji="0" lang="en-US" sz="2400" b="0" i="0" u="none" strike="noStrike" cap="none" normalizeH="0" baseline="30000" dirty="0" smtClean="0">
                <a:ln>
                  <a:noFill/>
                </a:ln>
                <a:solidFill>
                  <a:srgbClr val="263238"/>
                </a:solidFill>
                <a:effectLst/>
                <a:latin typeface="Noto Serif"/>
              </a:rPr>
              <a:t>3</a:t>
            </a:r>
            <a:r>
              <a:rPr kumimoji="0" lang="en-US" sz="2400" b="0" i="0" u="none" strike="noStrike" cap="none" normalizeH="0" baseline="0" dirty="0" smtClean="0">
                <a:ln>
                  <a:noFill/>
                </a:ln>
                <a:solidFill>
                  <a:srgbClr val="263238"/>
                </a:solidFill>
                <a:effectLst/>
                <a:latin typeface="Noto Serif"/>
              </a:rPr>
              <a:t> . 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63238"/>
                </a:solidFill>
                <a:effectLst/>
                <a:latin typeface="Noto Serif"/>
              </a:rPr>
              <a:t>Suy</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ra</a:t>
            </a:r>
            <a:r>
              <a:rPr kumimoji="0" lang="en-US" sz="2400" b="0" i="0" u="none" strike="noStrike" cap="none" normalizeH="0" baseline="0" dirty="0" smtClean="0">
                <a:ln>
                  <a:noFill/>
                </a:ln>
                <a:solidFill>
                  <a:srgbClr val="263238"/>
                </a:solidFill>
                <a:effectLst/>
                <a:latin typeface="Noto Serif"/>
              </a:rPr>
              <a:t>: ƯCLN(48,</a:t>
            </a:r>
            <a:r>
              <a:rPr kumimoji="0" lang="en-US" sz="2400" b="0" i="0" u="none" strike="noStrike" cap="none" normalizeH="0" baseline="0" dirty="0" smtClean="0">
                <a:ln>
                  <a:noFill/>
                </a:ln>
                <a:solidFill>
                  <a:srgbClr val="263238"/>
                </a:solidFill>
                <a:effectLst/>
                <a:latin typeface="Monaco"/>
              </a:rPr>
              <a:t> </a:t>
            </a:r>
            <a:r>
              <a:rPr kumimoji="0" lang="en-US" sz="2400" b="0" i="0" u="none" strike="noStrike" cap="none" normalizeH="0" baseline="0" dirty="0" smtClean="0">
                <a:ln>
                  <a:noFill/>
                </a:ln>
                <a:solidFill>
                  <a:srgbClr val="263238"/>
                </a:solidFill>
                <a:effectLst/>
                <a:latin typeface="Noto Serif"/>
              </a:rPr>
              <a:t>32,</a:t>
            </a:r>
            <a:r>
              <a:rPr kumimoji="0" lang="en-US" sz="2400" b="0" i="0" u="none" strike="noStrike" cap="none" normalizeH="0" baseline="0" dirty="0" smtClean="0">
                <a:ln>
                  <a:noFill/>
                </a:ln>
                <a:solidFill>
                  <a:srgbClr val="263238"/>
                </a:solidFill>
                <a:effectLst/>
                <a:latin typeface="Monaco"/>
              </a:rPr>
              <a:t> </a:t>
            </a:r>
            <a:r>
              <a:rPr kumimoji="0" lang="en-US" sz="2400" b="0" i="0" u="none" strike="noStrike" cap="none" normalizeH="0" baseline="0" dirty="0" smtClean="0">
                <a:ln>
                  <a:noFill/>
                </a:ln>
                <a:solidFill>
                  <a:srgbClr val="263238"/>
                </a:solidFill>
                <a:effectLst/>
                <a:latin typeface="Noto Serif"/>
              </a:rPr>
              <a:t>56) =</a:t>
            </a:r>
            <a:r>
              <a:rPr kumimoji="0" lang="en-US" sz="2400" b="0" i="0" u="none" strike="noStrike" cap="none" normalizeH="0" baseline="0" dirty="0" smtClean="0">
                <a:ln>
                  <a:noFill/>
                </a:ln>
                <a:solidFill>
                  <a:srgbClr val="263238"/>
                </a:solidFill>
                <a:effectLst/>
                <a:latin typeface="Monaco"/>
              </a:rPr>
              <a:t> </a:t>
            </a:r>
            <a:r>
              <a:rPr kumimoji="0" lang="en-US" sz="2400" b="0" i="0" u="none" strike="noStrike" cap="none" normalizeH="0" baseline="0" dirty="0" smtClean="0">
                <a:ln>
                  <a:noFill/>
                </a:ln>
                <a:solidFill>
                  <a:srgbClr val="263238"/>
                </a:solidFill>
                <a:effectLst/>
                <a:latin typeface="Noto Serif"/>
              </a:rPr>
              <a:t>2</a:t>
            </a:r>
            <a:r>
              <a:rPr kumimoji="0" lang="en-US" sz="2400" b="0" i="0" u="none" strike="noStrike" cap="none" normalizeH="0" baseline="30000" dirty="0" smtClean="0">
                <a:ln>
                  <a:noFill/>
                </a:ln>
                <a:solidFill>
                  <a:srgbClr val="263238"/>
                </a:solidFill>
                <a:effectLst/>
                <a:latin typeface="Noto Serif"/>
              </a:rPr>
              <a:t>3</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smtClean="0">
                <a:ln>
                  <a:noFill/>
                </a:ln>
                <a:solidFill>
                  <a:srgbClr val="263238"/>
                </a:solidFill>
                <a:effectLst/>
                <a:latin typeface="Monaco"/>
              </a:rPr>
              <a:t> </a:t>
            </a:r>
            <a:r>
              <a:rPr kumimoji="0" lang="en-US" sz="2400" b="0" i="0" u="none" strike="noStrike" cap="none" normalizeH="0" baseline="0" dirty="0" smtClean="0">
                <a:ln>
                  <a:noFill/>
                </a:ln>
                <a:solidFill>
                  <a:srgbClr val="263238"/>
                </a:solidFill>
                <a:effectLst/>
                <a:latin typeface="Noto Serif"/>
              </a:rPr>
              <a:t>8.</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63238"/>
                </a:solidFill>
                <a:effectLst/>
                <a:latin typeface="Noto Serif"/>
              </a:rPr>
              <a:t>Vậy</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số</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túi</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quà</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nhiều</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nhất</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mà</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nhóm</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các</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bạn</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lớp</a:t>
            </a:r>
            <a:r>
              <a:rPr kumimoji="0" lang="en-US" sz="2400" b="0" i="0" u="none" strike="noStrike" cap="none" normalizeH="0" baseline="0" dirty="0" smtClean="0">
                <a:ln>
                  <a:noFill/>
                </a:ln>
                <a:solidFill>
                  <a:srgbClr val="263238"/>
                </a:solidFill>
                <a:effectLst/>
                <a:latin typeface="Noto Serif"/>
              </a:rPr>
              <a:t> 6B </a:t>
            </a:r>
            <a:r>
              <a:rPr kumimoji="0" lang="en-US" sz="2400" b="0" i="0" u="none" strike="noStrike" cap="none" normalizeH="0" baseline="0" dirty="0" err="1" smtClean="0">
                <a:ln>
                  <a:noFill/>
                </a:ln>
                <a:solidFill>
                  <a:srgbClr val="263238"/>
                </a:solidFill>
                <a:effectLst/>
                <a:latin typeface="Noto Serif"/>
              </a:rPr>
              <a:t>có</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thể</a:t>
            </a:r>
            <a:r>
              <a:rPr kumimoji="0" lang="en-US" sz="2400" b="0" i="0" u="none" strike="noStrike" cap="none" normalizeH="0" baseline="0" dirty="0" smtClean="0">
                <a:ln>
                  <a:noFill/>
                </a:ln>
                <a:solidFill>
                  <a:srgbClr val="263238"/>
                </a:solidFill>
                <a:effectLst/>
                <a:latin typeface="Noto Serif"/>
              </a:rPr>
              <a:t> chia </a:t>
            </a:r>
            <a:r>
              <a:rPr kumimoji="0" lang="en-US" sz="2400" b="0" i="0" u="none" strike="noStrike" cap="none" normalizeH="0" baseline="0" dirty="0" err="1" smtClean="0">
                <a:ln>
                  <a:noFill/>
                </a:ln>
                <a:solidFill>
                  <a:srgbClr val="263238"/>
                </a:solidFill>
                <a:effectLst/>
                <a:latin typeface="Noto Serif"/>
              </a:rPr>
              <a:t>được</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là</a:t>
            </a:r>
            <a:r>
              <a:rPr kumimoji="0" lang="en-US" sz="2400" b="0" i="0" u="none" strike="noStrike" cap="none" normalizeH="0" baseline="0" dirty="0" smtClean="0">
                <a:ln>
                  <a:noFill/>
                </a:ln>
                <a:solidFill>
                  <a:srgbClr val="263238"/>
                </a:solidFill>
                <a:effectLst/>
                <a:latin typeface="Noto Serif"/>
              </a:rPr>
              <a:t> 8 </a:t>
            </a:r>
            <a:r>
              <a:rPr kumimoji="0" lang="en-US" sz="2400" b="0" i="0" u="none" strike="noStrike" cap="none" normalizeH="0" baseline="0" dirty="0" err="1" smtClean="0">
                <a:ln>
                  <a:noFill/>
                </a:ln>
                <a:solidFill>
                  <a:srgbClr val="263238"/>
                </a:solidFill>
                <a:effectLst/>
                <a:latin typeface="Noto Serif"/>
              </a:rPr>
              <a:t>túi</a:t>
            </a:r>
            <a:r>
              <a:rPr kumimoji="0" lang="en-US" sz="2400" b="0" i="0" u="none" strike="noStrike" cap="none" normalizeH="0" baseline="0" dirty="0" smtClean="0">
                <a:ln>
                  <a:noFill/>
                </a:ln>
                <a:solidFill>
                  <a:srgbClr val="263238"/>
                </a:solidFill>
                <a:effectLst/>
                <a:latin typeface="Noto Serif"/>
              </a:rPr>
              <a:t>.</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63238"/>
                </a:solidFill>
                <a:effectLst/>
                <a:latin typeface="Noto Serif"/>
              </a:rPr>
              <a:t>Khi</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đó</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trong</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mỗi</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túi</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có</a:t>
            </a:r>
            <a:r>
              <a:rPr kumimoji="0" lang="en-US" sz="2400" b="0" i="0" u="none" strike="noStrike" cap="none" normalizeH="0" baseline="0" dirty="0" smtClean="0">
                <a:ln>
                  <a:noFill/>
                </a:ln>
                <a:solidFill>
                  <a:srgbClr val="263238"/>
                </a:solidFill>
                <a:effectLst/>
                <a:latin typeface="Noto Serif"/>
              </a:rPr>
              <a:t>:</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63238"/>
                </a:solidFill>
                <a:effectLst/>
                <a:latin typeface="Noto Serif"/>
              </a:rPr>
              <a:t>48 : 8 = 6 </a:t>
            </a:r>
            <a:r>
              <a:rPr kumimoji="0" lang="en-US" sz="2400" b="0" i="0" u="none" strike="noStrike" cap="none" normalizeH="0" baseline="0" dirty="0" err="1" smtClean="0">
                <a:ln>
                  <a:noFill/>
                </a:ln>
                <a:solidFill>
                  <a:srgbClr val="263238"/>
                </a:solidFill>
                <a:effectLst/>
                <a:latin typeface="Noto Serif"/>
              </a:rPr>
              <a:t>quyển</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vở</a:t>
            </a:r>
            <a:r>
              <a:rPr kumimoji="0" lang="en-US" sz="2400" b="0" i="0" u="none" strike="noStrike" cap="none" normalizeH="0" baseline="0" dirty="0" smtClean="0">
                <a:ln>
                  <a:noFill/>
                </a:ln>
                <a:solidFill>
                  <a:srgbClr val="263238"/>
                </a:solidFill>
                <a:effectLst/>
                <a:latin typeface="Noto Serif"/>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63238"/>
                </a:solidFill>
                <a:effectLst/>
                <a:latin typeface="Noto Serif"/>
              </a:rPr>
              <a:t>32 : 8 = 4 </a:t>
            </a:r>
            <a:r>
              <a:rPr kumimoji="0" lang="en-US" sz="2400" b="0" i="0" u="none" strike="noStrike" cap="none" normalizeH="0" baseline="0" dirty="0" err="1" smtClean="0">
                <a:ln>
                  <a:noFill/>
                </a:ln>
                <a:solidFill>
                  <a:srgbClr val="263238"/>
                </a:solidFill>
                <a:effectLst/>
                <a:latin typeface="Noto Serif"/>
              </a:rPr>
              <a:t>thước</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kẻ</a:t>
            </a:r>
            <a:r>
              <a:rPr kumimoji="0" lang="en-US" sz="2400" b="0" i="0" u="none" strike="noStrike" cap="none" normalizeH="0" baseline="0" dirty="0" smtClean="0">
                <a:ln>
                  <a:noFill/>
                </a:ln>
                <a:solidFill>
                  <a:srgbClr val="263238"/>
                </a:solidFill>
                <a:effectLst/>
                <a:latin typeface="Noto Serif"/>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63238"/>
                </a:solidFill>
                <a:effectLst/>
                <a:latin typeface="Noto Serif"/>
              </a:rPr>
              <a:t>56 : 8 = 7 </a:t>
            </a:r>
            <a:r>
              <a:rPr kumimoji="0" lang="en-US" sz="2400" b="0" i="0" u="none" strike="noStrike" cap="none" normalizeH="0" baseline="0" dirty="0" err="1" smtClean="0">
                <a:ln>
                  <a:noFill/>
                </a:ln>
                <a:solidFill>
                  <a:srgbClr val="263238"/>
                </a:solidFill>
                <a:effectLst/>
                <a:latin typeface="Noto Serif"/>
              </a:rPr>
              <a:t>bút</a:t>
            </a:r>
            <a:r>
              <a:rPr kumimoji="0" lang="en-US" sz="2400" b="0" i="0" u="none" strike="noStrike" cap="none" normalizeH="0" baseline="0" dirty="0" smtClean="0">
                <a:ln>
                  <a:noFill/>
                </a:ln>
                <a:solidFill>
                  <a:srgbClr val="263238"/>
                </a:solidFill>
                <a:effectLst/>
                <a:latin typeface="Noto Serif"/>
              </a:rPr>
              <a:t> </a:t>
            </a:r>
            <a:r>
              <a:rPr kumimoji="0" lang="en-US" sz="2400" b="0" i="0" u="none" strike="noStrike" cap="none" normalizeH="0" baseline="0" dirty="0" err="1" smtClean="0">
                <a:ln>
                  <a:noFill/>
                </a:ln>
                <a:solidFill>
                  <a:srgbClr val="263238"/>
                </a:solidFill>
                <a:effectLst/>
                <a:latin typeface="Noto Serif"/>
              </a:rPr>
              <a:t>chì</a:t>
            </a:r>
            <a:r>
              <a:rPr kumimoji="0" lang="en-US" sz="2400" b="0" i="0" u="none" strike="noStrike" cap="none" normalizeH="0" baseline="0" dirty="0" smtClean="0">
                <a:ln>
                  <a:noFill/>
                </a:ln>
                <a:solidFill>
                  <a:srgbClr val="263238"/>
                </a:solidFill>
                <a:effectLst/>
                <a:latin typeface="Noto Serif"/>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endParaRPr>
          </a:p>
        </p:txBody>
      </p:sp>
      <p:sp>
        <p:nvSpPr>
          <p:cNvPr id="5" name="Rectangle 4"/>
          <p:cNvSpPr/>
          <p:nvPr/>
        </p:nvSpPr>
        <p:spPr>
          <a:xfrm>
            <a:off x="820865" y="282264"/>
            <a:ext cx="3280065" cy="523220"/>
          </a:xfrm>
          <a:prstGeom prst="rect">
            <a:avLst/>
          </a:prstGeom>
        </p:spPr>
        <p:txBody>
          <a:bodyPr wrap="none">
            <a:spAutoFit/>
          </a:bodyPr>
          <a:lstStyle/>
          <a:p>
            <a:r>
              <a:rPr lang="vi-VN" sz="2800" b="1" i="0" u="sng" dirty="0" smtClean="0">
                <a:solidFill>
                  <a:srgbClr val="FF0000"/>
                </a:solidFill>
                <a:effectLst/>
                <a:latin typeface="Noto Serif"/>
              </a:rPr>
              <a:t>Bài tập 8</a:t>
            </a:r>
            <a:r>
              <a:rPr lang="vi-VN" sz="2800" b="0" i="0" u="sng" dirty="0" smtClean="0">
                <a:solidFill>
                  <a:srgbClr val="FF0000"/>
                </a:solidFill>
                <a:effectLst/>
                <a:latin typeface="Noto Serif"/>
              </a:rPr>
              <a:t> </a:t>
            </a:r>
            <a:r>
              <a:rPr lang="en-US" sz="2800" b="0" i="0" u="sng" dirty="0" smtClean="0">
                <a:solidFill>
                  <a:srgbClr val="FF0000"/>
                </a:solidFill>
                <a:effectLst/>
                <a:latin typeface="Noto Serif"/>
              </a:rPr>
              <a:t>/47(SGK)</a:t>
            </a:r>
            <a:endParaRPr lang="en-US" sz="2800" b="0" i="0" u="sng" dirty="0" smtClean="0">
              <a:solidFill>
                <a:srgbClr val="FF0000"/>
              </a:solidFill>
              <a:effectLst/>
              <a:latin typeface="Noto Serif"/>
            </a:endParaRPr>
          </a:p>
        </p:txBody>
      </p:sp>
    </p:spTree>
    <p:extLst>
      <p:ext uri="{BB962C8B-B14F-4D97-AF65-F5344CB8AC3E}">
        <p14:creationId xmlns:p14="http://schemas.microsoft.com/office/powerpoint/2010/main" val="3923862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00" y="825500"/>
            <a:ext cx="4572000" cy="4572000"/>
          </a:xfrm>
          <a:prstGeom prst="rect">
            <a:avLst/>
          </a:prstGeom>
          <a:ln>
            <a:noFill/>
          </a:ln>
          <a:effectLst>
            <a:softEdge rad="112500"/>
          </a:effectLst>
        </p:spPr>
      </p:pic>
      <p:sp>
        <p:nvSpPr>
          <p:cNvPr id="5" name="TextBox 4"/>
          <p:cNvSpPr txBox="1"/>
          <p:nvPr/>
        </p:nvSpPr>
        <p:spPr>
          <a:xfrm>
            <a:off x="6629400" y="1689100"/>
            <a:ext cx="3543300" cy="830997"/>
          </a:xfrm>
          <a:prstGeom prst="rect">
            <a:avLst/>
          </a:prstGeom>
          <a:noFill/>
          <a:ln w="19050">
            <a:solidFill>
              <a:schemeClr val="tx1"/>
            </a:solidFill>
            <a:prstDash val="sysDash"/>
          </a:ln>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Ghi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629400" y="3079234"/>
            <a:ext cx="3543300" cy="830997"/>
          </a:xfrm>
          <a:prstGeom prst="rect">
            <a:avLst/>
          </a:prstGeom>
          <a:noFill/>
          <a:ln w="28575">
            <a:solidFill>
              <a:schemeClr val="tx1"/>
            </a:solidFill>
            <a:prstDash val="sysDash"/>
          </a:ln>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767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378823" y="2312893"/>
            <a:ext cx="2003612" cy="1949824"/>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ysClr val="windowText" lastClr="000000"/>
                </a:solidFill>
                <a:latin typeface="Times New Roman" panose="02020603050405020304" pitchFamily="18" charset="0"/>
                <a:cs typeface="Times New Roman" panose="02020603050405020304" pitchFamily="18" charset="0"/>
              </a:rPr>
              <a:t>DẤU HIỆU CHIA HẾT</a:t>
            </a:r>
            <a:endParaRPr lang="en-US" sz="2400" b="1">
              <a:solidFill>
                <a:sysClr val="windowText" lastClr="000000"/>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V="1">
            <a:off x="7125562" y="2190995"/>
            <a:ext cx="880678" cy="464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5"/>
          </p:cNvCxnSpPr>
          <p:nvPr/>
        </p:nvCxnSpPr>
        <p:spPr>
          <a:xfrm>
            <a:off x="7089013" y="3977172"/>
            <a:ext cx="1006116" cy="796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793290" y="2066113"/>
            <a:ext cx="691868" cy="714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p:cNvCxnSpPr>
          <p:nvPr/>
        </p:nvCxnSpPr>
        <p:spPr>
          <a:xfrm flipH="1">
            <a:off x="4787015" y="3977172"/>
            <a:ext cx="885230" cy="707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967968" y="1241863"/>
            <a:ext cx="2608729" cy="19363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C00000"/>
                </a:solidFill>
                <a:latin typeface="Times New Roman" panose="02020603050405020304" pitchFamily="18" charset="0"/>
                <a:cs typeface="Times New Roman" panose="02020603050405020304" pitchFamily="18" charset="0"/>
              </a:rPr>
              <a:t>Dấu hiệu chia hết cho 5</a:t>
            </a:r>
          </a:p>
          <a:p>
            <a:pPr algn="just"/>
            <a:r>
              <a:rPr lang="en-US" smtClean="0">
                <a:solidFill>
                  <a:sysClr val="windowText" lastClr="000000"/>
                </a:solidFill>
                <a:latin typeface="Times New Roman" panose="02020603050405020304" pitchFamily="18" charset="0"/>
                <a:cs typeface="Times New Roman" panose="02020603050405020304" pitchFamily="18" charset="0"/>
              </a:rPr>
              <a:t>Các số có chữ số tận cùng là 0 hoăc 5 thì chia hết cho 5</a:t>
            </a:r>
            <a:endParaRPr lang="en-US">
              <a:solidFill>
                <a:sysClr val="windowText" lastClr="000000"/>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2178286" y="3805516"/>
            <a:ext cx="2608729" cy="19363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C00000"/>
                </a:solidFill>
                <a:latin typeface="Times New Roman" panose="02020603050405020304" pitchFamily="18" charset="0"/>
                <a:cs typeface="Times New Roman" panose="02020603050405020304" pitchFamily="18" charset="0"/>
              </a:rPr>
              <a:t>Dấu hiệu chia hết cho 3</a:t>
            </a:r>
          </a:p>
          <a:p>
            <a:pPr algn="just"/>
            <a:r>
              <a:rPr lang="en-US" smtClean="0">
                <a:solidFill>
                  <a:sysClr val="windowText" lastClr="000000"/>
                </a:solidFill>
                <a:latin typeface="Times New Roman" panose="02020603050405020304" pitchFamily="18" charset="0"/>
                <a:cs typeface="Times New Roman" panose="02020603050405020304" pitchFamily="18" charset="0"/>
              </a:rPr>
              <a:t>Các số có tổng các chữ số chia hết cho 3 thì chia hết cho 3 </a:t>
            </a:r>
            <a:endParaRPr lang="en-US">
              <a:solidFill>
                <a:sysClr val="windowText" lastClr="0000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2184560" y="1179773"/>
            <a:ext cx="2608729" cy="19363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C00000"/>
                </a:solidFill>
                <a:latin typeface="Times New Roman" panose="02020603050405020304" pitchFamily="18" charset="0"/>
                <a:cs typeface="Times New Roman" panose="02020603050405020304" pitchFamily="18" charset="0"/>
              </a:rPr>
              <a:t>Dấu</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hiệu</a:t>
            </a:r>
            <a:r>
              <a:rPr lang="en-US" b="1" dirty="0" smtClean="0">
                <a:solidFill>
                  <a:srgbClr val="C00000"/>
                </a:solidFill>
                <a:latin typeface="Times New Roman" panose="02020603050405020304" pitchFamily="18" charset="0"/>
                <a:cs typeface="Times New Roman" panose="02020603050405020304" pitchFamily="18" charset="0"/>
              </a:rPr>
              <a:t> chia </a:t>
            </a:r>
            <a:r>
              <a:rPr lang="en-US" b="1" dirty="0" err="1" smtClean="0">
                <a:solidFill>
                  <a:srgbClr val="C00000"/>
                </a:solidFill>
                <a:latin typeface="Times New Roman" panose="02020603050405020304" pitchFamily="18" charset="0"/>
                <a:cs typeface="Times New Roman" panose="02020603050405020304" pitchFamily="18" charset="0"/>
              </a:rPr>
              <a:t>hết</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cho</a:t>
            </a:r>
            <a:r>
              <a:rPr lang="en-US" b="1" dirty="0" smtClean="0">
                <a:solidFill>
                  <a:srgbClr val="C00000"/>
                </a:solidFill>
                <a:latin typeface="Times New Roman" panose="02020603050405020304" pitchFamily="18" charset="0"/>
                <a:cs typeface="Times New Roman" panose="02020603050405020304" pitchFamily="18" charset="0"/>
              </a:rPr>
              <a:t> 2</a:t>
            </a:r>
          </a:p>
          <a:p>
            <a:pPr algn="just"/>
            <a:r>
              <a:rPr lang="en-US" dirty="0" err="1" smtClean="0">
                <a:solidFill>
                  <a:sysClr val="windowText" lastClr="000000"/>
                </a:solidFill>
                <a:latin typeface="Times New Roman" panose="02020603050405020304" pitchFamily="18" charset="0"/>
                <a:cs typeface="Times New Roman" panose="02020603050405020304" pitchFamily="18" charset="0"/>
              </a:rPr>
              <a:t>Các</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số</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có</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chữ</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số</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tận</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cùng</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là</a:t>
            </a:r>
            <a:r>
              <a:rPr lang="en-US" dirty="0" smtClean="0">
                <a:solidFill>
                  <a:sysClr val="windowText" lastClr="000000"/>
                </a:solidFill>
                <a:latin typeface="Times New Roman" panose="02020603050405020304" pitchFamily="18" charset="0"/>
                <a:cs typeface="Times New Roman" panose="02020603050405020304" pitchFamily="18" charset="0"/>
              </a:rPr>
              <a:t> 0, 2, 4, 6, 8 </a:t>
            </a:r>
            <a:r>
              <a:rPr lang="en-US" dirty="0" err="1" smtClean="0">
                <a:solidFill>
                  <a:sysClr val="windowText" lastClr="000000"/>
                </a:solidFill>
                <a:latin typeface="Times New Roman" panose="02020603050405020304" pitchFamily="18" charset="0"/>
                <a:cs typeface="Times New Roman" panose="02020603050405020304" pitchFamily="18" charset="0"/>
              </a:rPr>
              <a:t>thì</a:t>
            </a:r>
            <a:r>
              <a:rPr lang="en-US" dirty="0" smtClean="0">
                <a:solidFill>
                  <a:sysClr val="windowText" lastClr="000000"/>
                </a:solidFill>
                <a:latin typeface="Times New Roman" panose="02020603050405020304" pitchFamily="18" charset="0"/>
                <a:cs typeface="Times New Roman" panose="02020603050405020304" pitchFamily="18" charset="0"/>
              </a:rPr>
              <a:t> chia </a:t>
            </a:r>
            <a:r>
              <a:rPr lang="en-US" dirty="0" err="1" smtClean="0">
                <a:solidFill>
                  <a:sysClr val="windowText" lastClr="000000"/>
                </a:solidFill>
                <a:latin typeface="Times New Roman" panose="02020603050405020304" pitchFamily="18" charset="0"/>
                <a:cs typeface="Times New Roman" panose="02020603050405020304" pitchFamily="18" charset="0"/>
              </a:rPr>
              <a:t>hết</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cho</a:t>
            </a:r>
            <a:r>
              <a:rPr lang="en-US" dirty="0" smtClean="0">
                <a:solidFill>
                  <a:sysClr val="windowText" lastClr="000000"/>
                </a:solidFill>
                <a:latin typeface="Times New Roman" panose="02020603050405020304" pitchFamily="18" charset="0"/>
                <a:cs typeface="Times New Roman" panose="02020603050405020304" pitchFamily="18" charset="0"/>
              </a:rPr>
              <a:t> 2.</a:t>
            </a:r>
            <a:endParaRPr lang="en-US" dirty="0">
              <a:solidFill>
                <a:sysClr val="windowText" lastClr="000000"/>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8054788" y="3805516"/>
            <a:ext cx="2608729" cy="19363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C00000"/>
                </a:solidFill>
                <a:latin typeface="Times New Roman" panose="02020603050405020304" pitchFamily="18" charset="0"/>
                <a:cs typeface="Times New Roman" panose="02020603050405020304" pitchFamily="18" charset="0"/>
              </a:rPr>
              <a:t>Dấu hiệu chia hết cho 9</a:t>
            </a:r>
          </a:p>
          <a:p>
            <a:pPr algn="just"/>
            <a:r>
              <a:rPr lang="en-US" smtClean="0">
                <a:solidFill>
                  <a:sysClr val="windowText" lastClr="000000"/>
                </a:solidFill>
                <a:latin typeface="Times New Roman" panose="02020603050405020304" pitchFamily="18" charset="0"/>
                <a:cs typeface="Times New Roman" panose="02020603050405020304" pitchFamily="18" charset="0"/>
              </a:rPr>
              <a:t>Các số có tổng các chữ số chia hết cho 9 thì chia hết cho 9</a:t>
            </a:r>
            <a:endParaRPr lang="en-US">
              <a:solidFill>
                <a:sysClr val="windowText" lastClr="000000"/>
              </a:solidFill>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2334271" y="-120473"/>
            <a:ext cx="10515600" cy="1325563"/>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ÔN TẬP CHƯƠNG I ( TIẾT 2)</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987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58552" y="1222879"/>
            <a:ext cx="3563472" cy="1169894"/>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ysClr val="windowText" lastClr="000000"/>
                </a:solidFill>
                <a:latin typeface="Times New Roman" panose="02020603050405020304" pitchFamily="18" charset="0"/>
                <a:cs typeface="Times New Roman" panose="02020603050405020304" pitchFamily="18" charset="0"/>
              </a:rPr>
              <a:t>SỐ NGUYÊN TỐ, HỢP SỐ</a:t>
            </a:r>
            <a:endParaRPr lang="en-US" sz="2000" b="1">
              <a:solidFill>
                <a:sysClr val="windowText" lastClr="000000"/>
              </a:solidFill>
              <a:latin typeface="Times New Roman" panose="02020603050405020304" pitchFamily="18" charset="0"/>
              <a:cs typeface="Times New Roman" panose="02020603050405020304" pitchFamily="18" charset="0"/>
            </a:endParaRPr>
          </a:p>
        </p:txBody>
      </p:sp>
      <p:sp>
        <p:nvSpPr>
          <p:cNvPr id="10" name="Freeform 9"/>
          <p:cNvSpPr/>
          <p:nvPr/>
        </p:nvSpPr>
        <p:spPr>
          <a:xfrm>
            <a:off x="3429000" y="2392772"/>
            <a:ext cx="1463040" cy="625109"/>
          </a:xfrm>
          <a:custGeom>
            <a:avLst/>
            <a:gdLst>
              <a:gd name="connsiteX0" fmla="*/ 1573306 w 1573306"/>
              <a:gd name="connsiteY0" fmla="*/ 0 h 1041164"/>
              <a:gd name="connsiteX1" fmla="*/ 712694 w 1573306"/>
              <a:gd name="connsiteY1" fmla="*/ 995082 h 1041164"/>
              <a:gd name="connsiteX2" fmla="*/ 0 w 1573306"/>
              <a:gd name="connsiteY2" fmla="*/ 887506 h 1041164"/>
              <a:gd name="connsiteX3" fmla="*/ 0 w 1573306"/>
              <a:gd name="connsiteY3" fmla="*/ 887506 h 1041164"/>
            </a:gdLst>
            <a:ahLst/>
            <a:cxnLst>
              <a:cxn ang="0">
                <a:pos x="connsiteX0" y="connsiteY0"/>
              </a:cxn>
              <a:cxn ang="0">
                <a:pos x="connsiteX1" y="connsiteY1"/>
              </a:cxn>
              <a:cxn ang="0">
                <a:pos x="connsiteX2" y="connsiteY2"/>
              </a:cxn>
              <a:cxn ang="0">
                <a:pos x="connsiteX3" y="connsiteY3"/>
              </a:cxn>
            </a:cxnLst>
            <a:rect l="l" t="t" r="r" b="b"/>
            <a:pathLst>
              <a:path w="1573306" h="1041164">
                <a:moveTo>
                  <a:pt x="1573306" y="0"/>
                </a:moveTo>
                <a:cubicBezTo>
                  <a:pt x="1274109" y="423582"/>
                  <a:pt x="974912" y="847164"/>
                  <a:pt x="712694" y="995082"/>
                </a:cubicBezTo>
                <a:cubicBezTo>
                  <a:pt x="450476" y="1143000"/>
                  <a:pt x="0" y="887506"/>
                  <a:pt x="0" y="887506"/>
                </a:cubicBezTo>
                <a:lnTo>
                  <a:pt x="0" y="88750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ounded Rectangle 10"/>
          <p:cNvSpPr/>
          <p:nvPr/>
        </p:nvSpPr>
        <p:spPr>
          <a:xfrm>
            <a:off x="1492624" y="2218765"/>
            <a:ext cx="2084294" cy="1653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C00000"/>
                </a:solidFill>
                <a:latin typeface="Times New Roman" panose="02020603050405020304" pitchFamily="18" charset="0"/>
                <a:cs typeface="Times New Roman" panose="02020603050405020304" pitchFamily="18" charset="0"/>
              </a:rPr>
              <a:t>Số nguyên tố</a:t>
            </a:r>
          </a:p>
          <a:p>
            <a:pPr algn="just"/>
            <a:r>
              <a:rPr lang="en-US" smtClean="0">
                <a:solidFill>
                  <a:sysClr val="windowText" lastClr="000000"/>
                </a:solidFill>
                <a:latin typeface="Times New Roman" panose="02020603050405020304" pitchFamily="18" charset="0"/>
                <a:cs typeface="Times New Roman" panose="02020603050405020304" pitchFamily="18" charset="0"/>
              </a:rPr>
              <a:t>Số nguyên tố là số tự nhiên lớn hơn 1, chỉ có hai ước là 1 và chính nó.</a:t>
            </a:r>
            <a:endParaRPr lang="en-US">
              <a:solidFill>
                <a:sysClr val="windowText" lastClr="000000"/>
              </a:solidFill>
              <a:latin typeface="Times New Roman" panose="02020603050405020304" pitchFamily="18" charset="0"/>
              <a:cs typeface="Times New Roman" panose="02020603050405020304" pitchFamily="18" charset="0"/>
            </a:endParaRPr>
          </a:p>
        </p:txBody>
      </p:sp>
      <p:sp>
        <p:nvSpPr>
          <p:cNvPr id="14" name="Freeform 13"/>
          <p:cNvSpPr/>
          <p:nvPr/>
        </p:nvSpPr>
        <p:spPr>
          <a:xfrm>
            <a:off x="7655410" y="2392772"/>
            <a:ext cx="1448248" cy="697273"/>
          </a:xfrm>
          <a:custGeom>
            <a:avLst/>
            <a:gdLst>
              <a:gd name="connsiteX0" fmla="*/ 0 w 1748118"/>
              <a:gd name="connsiteY0" fmla="*/ 0 h 1113327"/>
              <a:gd name="connsiteX1" fmla="*/ 1089212 w 1748118"/>
              <a:gd name="connsiteY1" fmla="*/ 1062317 h 1113327"/>
              <a:gd name="connsiteX2" fmla="*/ 1748118 w 1748118"/>
              <a:gd name="connsiteY2" fmla="*/ 847164 h 1113327"/>
            </a:gdLst>
            <a:ahLst/>
            <a:cxnLst>
              <a:cxn ang="0">
                <a:pos x="connsiteX0" y="connsiteY0"/>
              </a:cxn>
              <a:cxn ang="0">
                <a:pos x="connsiteX1" y="connsiteY1"/>
              </a:cxn>
              <a:cxn ang="0">
                <a:pos x="connsiteX2" y="connsiteY2"/>
              </a:cxn>
            </a:cxnLst>
            <a:rect l="l" t="t" r="r" b="b"/>
            <a:pathLst>
              <a:path w="1748118" h="1113327">
                <a:moveTo>
                  <a:pt x="0" y="0"/>
                </a:moveTo>
                <a:cubicBezTo>
                  <a:pt x="398929" y="460561"/>
                  <a:pt x="797859" y="921123"/>
                  <a:pt x="1089212" y="1062317"/>
                </a:cubicBezTo>
                <a:cubicBezTo>
                  <a:pt x="1380565" y="1203511"/>
                  <a:pt x="1564341" y="1025337"/>
                  <a:pt x="1748118" y="8471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ounded Rectangle 14"/>
          <p:cNvSpPr/>
          <p:nvPr/>
        </p:nvSpPr>
        <p:spPr>
          <a:xfrm>
            <a:off x="9103658" y="2190888"/>
            <a:ext cx="2084294" cy="1653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C00000"/>
                </a:solidFill>
                <a:latin typeface="Times New Roman" panose="02020603050405020304" pitchFamily="18" charset="0"/>
                <a:cs typeface="Times New Roman" panose="02020603050405020304" pitchFamily="18" charset="0"/>
              </a:rPr>
              <a:t>Hợp số</a:t>
            </a:r>
          </a:p>
          <a:p>
            <a:pPr algn="just"/>
            <a:r>
              <a:rPr lang="en-US" smtClean="0">
                <a:solidFill>
                  <a:sysClr val="windowText" lastClr="000000"/>
                </a:solidFill>
                <a:latin typeface="Times New Roman" panose="02020603050405020304" pitchFamily="18" charset="0"/>
                <a:cs typeface="Times New Roman" panose="02020603050405020304" pitchFamily="18" charset="0"/>
              </a:rPr>
              <a:t>Hợp số là số tự nhiên lớn hơn 1, có nhiều hơn hai ước.</a:t>
            </a:r>
            <a:endParaRPr lang="en-US">
              <a:solidFill>
                <a:sysClr val="windowText" lastClr="000000"/>
              </a:solidFill>
              <a:latin typeface="Times New Roman" panose="02020603050405020304" pitchFamily="18" charset="0"/>
              <a:cs typeface="Times New Roman" panose="02020603050405020304" pitchFamily="18" charset="0"/>
            </a:endParaRPr>
          </a:p>
        </p:txBody>
      </p:sp>
      <p:cxnSp>
        <p:nvCxnSpPr>
          <p:cNvPr id="18" name="Straight Connector 17"/>
          <p:cNvCxnSpPr>
            <a:stCxn id="4" idx="2"/>
          </p:cNvCxnSpPr>
          <p:nvPr/>
        </p:nvCxnSpPr>
        <p:spPr>
          <a:xfrm>
            <a:off x="6340288" y="2392773"/>
            <a:ext cx="0" cy="2218764"/>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857500" y="4195482"/>
            <a:ext cx="6750423" cy="15867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panose="02020603050405020304" pitchFamily="18" charset="0"/>
                <a:cs typeface="Times New Roman" panose="02020603050405020304" pitchFamily="18" charset="0"/>
              </a:rPr>
              <a:t>Phân tích một số ra thừa số nguyên tố</a:t>
            </a:r>
          </a:p>
          <a:p>
            <a:pPr algn="ctr"/>
            <a:r>
              <a:rPr lang="en-US" smtClean="0">
                <a:solidFill>
                  <a:sysClr val="windowText" lastClr="000000"/>
                </a:solidFill>
                <a:latin typeface="Times New Roman" panose="02020603050405020304" pitchFamily="18" charset="0"/>
                <a:cs typeface="Times New Roman" panose="02020603050405020304" pitchFamily="18" charset="0"/>
              </a:rPr>
              <a:t>30=2.3.5; 225 = 3</a:t>
            </a:r>
            <a:r>
              <a:rPr lang="en-US" baseline="30000" smtClean="0">
                <a:solidFill>
                  <a:sysClr val="windowText" lastClr="000000"/>
                </a:solidFill>
                <a:latin typeface="Times New Roman" panose="02020603050405020304" pitchFamily="18" charset="0"/>
                <a:cs typeface="Times New Roman" panose="02020603050405020304" pitchFamily="18" charset="0"/>
              </a:rPr>
              <a:t>2</a:t>
            </a:r>
            <a:r>
              <a:rPr lang="en-US" smtClean="0">
                <a:solidFill>
                  <a:sysClr val="windowText" lastClr="000000"/>
                </a:solidFill>
                <a:latin typeface="Times New Roman" panose="02020603050405020304" pitchFamily="18" charset="0"/>
                <a:cs typeface="Times New Roman" panose="02020603050405020304" pitchFamily="18" charset="0"/>
              </a:rPr>
              <a:t>.5</a:t>
            </a:r>
            <a:r>
              <a:rPr lang="en-US" baseline="30000" smtClean="0">
                <a:solidFill>
                  <a:sysClr val="windowText" lastClr="000000"/>
                </a:solidFill>
                <a:latin typeface="Times New Roman" panose="02020603050405020304" pitchFamily="18" charset="0"/>
                <a:cs typeface="Times New Roman" panose="02020603050405020304" pitchFamily="18" charset="0"/>
              </a:rPr>
              <a:t>2</a:t>
            </a:r>
            <a:r>
              <a:rPr lang="en-US">
                <a:solidFill>
                  <a:sysClr val="windowText" lastClr="000000"/>
                </a:solidFill>
                <a:latin typeface="Times New Roman" panose="02020603050405020304" pitchFamily="18" charset="0"/>
                <a:cs typeface="Times New Roman" panose="02020603050405020304" pitchFamily="18" charset="0"/>
              </a:rPr>
              <a:t> </a:t>
            </a:r>
            <a:r>
              <a:rPr lang="en-US" smtClean="0">
                <a:solidFill>
                  <a:sysClr val="windowText" lastClr="000000"/>
                </a:solidFill>
                <a:latin typeface="Times New Roman" panose="02020603050405020304" pitchFamily="18" charset="0"/>
                <a:cs typeface="Times New Roman" panose="02020603050405020304" pitchFamily="18" charset="0"/>
              </a:rPr>
              <a:t>là các phân tích 30 và 225 ra thừa số nguyên tố</a:t>
            </a:r>
            <a:endParaRPr lang="en-US">
              <a:solidFill>
                <a:sysClr val="windowText" lastClr="000000"/>
              </a:solidFill>
              <a:latin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2857500" y="-70456"/>
            <a:ext cx="10515600" cy="1325563"/>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ÔN TẬP CHƯƠNG I ( TIẾT 2)</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121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P spid="10" grpId="0" animBg="1"/>
      <p:bldP spid="11" grpId="0" animBg="1"/>
      <p:bldP spid="14" grpId="0" animBg="1"/>
      <p:bldP spid="15"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162" y="2980009"/>
            <a:ext cx="2622177" cy="139849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latin typeface="Times New Roman" panose="02020603050405020304" pitchFamily="18" charset="0"/>
                <a:cs typeface="Times New Roman" panose="02020603050405020304" pitchFamily="18" charset="0"/>
              </a:rPr>
              <a:t>ƯỚC CHUNG</a:t>
            </a:r>
          </a:p>
          <a:p>
            <a:pPr algn="ctr"/>
            <a:r>
              <a:rPr lang="en-US" b="1" dirty="0" smtClean="0">
                <a:solidFill>
                  <a:sysClr val="windowText" lastClr="000000"/>
                </a:solidFill>
                <a:latin typeface="Times New Roman" panose="02020603050405020304" pitchFamily="18" charset="0"/>
                <a:cs typeface="Times New Roman" panose="02020603050405020304" pitchFamily="18" charset="0"/>
              </a:rPr>
              <a:t>ƯỚC CHUNG LỚN NHẤT</a:t>
            </a:r>
            <a:endParaRPr lang="en-US" b="1" dirty="0">
              <a:solidFill>
                <a:sysClr val="windowText" lastClr="000000"/>
              </a:solidFill>
              <a:latin typeface="Times New Roman" panose="02020603050405020304" pitchFamily="18" charset="0"/>
              <a:cs typeface="Times New Roman" panose="02020603050405020304" pitchFamily="18" charset="0"/>
            </a:endParaRPr>
          </a:p>
        </p:txBody>
      </p:sp>
      <p:sp>
        <p:nvSpPr>
          <p:cNvPr id="5" name="Freeform 4"/>
          <p:cNvSpPr/>
          <p:nvPr/>
        </p:nvSpPr>
        <p:spPr>
          <a:xfrm>
            <a:off x="2808553" y="2139929"/>
            <a:ext cx="3492896" cy="822107"/>
          </a:xfrm>
          <a:custGeom>
            <a:avLst/>
            <a:gdLst>
              <a:gd name="connsiteX0" fmla="*/ 109458 w 3492896"/>
              <a:gd name="connsiteY0" fmla="*/ 1130205 h 1130205"/>
              <a:gd name="connsiteX1" fmla="*/ 364952 w 3492896"/>
              <a:gd name="connsiteY1" fmla="*/ 94782 h 1130205"/>
              <a:gd name="connsiteX2" fmla="*/ 3121599 w 3492896"/>
              <a:gd name="connsiteY2" fmla="*/ 40993 h 1130205"/>
              <a:gd name="connsiteX3" fmla="*/ 3390540 w 3492896"/>
              <a:gd name="connsiteY3" fmla="*/ 40993 h 1130205"/>
            </a:gdLst>
            <a:ahLst/>
            <a:cxnLst>
              <a:cxn ang="0">
                <a:pos x="connsiteX0" y="connsiteY0"/>
              </a:cxn>
              <a:cxn ang="0">
                <a:pos x="connsiteX1" y="connsiteY1"/>
              </a:cxn>
              <a:cxn ang="0">
                <a:pos x="connsiteX2" y="connsiteY2"/>
              </a:cxn>
              <a:cxn ang="0">
                <a:pos x="connsiteX3" y="connsiteY3"/>
              </a:cxn>
            </a:cxnLst>
            <a:rect l="l" t="t" r="r" b="b"/>
            <a:pathLst>
              <a:path w="3492896" h="1130205">
                <a:moveTo>
                  <a:pt x="109458" y="1130205"/>
                </a:moveTo>
                <a:cubicBezTo>
                  <a:pt x="-13807" y="703261"/>
                  <a:pt x="-137071" y="276317"/>
                  <a:pt x="364952" y="94782"/>
                </a:cubicBezTo>
                <a:cubicBezTo>
                  <a:pt x="866975" y="-86753"/>
                  <a:pt x="2617334" y="49958"/>
                  <a:pt x="3121599" y="40993"/>
                </a:cubicBezTo>
                <a:cubicBezTo>
                  <a:pt x="3625864" y="32028"/>
                  <a:pt x="3508202" y="36510"/>
                  <a:pt x="3390540" y="4099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ounded Rectangle 5"/>
          <p:cNvSpPr/>
          <p:nvPr/>
        </p:nvSpPr>
        <p:spPr>
          <a:xfrm>
            <a:off x="6301449" y="1386000"/>
            <a:ext cx="4429303" cy="1277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rgbClr val="C00000"/>
                </a:solidFill>
                <a:latin typeface="Times New Roman" panose="02020603050405020304" pitchFamily="18" charset="0"/>
                <a:cs typeface="Times New Roman" panose="02020603050405020304" pitchFamily="18" charset="0"/>
              </a:rPr>
              <a:t>Ướ</a:t>
            </a:r>
            <a:r>
              <a:rPr lang="en-US" sz="2000" b="1" dirty="0" smtClean="0">
                <a:solidFill>
                  <a:srgbClr val="C00000"/>
                </a:solidFill>
                <a:latin typeface="Times New Roman" panose="02020603050405020304" pitchFamily="18" charset="0"/>
                <a:cs typeface="Times New Roman" panose="02020603050405020304" pitchFamily="18" charset="0"/>
              </a:rPr>
              <a:t>c </a:t>
            </a:r>
            <a:r>
              <a:rPr lang="en-US" sz="2000" b="1" dirty="0" err="1" smtClean="0">
                <a:solidFill>
                  <a:srgbClr val="C00000"/>
                </a:solidFill>
                <a:latin typeface="Times New Roman" panose="02020603050405020304" pitchFamily="18" charset="0"/>
                <a:cs typeface="Times New Roman" panose="02020603050405020304" pitchFamily="18" charset="0"/>
              </a:rPr>
              <a:t>chung</a:t>
            </a:r>
            <a:r>
              <a:rPr lang="en-US" sz="2000" b="1" dirty="0" smtClean="0">
                <a:solidFill>
                  <a:srgbClr val="C00000"/>
                </a:solidFill>
                <a:latin typeface="Times New Roman" panose="02020603050405020304" pitchFamily="18" charset="0"/>
                <a:cs typeface="Times New Roman" panose="02020603050405020304" pitchFamily="18" charset="0"/>
              </a:rPr>
              <a:t> </a:t>
            </a:r>
          </a:p>
          <a:p>
            <a:pPr algn="ctr"/>
            <a:r>
              <a:rPr lang="en-US" dirty="0" err="1" smtClean="0">
                <a:solidFill>
                  <a:sysClr val="windowText" lastClr="000000"/>
                </a:solidFill>
                <a:latin typeface="Times New Roman" panose="02020603050405020304" pitchFamily="18" charset="0"/>
                <a:cs typeface="Times New Roman" panose="02020603050405020304" pitchFamily="18" charset="0"/>
              </a:rPr>
              <a:t>Ước</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chung</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của</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hai</a:t>
            </a:r>
            <a:r>
              <a:rPr lang="en-US" dirty="0" smtClean="0">
                <a:solidFill>
                  <a:sysClr val="windowText" lastClr="000000"/>
                </a:solidFill>
                <a:latin typeface="Times New Roman" panose="02020603050405020304" pitchFamily="18" charset="0"/>
                <a:cs typeface="Times New Roman" panose="02020603050405020304" pitchFamily="18" charset="0"/>
              </a:rPr>
              <a:t> hay </a:t>
            </a:r>
            <a:r>
              <a:rPr lang="en-US" dirty="0" err="1" smtClean="0">
                <a:solidFill>
                  <a:sysClr val="windowText" lastClr="000000"/>
                </a:solidFill>
                <a:latin typeface="Times New Roman" panose="02020603050405020304" pitchFamily="18" charset="0"/>
                <a:cs typeface="Times New Roman" panose="02020603050405020304" pitchFamily="18" charset="0"/>
              </a:rPr>
              <a:t>nhiều</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số</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là</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ước</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của</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tất</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cả</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các</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số</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đó</a:t>
            </a:r>
            <a:r>
              <a:rPr lang="en-US" dirty="0" smtClean="0">
                <a:solidFill>
                  <a:sysClr val="windowText" lastClr="000000"/>
                </a:solidFill>
                <a:latin typeface="Times New Roman" panose="02020603050405020304" pitchFamily="18" charset="0"/>
                <a:cs typeface="Times New Roman" panose="02020603050405020304" pitchFamily="18" charset="0"/>
              </a:rPr>
              <a:t>.</a:t>
            </a:r>
            <a:endParaRPr lang="en-US" dirty="0">
              <a:solidFill>
                <a:sysClr val="windowText" lastClr="000000"/>
              </a:solidFill>
              <a:latin typeface="Times New Roman" panose="02020603050405020304" pitchFamily="18" charset="0"/>
              <a:cs typeface="Times New Roman" panose="02020603050405020304" pitchFamily="18" charset="0"/>
            </a:endParaRPr>
          </a:p>
        </p:txBody>
      </p:sp>
      <p:sp>
        <p:nvSpPr>
          <p:cNvPr id="7" name="Freeform 6"/>
          <p:cNvSpPr/>
          <p:nvPr/>
        </p:nvSpPr>
        <p:spPr>
          <a:xfrm>
            <a:off x="2560250" y="3418524"/>
            <a:ext cx="3989502" cy="1919957"/>
          </a:xfrm>
          <a:custGeom>
            <a:avLst/>
            <a:gdLst>
              <a:gd name="connsiteX0" fmla="*/ 127497 w 3989502"/>
              <a:gd name="connsiteY0" fmla="*/ 959541 h 1919957"/>
              <a:gd name="connsiteX1" fmla="*/ 423333 w 3989502"/>
              <a:gd name="connsiteY1" fmla="*/ 1900835 h 1919957"/>
              <a:gd name="connsiteX2" fmla="*/ 3623733 w 3989502"/>
              <a:gd name="connsiteY2" fmla="*/ 193059 h 1919957"/>
              <a:gd name="connsiteX3" fmla="*/ 3785097 w 3989502"/>
              <a:gd name="connsiteY3" fmla="*/ 112377 h 1919957"/>
            </a:gdLst>
            <a:ahLst/>
            <a:cxnLst>
              <a:cxn ang="0">
                <a:pos x="connsiteX0" y="connsiteY0"/>
              </a:cxn>
              <a:cxn ang="0">
                <a:pos x="connsiteX1" y="connsiteY1"/>
              </a:cxn>
              <a:cxn ang="0">
                <a:pos x="connsiteX2" y="connsiteY2"/>
              </a:cxn>
              <a:cxn ang="0">
                <a:pos x="connsiteX3" y="connsiteY3"/>
              </a:cxn>
            </a:cxnLst>
            <a:rect l="l" t="t" r="r" b="b"/>
            <a:pathLst>
              <a:path w="3989502" h="1919957">
                <a:moveTo>
                  <a:pt x="127497" y="959541"/>
                </a:moveTo>
                <a:cubicBezTo>
                  <a:pt x="-15938" y="1494061"/>
                  <a:pt x="-159373" y="2028582"/>
                  <a:pt x="423333" y="1900835"/>
                </a:cubicBezTo>
                <a:cubicBezTo>
                  <a:pt x="1006039" y="1773088"/>
                  <a:pt x="3063439" y="491135"/>
                  <a:pt x="3623733" y="193059"/>
                </a:cubicBezTo>
                <a:cubicBezTo>
                  <a:pt x="4184027" y="-105017"/>
                  <a:pt x="3984562" y="3680"/>
                  <a:pt x="3785097" y="11237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Rounded Rectangle 7"/>
          <p:cNvSpPr/>
          <p:nvPr/>
        </p:nvSpPr>
        <p:spPr>
          <a:xfrm>
            <a:off x="6301450" y="3032982"/>
            <a:ext cx="4429303" cy="1277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latin typeface="Times New Roman" panose="02020603050405020304" pitchFamily="18" charset="0"/>
                <a:cs typeface="Times New Roman" panose="02020603050405020304" pitchFamily="18" charset="0"/>
              </a:rPr>
              <a:t>Ước</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chung</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lớn</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nhất</a:t>
            </a:r>
            <a:endParaRPr lang="en-US" sz="2000" b="1" dirty="0" smtClean="0">
              <a:solidFill>
                <a:srgbClr val="C00000"/>
              </a:solidFill>
              <a:latin typeface="Times New Roman" panose="02020603050405020304" pitchFamily="18" charset="0"/>
              <a:cs typeface="Times New Roman" panose="02020603050405020304" pitchFamily="18" charset="0"/>
            </a:endParaRPr>
          </a:p>
          <a:p>
            <a:pPr algn="ctr"/>
            <a:r>
              <a:rPr lang="en-US" dirty="0" err="1" smtClean="0">
                <a:solidFill>
                  <a:sysClr val="windowText" lastClr="000000"/>
                </a:solidFill>
                <a:latin typeface="Times New Roman" panose="02020603050405020304" pitchFamily="18" charset="0"/>
                <a:cs typeface="Times New Roman" panose="02020603050405020304" pitchFamily="18" charset="0"/>
              </a:rPr>
              <a:t>Ước</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chung</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lớn</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nhất</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của</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hai</a:t>
            </a:r>
            <a:r>
              <a:rPr lang="en-US" dirty="0" smtClean="0">
                <a:solidFill>
                  <a:sysClr val="windowText" lastClr="000000"/>
                </a:solidFill>
                <a:latin typeface="Times New Roman" panose="02020603050405020304" pitchFamily="18" charset="0"/>
                <a:cs typeface="Times New Roman" panose="02020603050405020304" pitchFamily="18" charset="0"/>
              </a:rPr>
              <a:t> hay </a:t>
            </a:r>
            <a:r>
              <a:rPr lang="en-US" dirty="0" err="1" smtClean="0">
                <a:solidFill>
                  <a:sysClr val="windowText" lastClr="000000"/>
                </a:solidFill>
                <a:latin typeface="Times New Roman" panose="02020603050405020304" pitchFamily="18" charset="0"/>
                <a:cs typeface="Times New Roman" panose="02020603050405020304" pitchFamily="18" charset="0"/>
              </a:rPr>
              <a:t>nhiều</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số</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là</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số</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lớn</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nhất</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tỏng</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các</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ước</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chung</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của</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hai</a:t>
            </a:r>
            <a:r>
              <a:rPr lang="en-US" dirty="0" smtClean="0">
                <a:solidFill>
                  <a:sysClr val="windowText" lastClr="000000"/>
                </a:solidFill>
                <a:latin typeface="Times New Roman" panose="02020603050405020304" pitchFamily="18" charset="0"/>
                <a:cs typeface="Times New Roman" panose="02020603050405020304" pitchFamily="18" charset="0"/>
              </a:rPr>
              <a:t> hay </a:t>
            </a:r>
            <a:r>
              <a:rPr lang="en-US" dirty="0" err="1" smtClean="0">
                <a:solidFill>
                  <a:sysClr val="windowText" lastClr="000000"/>
                </a:solidFill>
                <a:latin typeface="Times New Roman" panose="02020603050405020304" pitchFamily="18" charset="0"/>
                <a:cs typeface="Times New Roman" panose="02020603050405020304" pitchFamily="18" charset="0"/>
              </a:rPr>
              <a:t>nhiều</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số</a:t>
            </a:r>
            <a:r>
              <a:rPr lang="en-US" dirty="0" smtClean="0">
                <a:solidFill>
                  <a:sysClr val="windowText" lastClr="000000"/>
                </a:solidFill>
                <a:latin typeface="Times New Roman" panose="02020603050405020304" pitchFamily="18" charset="0"/>
                <a:cs typeface="Times New Roman" panose="02020603050405020304" pitchFamily="18" charset="0"/>
              </a:rPr>
              <a:t> </a:t>
            </a:r>
            <a:r>
              <a:rPr lang="en-US" dirty="0" err="1" smtClean="0">
                <a:solidFill>
                  <a:sysClr val="windowText" lastClr="000000"/>
                </a:solidFill>
                <a:latin typeface="Times New Roman" panose="02020603050405020304" pitchFamily="18" charset="0"/>
                <a:cs typeface="Times New Roman" panose="02020603050405020304" pitchFamily="18" charset="0"/>
              </a:rPr>
              <a:t>đó</a:t>
            </a:r>
            <a:r>
              <a:rPr lang="en-US" dirty="0" smtClean="0">
                <a:solidFill>
                  <a:sysClr val="windowText" lastClr="000000"/>
                </a:solidFill>
                <a:latin typeface="Times New Roman" panose="02020603050405020304" pitchFamily="18" charset="0"/>
                <a:cs typeface="Times New Roman" panose="02020603050405020304" pitchFamily="18" charset="0"/>
              </a:rPr>
              <a:t>.</a:t>
            </a:r>
            <a:endParaRPr lang="en-US" dirty="0">
              <a:solidFill>
                <a:sysClr val="windowText" lastClr="00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4555001" y="4582635"/>
            <a:ext cx="1764088" cy="721786"/>
          </a:xfrm>
          <a:custGeom>
            <a:avLst/>
            <a:gdLst>
              <a:gd name="connsiteX0" fmla="*/ 0 w 1764088"/>
              <a:gd name="connsiteY0" fmla="*/ 225 h 721786"/>
              <a:gd name="connsiteX1" fmla="*/ 968188 w 1764088"/>
              <a:gd name="connsiteY1" fmla="*/ 107801 h 721786"/>
              <a:gd name="connsiteX2" fmla="*/ 1680882 w 1764088"/>
              <a:gd name="connsiteY2" fmla="*/ 659130 h 721786"/>
              <a:gd name="connsiteX3" fmla="*/ 1721223 w 1764088"/>
              <a:gd name="connsiteY3" fmla="*/ 686025 h 721786"/>
            </a:gdLst>
            <a:ahLst/>
            <a:cxnLst>
              <a:cxn ang="0">
                <a:pos x="connsiteX0" y="connsiteY0"/>
              </a:cxn>
              <a:cxn ang="0">
                <a:pos x="connsiteX1" y="connsiteY1"/>
              </a:cxn>
              <a:cxn ang="0">
                <a:pos x="connsiteX2" y="connsiteY2"/>
              </a:cxn>
              <a:cxn ang="0">
                <a:pos x="connsiteX3" y="connsiteY3"/>
              </a:cxn>
            </a:cxnLst>
            <a:rect l="l" t="t" r="r" b="b"/>
            <a:pathLst>
              <a:path w="1764088" h="721786">
                <a:moveTo>
                  <a:pt x="0" y="225"/>
                </a:moveTo>
                <a:cubicBezTo>
                  <a:pt x="344020" y="-896"/>
                  <a:pt x="688041" y="-2016"/>
                  <a:pt x="968188" y="107801"/>
                </a:cubicBezTo>
                <a:cubicBezTo>
                  <a:pt x="1248335" y="217618"/>
                  <a:pt x="1555376" y="562759"/>
                  <a:pt x="1680882" y="659130"/>
                </a:cubicBezTo>
                <a:cubicBezTo>
                  <a:pt x="1806388" y="755501"/>
                  <a:pt x="1763805" y="720763"/>
                  <a:pt x="1721223" y="68602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Rounded Rectangle 9"/>
          <p:cNvSpPr/>
          <p:nvPr/>
        </p:nvSpPr>
        <p:spPr>
          <a:xfrm>
            <a:off x="6301450" y="4943528"/>
            <a:ext cx="4429303" cy="13202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panose="02020603050405020304" pitchFamily="18" charset="0"/>
                <a:cs typeface="Times New Roman" panose="02020603050405020304" pitchFamily="18" charset="0"/>
              </a:rPr>
              <a:t>Phân số tối giản </a:t>
            </a:r>
          </a:p>
          <a:p>
            <a:pPr algn="ctr"/>
            <a:r>
              <a:rPr lang="en-US" smtClean="0">
                <a:solidFill>
                  <a:sysClr val="windowText" lastClr="000000"/>
                </a:solidFill>
                <a:latin typeface="Times New Roman" panose="02020603050405020304" pitchFamily="18" charset="0"/>
                <a:cs typeface="Times New Roman" panose="02020603050405020304" pitchFamily="18" charset="0"/>
              </a:rPr>
              <a:t>Phân số được gọi là phân số tối giản nếu ƯCLN(a,b)=1.</a:t>
            </a:r>
            <a:endParaRPr lang="en-US">
              <a:solidFill>
                <a:sysClr val="windowText" lastClr="000000"/>
              </a:solidFill>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2560251" y="32931"/>
            <a:ext cx="10515600" cy="1325563"/>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ÔN TẬP CHƯƠNG I ( TIẾT 2)</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636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3059" y="1402079"/>
            <a:ext cx="3213846" cy="143524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ysClr val="windowText" lastClr="000000"/>
                </a:solidFill>
                <a:latin typeface="Times New Roman" panose="02020603050405020304" pitchFamily="18" charset="0"/>
                <a:cs typeface="Times New Roman" panose="02020603050405020304" pitchFamily="18" charset="0"/>
              </a:rPr>
              <a:t>BỘI CHUNG</a:t>
            </a:r>
          </a:p>
          <a:p>
            <a:pPr algn="ctr"/>
            <a:r>
              <a:rPr lang="en-US" sz="2000" b="1" smtClean="0">
                <a:solidFill>
                  <a:sysClr val="windowText" lastClr="000000"/>
                </a:solidFill>
                <a:latin typeface="Times New Roman" panose="02020603050405020304" pitchFamily="18" charset="0"/>
                <a:cs typeface="Times New Roman" panose="02020603050405020304" pitchFamily="18" charset="0"/>
              </a:rPr>
              <a:t>BỘI CHUNG NHỎ NHẤT</a:t>
            </a:r>
            <a:endParaRPr lang="en-US" sz="2000" b="1">
              <a:solidFill>
                <a:sysClr val="windowText" lastClr="000000"/>
              </a:solidFill>
              <a:latin typeface="Times New Roman" panose="02020603050405020304" pitchFamily="18" charset="0"/>
              <a:cs typeface="Times New Roman" panose="02020603050405020304" pitchFamily="18" charset="0"/>
            </a:endParaRPr>
          </a:p>
        </p:txBody>
      </p:sp>
      <p:sp>
        <p:nvSpPr>
          <p:cNvPr id="5" name="Freeform 4"/>
          <p:cNvSpPr/>
          <p:nvPr/>
        </p:nvSpPr>
        <p:spPr>
          <a:xfrm>
            <a:off x="2996462" y="2023784"/>
            <a:ext cx="1306597" cy="1610201"/>
          </a:xfrm>
          <a:custGeom>
            <a:avLst/>
            <a:gdLst>
              <a:gd name="connsiteX0" fmla="*/ 1306597 w 1306597"/>
              <a:gd name="connsiteY0" fmla="*/ 0 h 1778291"/>
              <a:gd name="connsiteX1" fmla="*/ 42573 w 1306597"/>
              <a:gd name="connsiteY1" fmla="*/ 470647 h 1778291"/>
              <a:gd name="connsiteX2" fmla="*/ 298067 w 1306597"/>
              <a:gd name="connsiteY2" fmla="*/ 1667435 h 1778291"/>
              <a:gd name="connsiteX3" fmla="*/ 298067 w 1306597"/>
              <a:gd name="connsiteY3" fmla="*/ 1653988 h 1778291"/>
            </a:gdLst>
            <a:ahLst/>
            <a:cxnLst>
              <a:cxn ang="0">
                <a:pos x="connsiteX0" y="connsiteY0"/>
              </a:cxn>
              <a:cxn ang="0">
                <a:pos x="connsiteX1" y="connsiteY1"/>
              </a:cxn>
              <a:cxn ang="0">
                <a:pos x="connsiteX2" y="connsiteY2"/>
              </a:cxn>
              <a:cxn ang="0">
                <a:pos x="connsiteX3" y="connsiteY3"/>
              </a:cxn>
            </a:cxnLst>
            <a:rect l="l" t="t" r="r" b="b"/>
            <a:pathLst>
              <a:path w="1306597" h="1778291">
                <a:moveTo>
                  <a:pt x="1306597" y="0"/>
                </a:moveTo>
                <a:cubicBezTo>
                  <a:pt x="758629" y="96370"/>
                  <a:pt x="210661" y="192741"/>
                  <a:pt x="42573" y="470647"/>
                </a:cubicBezTo>
                <a:cubicBezTo>
                  <a:pt x="-125515" y="748553"/>
                  <a:pt x="255485" y="1470212"/>
                  <a:pt x="298067" y="1667435"/>
                </a:cubicBezTo>
                <a:cubicBezTo>
                  <a:pt x="340649" y="1864658"/>
                  <a:pt x="319358" y="1759323"/>
                  <a:pt x="298067" y="16539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Freeform 5"/>
          <p:cNvSpPr/>
          <p:nvPr/>
        </p:nvSpPr>
        <p:spPr>
          <a:xfrm>
            <a:off x="7516905" y="2119703"/>
            <a:ext cx="1232672" cy="1748118"/>
          </a:xfrm>
          <a:custGeom>
            <a:avLst/>
            <a:gdLst>
              <a:gd name="connsiteX0" fmla="*/ 0 w 1232672"/>
              <a:gd name="connsiteY0" fmla="*/ 0 h 1748118"/>
              <a:gd name="connsiteX1" fmla="*/ 1116106 w 1232672"/>
              <a:gd name="connsiteY1" fmla="*/ 699247 h 1748118"/>
              <a:gd name="connsiteX2" fmla="*/ 1143000 w 1232672"/>
              <a:gd name="connsiteY2" fmla="*/ 1748118 h 1748118"/>
            </a:gdLst>
            <a:ahLst/>
            <a:cxnLst>
              <a:cxn ang="0">
                <a:pos x="connsiteX0" y="connsiteY0"/>
              </a:cxn>
              <a:cxn ang="0">
                <a:pos x="connsiteX1" y="connsiteY1"/>
              </a:cxn>
              <a:cxn ang="0">
                <a:pos x="connsiteX2" y="connsiteY2"/>
              </a:cxn>
            </a:cxnLst>
            <a:rect l="l" t="t" r="r" b="b"/>
            <a:pathLst>
              <a:path w="1232672" h="1748118">
                <a:moveTo>
                  <a:pt x="0" y="0"/>
                </a:moveTo>
                <a:cubicBezTo>
                  <a:pt x="462803" y="203947"/>
                  <a:pt x="925606" y="407894"/>
                  <a:pt x="1116106" y="699247"/>
                </a:cubicBezTo>
                <a:cubicBezTo>
                  <a:pt x="1306606" y="990600"/>
                  <a:pt x="1224803" y="1369359"/>
                  <a:pt x="1143000" y="17481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ounded Rectangle 6"/>
          <p:cNvSpPr/>
          <p:nvPr/>
        </p:nvSpPr>
        <p:spPr>
          <a:xfrm>
            <a:off x="2460812" y="3348318"/>
            <a:ext cx="2944906" cy="24742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anose="02020603050405020304" pitchFamily="18" charset="0"/>
                <a:cs typeface="Times New Roman" panose="02020603050405020304" pitchFamily="18" charset="0"/>
              </a:rPr>
              <a:t>Bội chung </a:t>
            </a:r>
          </a:p>
          <a:p>
            <a:pPr algn="just"/>
            <a:r>
              <a:rPr lang="en-US" smtClean="0">
                <a:solidFill>
                  <a:sysClr val="windowText" lastClr="000000"/>
                </a:solidFill>
                <a:latin typeface="Times New Roman" panose="02020603050405020304" pitchFamily="18" charset="0"/>
                <a:cs typeface="Times New Roman" panose="02020603050405020304" pitchFamily="18" charset="0"/>
              </a:rPr>
              <a:t>Bội chung của hai hay nhiều số là bội của tất cả các số đó.</a:t>
            </a:r>
            <a:endParaRPr lang="en-US">
              <a:solidFill>
                <a:sysClr val="windowText" lastClr="0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7059704" y="3348318"/>
            <a:ext cx="2998695" cy="25414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panose="02020603050405020304" pitchFamily="18" charset="0"/>
                <a:cs typeface="Times New Roman" panose="02020603050405020304" pitchFamily="18" charset="0"/>
              </a:rPr>
              <a:t>Bội chung nhỏ nhất</a:t>
            </a:r>
          </a:p>
          <a:p>
            <a:pPr algn="just"/>
            <a:r>
              <a:rPr lang="en-US" smtClean="0">
                <a:solidFill>
                  <a:sysClr val="windowText" lastClr="000000"/>
                </a:solidFill>
                <a:latin typeface="Times New Roman" panose="02020603050405020304" pitchFamily="18" charset="0"/>
                <a:cs typeface="Times New Roman" panose="02020603050405020304" pitchFamily="18" charset="0"/>
              </a:rPr>
              <a:t> Bội chung nhỏ nhất</a:t>
            </a:r>
          </a:p>
          <a:p>
            <a:pPr algn="just"/>
            <a:r>
              <a:rPr lang="en-US" smtClean="0">
                <a:solidFill>
                  <a:sysClr val="windowText" lastClr="000000"/>
                </a:solidFill>
                <a:latin typeface="Times New Roman" panose="02020603050405020304" pitchFamily="18" charset="0"/>
                <a:cs typeface="Times New Roman" panose="02020603050405020304" pitchFamily="18" charset="0"/>
              </a:rPr>
              <a:t>của hai hay nhiều số là số nhỏ nhất khác không trong tập hợp các bội chung của các số đó.</a:t>
            </a:r>
            <a:endParaRPr lang="en-US">
              <a:solidFill>
                <a:sysClr val="windowText" lastClr="000000"/>
              </a:solidFill>
              <a:latin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2460812" y="187231"/>
            <a:ext cx="10515600" cy="1325563"/>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ÔN TẬP CHƯƠNG I ( TIẾT 2)</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214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3536" y="2884785"/>
            <a:ext cx="9104928" cy="923330"/>
          </a:xfrm>
          <a:prstGeom prst="rect">
            <a:avLst/>
          </a:prstGeom>
          <a:noFill/>
        </p:spPr>
        <p:txBody>
          <a:bodyPr wrap="none" rtlCol="0">
            <a:spAutoFit/>
          </a:bodyPr>
          <a:lstStyle/>
          <a:p>
            <a:r>
              <a:rPr lang="en-US" sz="5400" b="1" smtClean="0">
                <a:solidFill>
                  <a:schemeClr val="accent5">
                    <a:lumMod val="75000"/>
                  </a:schemeClr>
                </a:solidFill>
                <a:latin typeface="Times New Roman" panose="02020603050405020304" pitchFamily="18" charset="0"/>
                <a:cs typeface="Times New Roman" panose="02020603050405020304" pitchFamily="18" charset="0"/>
              </a:rPr>
              <a:t>MỘT SỐ BÀI TẬP ÁP DỤNG</a:t>
            </a:r>
            <a:endParaRPr lang="en-US" sz="5400" b="1">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873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987" y="1042196"/>
            <a:ext cx="4051300" cy="473866"/>
          </a:xfrm>
        </p:spPr>
        <p:txBody>
          <a:bodyPr>
            <a:normAutofit fontScale="90000"/>
          </a:bodyPr>
          <a:lstStyle/>
          <a:p>
            <a:r>
              <a:rPr lang="en-US" b="1" u="sng" dirty="0" err="1" smtClean="0">
                <a:latin typeface="Times New Roman" panose="02020603050405020304" pitchFamily="18" charset="0"/>
                <a:cs typeface="Times New Roman" panose="02020603050405020304" pitchFamily="18" charset="0"/>
              </a:rPr>
              <a:t>Bài</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tập</a:t>
            </a:r>
            <a:r>
              <a:rPr lang="en-US" b="1" u="sng" dirty="0" smtClean="0">
                <a:latin typeface="Times New Roman" panose="02020603050405020304" pitchFamily="18" charset="0"/>
                <a:cs typeface="Times New Roman" panose="02020603050405020304" pitchFamily="18" charset="0"/>
              </a:rPr>
              <a:t> 1</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66900" y="2232025"/>
            <a:ext cx="9309100" cy="2568575"/>
          </a:xfrm>
        </p:spPr>
        <p:txBody>
          <a:bodyPr/>
          <a:lstStyle/>
          <a:p>
            <a:r>
              <a:rPr lang="en-US">
                <a:latin typeface="Times New Roman" panose="02020603050405020304" pitchFamily="18" charset="0"/>
                <a:cs typeface="Times New Roman" panose="02020603050405020304" pitchFamily="18" charset="0"/>
              </a:rPr>
              <a:t>Tìm x ∈ {50; 108; 189; 1 234; 2 019; 2 020} sao cho:</a:t>
            </a:r>
          </a:p>
          <a:p>
            <a:r>
              <a:rPr lang="en-US">
                <a:latin typeface="Times New Roman" panose="02020603050405020304" pitchFamily="18" charset="0"/>
                <a:cs typeface="Times New Roman" panose="02020603050405020304" pitchFamily="18" charset="0"/>
              </a:rPr>
              <a:t>a) x - 12 chia hết cho 2;</a:t>
            </a:r>
          </a:p>
          <a:p>
            <a:r>
              <a:rPr lang="en-US">
                <a:latin typeface="Times New Roman" panose="02020603050405020304" pitchFamily="18" charset="0"/>
                <a:cs typeface="Times New Roman" panose="02020603050405020304" pitchFamily="18" charset="0"/>
              </a:rPr>
              <a:t>b) x - 27 chia hết cho 3;</a:t>
            </a:r>
          </a:p>
          <a:p>
            <a:r>
              <a:rPr lang="en-US">
                <a:latin typeface="Times New Roman" panose="02020603050405020304" pitchFamily="18" charset="0"/>
                <a:cs typeface="Times New Roman" panose="02020603050405020304" pitchFamily="18" charset="0"/>
              </a:rPr>
              <a:t>c) x + 20 chia hết cho 5;</a:t>
            </a:r>
          </a:p>
          <a:p>
            <a:r>
              <a:rPr lang="en-US">
                <a:latin typeface="Times New Roman" panose="02020603050405020304" pitchFamily="18" charset="0"/>
                <a:cs typeface="Times New Roman" panose="02020603050405020304" pitchFamily="18" charset="0"/>
              </a:rPr>
              <a:t>d) x + 36 chia hết cho 9.</a:t>
            </a:r>
          </a:p>
          <a:p>
            <a:endParaRPr lang="en-US">
              <a:latin typeface="Times New Roman" panose="02020603050405020304" pitchFamily="18" charset="0"/>
              <a:cs typeface="Times New Roman" panose="02020603050405020304" pitchFamily="18" charset="0"/>
            </a:endParaRPr>
          </a:p>
        </p:txBody>
      </p:sp>
      <p:sp>
        <p:nvSpPr>
          <p:cNvPr id="4" name="Rounded Rectangle 3"/>
          <p:cNvSpPr/>
          <p:nvPr/>
        </p:nvSpPr>
        <p:spPr>
          <a:xfrm>
            <a:off x="1296987" y="1554162"/>
            <a:ext cx="8839200" cy="3924300"/>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ysClr val="windowText" lastClr="000000"/>
                </a:solidFill>
                <a:latin typeface="Times New Roman" panose="02020603050405020304" pitchFamily="18" charset="0"/>
                <a:cs typeface="Times New Roman" panose="02020603050405020304" pitchFamily="18" charset="0"/>
              </a:rPr>
              <a:t>a) x - 12 chia hết cho 2</a:t>
            </a:r>
          </a:p>
          <a:p>
            <a:r>
              <a:rPr lang="en-US" sz="2800">
                <a:solidFill>
                  <a:sysClr val="windowText" lastClr="000000"/>
                </a:solidFill>
                <a:latin typeface="Times New Roman" panose="02020603050405020304" pitchFamily="18" charset="0"/>
                <a:cs typeface="Times New Roman" panose="02020603050405020304" pitchFamily="18" charset="0"/>
              </a:rPr>
              <a:t>Vì 12 chia hết cho 2 nên x chia hết cho 2 do đó x tận cùng là số chẵn</a:t>
            </a:r>
          </a:p>
          <a:p>
            <a:r>
              <a:rPr lang="en-US" sz="2800">
                <a:solidFill>
                  <a:sysClr val="windowText" lastClr="000000"/>
                </a:solidFill>
                <a:latin typeface="Times New Roman" panose="02020603050405020304" pitchFamily="18" charset="0"/>
                <a:cs typeface="Times New Roman" panose="02020603050405020304" pitchFamily="18" charset="0"/>
              </a:rPr>
              <a:t>Mà x ∈ {50; 108; 189; 1 234; 2 019; 2 020}</a:t>
            </a:r>
          </a:p>
          <a:p>
            <a:r>
              <a:rPr lang="en-US" sz="2800">
                <a:solidFill>
                  <a:sysClr val="windowText" lastClr="000000"/>
                </a:solidFill>
                <a:latin typeface="Times New Roman" panose="02020603050405020304" pitchFamily="18" charset="0"/>
                <a:cs typeface="Times New Roman" panose="02020603050405020304" pitchFamily="18" charset="0"/>
              </a:rPr>
              <a:t>Vậy giá trị của x thỏa mãn là 50, 108, 1 234, 2 020.</a:t>
            </a:r>
          </a:p>
        </p:txBody>
      </p:sp>
      <p:sp>
        <p:nvSpPr>
          <p:cNvPr id="11" name="Rounded Rectangle 10"/>
          <p:cNvSpPr/>
          <p:nvPr/>
        </p:nvSpPr>
        <p:spPr>
          <a:xfrm>
            <a:off x="1261864" y="1503361"/>
            <a:ext cx="8839200" cy="3924300"/>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ysClr val="windowText" lastClr="000000"/>
                </a:solidFill>
                <a:latin typeface="Times New Roman" panose="02020603050405020304" pitchFamily="18" charset="0"/>
                <a:cs typeface="Times New Roman" panose="02020603050405020304" pitchFamily="18" charset="0"/>
              </a:rPr>
              <a:t>b) x </a:t>
            </a:r>
            <a:r>
              <a:rPr lang="en-US" sz="2800">
                <a:solidFill>
                  <a:sysClr val="windowText" lastClr="000000"/>
                </a:solidFill>
                <a:latin typeface="Times New Roman" panose="02020603050405020304" pitchFamily="18" charset="0"/>
                <a:cs typeface="Times New Roman" panose="02020603050405020304" pitchFamily="18" charset="0"/>
              </a:rPr>
              <a:t>- 27 chia hết cho 3;</a:t>
            </a:r>
          </a:p>
          <a:p>
            <a:r>
              <a:rPr lang="en-US" sz="2800">
                <a:solidFill>
                  <a:sysClr val="windowText" lastClr="000000"/>
                </a:solidFill>
                <a:latin typeface="Times New Roman" panose="02020603050405020304" pitchFamily="18" charset="0"/>
                <a:cs typeface="Times New Roman" panose="02020603050405020304" pitchFamily="18" charset="0"/>
              </a:rPr>
              <a:t>Vì 27 chia hết cho 3 nên x chia hết cho 3 do đó tổng các chữ số của x chia hết cho 3</a:t>
            </a:r>
          </a:p>
          <a:p>
            <a:r>
              <a:rPr lang="en-US" sz="2800">
                <a:solidFill>
                  <a:sysClr val="windowText" lastClr="000000"/>
                </a:solidFill>
                <a:latin typeface="Times New Roman" panose="02020603050405020304" pitchFamily="18" charset="0"/>
                <a:cs typeface="Times New Roman" panose="02020603050405020304" pitchFamily="18" charset="0"/>
              </a:rPr>
              <a:t>Mà x ∈ {50; 108; 189; 1 234; 2 019; 2 020</a:t>
            </a:r>
            <a:r>
              <a:rPr lang="en-US" sz="2800" smtClean="0">
                <a:solidFill>
                  <a:sysClr val="windowText" lastClr="000000"/>
                </a:solidFill>
                <a:latin typeface="Times New Roman" panose="02020603050405020304" pitchFamily="18" charset="0"/>
                <a:cs typeface="Times New Roman" panose="02020603050405020304" pitchFamily="18" charset="0"/>
              </a:rPr>
              <a:t>}</a:t>
            </a:r>
          </a:p>
          <a:p>
            <a:r>
              <a:rPr lang="en-US" sz="2800">
                <a:solidFill>
                  <a:sysClr val="windowText" lastClr="000000"/>
                </a:solidFill>
                <a:latin typeface="Times New Roman" panose="02020603050405020304" pitchFamily="18" charset="0"/>
                <a:cs typeface="Times New Roman" panose="02020603050405020304" pitchFamily="18" charset="0"/>
              </a:rPr>
              <a:t>Vậy giá trị của x thỏa mãn là 108, 189, 2 019</a:t>
            </a:r>
          </a:p>
        </p:txBody>
      </p:sp>
      <p:sp>
        <p:nvSpPr>
          <p:cNvPr id="12" name="Rounded Rectangle 11"/>
          <p:cNvSpPr/>
          <p:nvPr/>
        </p:nvSpPr>
        <p:spPr>
          <a:xfrm>
            <a:off x="1193799" y="1528762"/>
            <a:ext cx="8839200" cy="3924300"/>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ysClr val="windowText" lastClr="000000"/>
                </a:solidFill>
                <a:latin typeface="Times New Roman" panose="02020603050405020304" pitchFamily="18" charset="0"/>
                <a:cs typeface="Times New Roman" panose="02020603050405020304" pitchFamily="18" charset="0"/>
              </a:rPr>
              <a:t>c) x + 20 chia hết cho 5;</a:t>
            </a:r>
          </a:p>
          <a:p>
            <a:r>
              <a:rPr lang="en-US" sz="2800">
                <a:solidFill>
                  <a:sysClr val="windowText" lastClr="000000"/>
                </a:solidFill>
                <a:latin typeface="Times New Roman" panose="02020603050405020304" pitchFamily="18" charset="0"/>
                <a:cs typeface="Times New Roman" panose="02020603050405020304" pitchFamily="18" charset="0"/>
              </a:rPr>
              <a:t>Vì 20 chia hết cho 5 nên x chia hết cho 5 do đó x có chữ số tận cùng là 0 hoặc 5</a:t>
            </a:r>
          </a:p>
          <a:p>
            <a:r>
              <a:rPr lang="en-US" sz="2800">
                <a:solidFill>
                  <a:sysClr val="windowText" lastClr="000000"/>
                </a:solidFill>
                <a:latin typeface="Times New Roman" panose="02020603050405020304" pitchFamily="18" charset="0"/>
                <a:cs typeface="Times New Roman" panose="02020603050405020304" pitchFamily="18" charset="0"/>
              </a:rPr>
              <a:t>Mà x ∈ {50; 108; 189; 1 234; 2 019; 2 020}</a:t>
            </a:r>
          </a:p>
          <a:p>
            <a:r>
              <a:rPr lang="en-US" sz="2800">
                <a:solidFill>
                  <a:sysClr val="windowText" lastClr="000000"/>
                </a:solidFill>
                <a:latin typeface="Times New Roman" panose="02020603050405020304" pitchFamily="18" charset="0"/>
                <a:cs typeface="Times New Roman" panose="02020603050405020304" pitchFamily="18" charset="0"/>
              </a:rPr>
              <a:t>Vậy giá trị của x thỏa mãn là 50, 2 020.</a:t>
            </a:r>
          </a:p>
          <a:p>
            <a:endParaRPr lang="en-US" sz="2800">
              <a:solidFill>
                <a:sysClr val="windowText" lastClr="0000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175111" y="1554162"/>
            <a:ext cx="8839200" cy="3924300"/>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0000"/>
                </a:solidFill>
                <a:latin typeface="Times New Roman" panose="02020603050405020304" pitchFamily="18" charset="0"/>
                <a:cs typeface="Times New Roman" panose="02020603050405020304" pitchFamily="18" charset="0"/>
              </a:rPr>
              <a:t>d) </a:t>
            </a:r>
            <a:r>
              <a:rPr lang="en-US" sz="2800" b="0" i="0" dirty="0" smtClean="0">
                <a:solidFill>
                  <a:srgbClr val="000000"/>
                </a:solidFill>
                <a:effectLst/>
                <a:latin typeface="Times New Roman" panose="02020603050405020304" pitchFamily="18" charset="0"/>
                <a:cs typeface="Times New Roman" panose="02020603050405020304" pitchFamily="18" charset="0"/>
              </a:rPr>
              <a:t>x + 36 chia </a:t>
            </a:r>
            <a:r>
              <a:rPr lang="en-US" sz="2800" b="0" i="0" dirty="0" err="1" smtClean="0">
                <a:solidFill>
                  <a:srgbClr val="000000"/>
                </a:solidFill>
                <a:effectLst/>
                <a:latin typeface="Times New Roman" panose="02020603050405020304" pitchFamily="18" charset="0"/>
                <a:cs typeface="Times New Roman" panose="02020603050405020304" pitchFamily="18" charset="0"/>
              </a:rPr>
              <a:t>hết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cho</a:t>
            </a:r>
            <a:r>
              <a:rPr lang="en-US" sz="2800" b="0" i="0" dirty="0" smtClean="0">
                <a:solidFill>
                  <a:srgbClr val="000000"/>
                </a:solidFill>
                <a:effectLst/>
                <a:latin typeface="Times New Roman" panose="02020603050405020304" pitchFamily="18" charset="0"/>
                <a:cs typeface="Times New Roman" panose="02020603050405020304" pitchFamily="18" charset="0"/>
              </a:rPr>
              <a:t> 9</a:t>
            </a:r>
          </a:p>
          <a:p>
            <a:pPr algn="just"/>
            <a:r>
              <a:rPr lang="en-US" sz="2800" b="0" i="0" dirty="0" err="1" smtClean="0">
                <a:solidFill>
                  <a:srgbClr val="000000"/>
                </a:solidFill>
                <a:effectLst/>
                <a:latin typeface="Times New Roman" panose="02020603050405020304" pitchFamily="18" charset="0"/>
                <a:cs typeface="Times New Roman" panose="02020603050405020304" pitchFamily="18" charset="0"/>
              </a:rPr>
              <a:t>Vì</a:t>
            </a:r>
            <a:r>
              <a:rPr lang="en-US" sz="2800" b="0" i="0" dirty="0" smtClean="0">
                <a:solidFill>
                  <a:srgbClr val="000000"/>
                </a:solidFill>
                <a:effectLst/>
                <a:latin typeface="Times New Roman" panose="02020603050405020304" pitchFamily="18" charset="0"/>
                <a:cs typeface="Times New Roman" panose="02020603050405020304" pitchFamily="18" charset="0"/>
              </a:rPr>
              <a:t> 36 chia </a:t>
            </a:r>
            <a:r>
              <a:rPr lang="en-US" sz="2800" b="0" i="0" dirty="0" err="1" smtClean="0">
                <a:solidFill>
                  <a:srgbClr val="000000"/>
                </a:solidFill>
                <a:effectLst/>
                <a:latin typeface="Times New Roman" panose="02020603050405020304" pitchFamily="18" charset="0"/>
                <a:cs typeface="Times New Roman" panose="02020603050405020304" pitchFamily="18" charset="0"/>
              </a:rPr>
              <a:t>hết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cho</a:t>
            </a:r>
            <a:r>
              <a:rPr lang="en-US" sz="2800" b="0" i="0" dirty="0" smtClean="0">
                <a:solidFill>
                  <a:srgbClr val="000000"/>
                </a:solidFill>
                <a:effectLst/>
                <a:latin typeface="Times New Roman" panose="02020603050405020304" pitchFamily="18" charset="0"/>
                <a:cs typeface="Times New Roman" panose="02020603050405020304" pitchFamily="18" charset="0"/>
              </a:rPr>
              <a:t> 9 </a:t>
            </a:r>
            <a:r>
              <a:rPr lang="en-US" sz="2800" b="0" i="0" dirty="0" err="1" smtClean="0">
                <a:solidFill>
                  <a:srgbClr val="000000"/>
                </a:solidFill>
                <a:effectLst/>
                <a:latin typeface="Times New Roman" panose="02020603050405020304" pitchFamily="18" charset="0"/>
                <a:cs typeface="Times New Roman" panose="02020603050405020304" pitchFamily="18" charset="0"/>
              </a:rPr>
              <a:t>nên</a:t>
            </a:r>
            <a:r>
              <a:rPr lang="en-US" sz="2800" b="0" i="0" dirty="0" smtClean="0">
                <a:solidFill>
                  <a:srgbClr val="000000"/>
                </a:solidFill>
                <a:effectLst/>
                <a:latin typeface="Times New Roman" panose="02020603050405020304" pitchFamily="18" charset="0"/>
                <a:cs typeface="Times New Roman" panose="02020603050405020304" pitchFamily="18" charset="0"/>
              </a:rPr>
              <a:t> x chia </a:t>
            </a:r>
            <a:r>
              <a:rPr lang="en-US" sz="2800" b="0" i="0" dirty="0" err="1" smtClean="0">
                <a:solidFill>
                  <a:srgbClr val="000000"/>
                </a:solidFill>
                <a:effectLst/>
                <a:latin typeface="Times New Roman" panose="02020603050405020304" pitchFamily="18" charset="0"/>
                <a:cs typeface="Times New Roman" panose="02020603050405020304" pitchFamily="18" charset="0"/>
              </a:rPr>
              <a:t>hết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cho</a:t>
            </a:r>
            <a:r>
              <a:rPr lang="en-US" sz="2800" b="0" i="0" dirty="0" smtClean="0">
                <a:solidFill>
                  <a:srgbClr val="000000"/>
                </a:solidFill>
                <a:effectLst/>
                <a:latin typeface="Times New Roman" panose="02020603050405020304" pitchFamily="18" charset="0"/>
                <a:cs typeface="Times New Roman" panose="02020603050405020304" pitchFamily="18" charset="0"/>
              </a:rPr>
              <a:t> 9 do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đó</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tổng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các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chữ</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số</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của</a:t>
            </a:r>
            <a:r>
              <a:rPr lang="en-US" sz="2800" b="0" i="0" dirty="0" smtClean="0">
                <a:solidFill>
                  <a:srgbClr val="000000"/>
                </a:solidFill>
                <a:effectLst/>
                <a:latin typeface="Times New Roman" panose="02020603050405020304" pitchFamily="18" charset="0"/>
                <a:cs typeface="Times New Roman" panose="02020603050405020304" pitchFamily="18" charset="0"/>
              </a:rPr>
              <a:t> x chia </a:t>
            </a:r>
            <a:r>
              <a:rPr lang="en-US" sz="2800" b="0" i="0" dirty="0" err="1" smtClean="0">
                <a:solidFill>
                  <a:srgbClr val="000000"/>
                </a:solidFill>
                <a:effectLst/>
                <a:latin typeface="Times New Roman" panose="02020603050405020304" pitchFamily="18" charset="0"/>
                <a:cs typeface="Times New Roman" panose="02020603050405020304" pitchFamily="18" charset="0"/>
              </a:rPr>
              <a:t>hết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cho</a:t>
            </a:r>
            <a:r>
              <a:rPr lang="en-US" sz="2800" b="0" i="0" dirty="0" smtClean="0">
                <a:solidFill>
                  <a:srgbClr val="000000"/>
                </a:solidFill>
                <a:effectLst/>
                <a:latin typeface="Times New Roman" panose="02020603050405020304" pitchFamily="18" charset="0"/>
                <a:cs typeface="Times New Roman" panose="02020603050405020304" pitchFamily="18" charset="0"/>
              </a:rPr>
              <a:t> 9</a:t>
            </a:r>
          </a:p>
          <a:p>
            <a:pPr algn="just"/>
            <a:r>
              <a:rPr lang="en-US" sz="2800" b="0" i="0" dirty="0" err="1" smtClean="0">
                <a:solidFill>
                  <a:srgbClr val="000000"/>
                </a:solidFill>
                <a:effectLst/>
                <a:latin typeface="Times New Roman" panose="02020603050405020304" pitchFamily="18" charset="0"/>
                <a:cs typeface="Times New Roman" panose="02020603050405020304" pitchFamily="18" charset="0"/>
              </a:rPr>
              <a:t>Mà</a:t>
            </a:r>
            <a:r>
              <a:rPr lang="en-US" sz="2800" b="0" i="0" dirty="0" smtClean="0">
                <a:solidFill>
                  <a:srgbClr val="000000"/>
                </a:solidFill>
                <a:effectLst/>
                <a:latin typeface="Times New Roman" panose="02020603050405020304" pitchFamily="18" charset="0"/>
                <a:cs typeface="Times New Roman" panose="02020603050405020304" pitchFamily="18" charset="0"/>
              </a:rPr>
              <a:t> x ∈ {50; 108; 189; 1 234; 2 019; 2 020}</a:t>
            </a:r>
          </a:p>
          <a:p>
            <a:pPr algn="just"/>
            <a:r>
              <a:rPr lang="en-US" sz="2800" dirty="0" err="1">
                <a:solidFill>
                  <a:sysClr val="windowText" lastClr="000000"/>
                </a:solidFill>
                <a:latin typeface="Times New Roman" panose="02020603050405020304" pitchFamily="18" charset="0"/>
                <a:cs typeface="Times New Roman" panose="02020603050405020304" pitchFamily="18" charset="0"/>
              </a:rPr>
              <a:t>Vậy</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giá</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trị</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của</a:t>
            </a:r>
            <a:r>
              <a:rPr lang="en-US" sz="2800" dirty="0">
                <a:solidFill>
                  <a:sysClr val="windowText" lastClr="000000"/>
                </a:solidFill>
                <a:latin typeface="Times New Roman" panose="02020603050405020304" pitchFamily="18" charset="0"/>
                <a:cs typeface="Times New Roman" panose="02020603050405020304" pitchFamily="18" charset="0"/>
              </a:rPr>
              <a:t> x </a:t>
            </a:r>
            <a:r>
              <a:rPr lang="en-US" sz="2800" dirty="0" err="1">
                <a:solidFill>
                  <a:sysClr val="windowText" lastClr="000000"/>
                </a:solidFill>
                <a:latin typeface="Times New Roman" panose="02020603050405020304" pitchFamily="18" charset="0"/>
                <a:cs typeface="Times New Roman" panose="02020603050405020304" pitchFamily="18" charset="0"/>
              </a:rPr>
              <a:t>thỏa</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mãn</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là</a:t>
            </a:r>
            <a:r>
              <a:rPr lang="en-US" sz="2800" dirty="0">
                <a:solidFill>
                  <a:sysClr val="windowText" lastClr="000000"/>
                </a:solidFill>
                <a:latin typeface="Times New Roman" panose="02020603050405020304" pitchFamily="18" charset="0"/>
                <a:cs typeface="Times New Roman" panose="02020603050405020304" pitchFamily="18" charset="0"/>
              </a:rPr>
              <a:t> 108, 189</a:t>
            </a:r>
            <a:r>
              <a:rPr lang="en-US" sz="2800" dirty="0">
                <a:latin typeface="Times New Roman" panose="02020603050405020304" pitchFamily="18" charset="0"/>
                <a:cs typeface="Times New Roman" panose="02020603050405020304" pitchFamily="18" charset="0"/>
              </a:rPr>
              <a:t>.</a:t>
            </a:r>
            <a:endParaRPr lang="en-US" sz="2800" b="0" i="0" dirty="0" smtClean="0">
              <a:solidFill>
                <a:srgbClr val="000000"/>
              </a:solidFill>
              <a:effectLst/>
              <a:latin typeface="Times New Roman" panose="02020603050405020304" pitchFamily="18" charset="0"/>
              <a:cs typeface="Times New Roman" panose="02020603050405020304" pitchFamily="18" charset="0"/>
            </a:endParaRPr>
          </a:p>
          <a:p>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222682" y="317506"/>
            <a:ext cx="6987810" cy="584775"/>
          </a:xfrm>
          <a:prstGeom prst="rect">
            <a:avLst/>
          </a:prstGeom>
          <a:noFill/>
        </p:spPr>
        <p:txBody>
          <a:bodyPr wrap="none" rtlCol="0">
            <a:spAutoFit/>
          </a:bodyPr>
          <a:lstStyle/>
          <a:p>
            <a:pPr algn="ctr"/>
            <a:r>
              <a:rPr lang="en-US" sz="3200" b="1" u="sng" dirty="0" err="1" smtClean="0">
                <a:solidFill>
                  <a:srgbClr val="FF0000"/>
                </a:solidFill>
                <a:latin typeface="Times New Roman" panose="02020603050405020304" pitchFamily="18" charset="0"/>
                <a:cs typeface="Times New Roman" panose="02020603050405020304" pitchFamily="18" charset="0"/>
              </a:rPr>
              <a:t>Dạng</a:t>
            </a:r>
            <a:r>
              <a:rPr lang="en-US" sz="3200" b="1" u="sng" dirty="0" smtClean="0">
                <a:solidFill>
                  <a:srgbClr val="FF0000"/>
                </a:solidFill>
                <a:latin typeface="Times New Roman" panose="02020603050405020304" pitchFamily="18" charset="0"/>
                <a:cs typeface="Times New Roman" panose="02020603050405020304" pitchFamily="18" charset="0"/>
              </a:rPr>
              <a:t> 1</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Dấu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hiệu</a:t>
            </a:r>
            <a:r>
              <a:rPr lang="en-US" sz="3200" b="1" dirty="0" smtClean="0">
                <a:solidFill>
                  <a:srgbClr val="FF0000"/>
                </a:solidFill>
                <a:latin typeface="Times New Roman" panose="02020603050405020304" pitchFamily="18" charset="0"/>
                <a:cs typeface="Times New Roman" panose="02020603050405020304" pitchFamily="18" charset="0"/>
              </a:rPr>
              <a:t> chia </a:t>
            </a:r>
            <a:r>
              <a:rPr lang="en-US" sz="3200" b="1" dirty="0" err="1" smtClean="0">
                <a:solidFill>
                  <a:srgbClr val="FF0000"/>
                </a:solidFill>
                <a:latin typeface="Times New Roman" panose="02020603050405020304" pitchFamily="18" charset="0"/>
                <a:cs typeface="Times New Roman" panose="02020603050405020304" pitchFamily="18" charset="0"/>
              </a:rPr>
              <a:t>hết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cho</a:t>
            </a:r>
            <a:r>
              <a:rPr lang="en-US" sz="3200" b="1" dirty="0" smtClean="0">
                <a:solidFill>
                  <a:srgbClr val="FF0000"/>
                </a:solidFill>
                <a:latin typeface="Times New Roman" panose="02020603050405020304" pitchFamily="18" charset="0"/>
                <a:cs typeface="Times New Roman" panose="02020603050405020304" pitchFamily="18" charset="0"/>
              </a:rPr>
              <a:t> 2, 3, 5, 9</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1"/>
          <p:cNvSpPr txBox="1"/>
          <p:nvPr/>
        </p:nvSpPr>
        <p:spPr>
          <a:xfrm>
            <a:off x="5027341" y="1554162"/>
            <a:ext cx="127631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err="1" smtClean="0">
                <a:solidFill>
                  <a:srgbClr val="C00000"/>
                </a:solidFill>
                <a:latin typeface="Times New Roman" panose="02020603050405020304" pitchFamily="18" charset="0"/>
                <a:cs typeface="Times New Roman" panose="02020603050405020304" pitchFamily="18" charset="0"/>
              </a:rPr>
              <a:t>Lời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giải</a:t>
            </a:r>
            <a:r>
              <a:rPr lang="en-US" sz="2400" b="1" dirty="0" smtClean="0">
                <a:solidFill>
                  <a:srgbClr val="C00000"/>
                </a:solidFill>
                <a:latin typeface="Times New Roman" panose="02020603050405020304" pitchFamily="18" charset="0"/>
                <a:cs typeface="Times New Roman" panose="02020603050405020304" pitchFamily="18" charset="0"/>
              </a:rPr>
              <a:t> </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27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11" grpId="0" animBg="1"/>
      <p:bldP spid="12" grpId="0" animBg="1"/>
      <p:bldP spid="13"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08529" y="4052937"/>
            <a:ext cx="54729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1A0DAB"/>
                </a:solidFill>
                <a:effectLst/>
                <a:latin typeface="Open Sans"/>
              </a:rPr>
              <a:t>b) </a:t>
            </a:r>
            <a:r>
              <a:rPr kumimoji="0" lang="en-US" sz="3200" b="0" i="0" u="none" strike="noStrike" cap="none" normalizeH="0" baseline="0" dirty="0" err="1" smtClean="0">
                <a:ln>
                  <a:noFill/>
                </a:ln>
                <a:solidFill>
                  <a:srgbClr val="1A0DAB"/>
                </a:solidFill>
                <a:effectLst/>
                <a:latin typeface="Open Sans"/>
              </a:rPr>
              <a:t>Nhận</a:t>
            </a:r>
            <a:r>
              <a:rPr kumimoji="0" lang="en-US" sz="3200" b="0" i="0" u="none" strike="noStrike" cap="none" normalizeH="0" baseline="0" dirty="0" smtClean="0">
                <a:ln>
                  <a:noFill/>
                </a:ln>
                <a:solidFill>
                  <a:srgbClr val="1A0DAB"/>
                </a:solidFill>
                <a:effectLst/>
                <a:latin typeface="Open Sans"/>
              </a:rPr>
              <a:t> </a:t>
            </a:r>
            <a:r>
              <a:rPr kumimoji="0" lang="en-US" sz="3200" b="0" i="0" u="none" strike="noStrike" cap="none" normalizeH="0" baseline="0" dirty="0" err="1" smtClean="0">
                <a:ln>
                  <a:noFill/>
                </a:ln>
                <a:solidFill>
                  <a:srgbClr val="1A0DAB"/>
                </a:solidFill>
                <a:effectLst/>
                <a:latin typeface="Open Sans"/>
              </a:rPr>
              <a:t>xét</a:t>
            </a:r>
            <a:r>
              <a:rPr kumimoji="0" lang="en-US" sz="3200" b="0" i="0" u="none" strike="noStrike" cap="none" normalizeH="0" baseline="0" dirty="0" smtClean="0">
                <a:ln>
                  <a:noFill/>
                </a:ln>
                <a:solidFill>
                  <a:srgbClr val="1A0DAB"/>
                </a:solidFill>
                <a:effectLst/>
                <a:latin typeface="Open Sans"/>
              </a:rPr>
              <a:t> </a:t>
            </a:r>
            <a:r>
              <a:rPr kumimoji="0" lang="en-US" sz="3200" b="0" i="0" u="none" strike="noStrike" cap="none" normalizeH="0" baseline="0" dirty="0" err="1" smtClean="0">
                <a:ln>
                  <a:noFill/>
                </a:ln>
                <a:solidFill>
                  <a:srgbClr val="1A0DAB"/>
                </a:solidFill>
                <a:effectLst/>
                <a:latin typeface="Open Sans"/>
              </a:rPr>
              <a:t>về</a:t>
            </a:r>
            <a:r>
              <a:rPr kumimoji="0" lang="en-US" sz="3200" b="0" i="0" u="none" strike="noStrike" cap="none" normalizeH="0" baseline="0" dirty="0" smtClean="0">
                <a:ln>
                  <a:noFill/>
                </a:ln>
                <a:solidFill>
                  <a:srgbClr val="1A0DAB"/>
                </a:solidFill>
                <a:effectLst/>
                <a:latin typeface="Open Sans"/>
              </a:rPr>
              <a:t> </a:t>
            </a:r>
            <a:r>
              <a:rPr kumimoji="0" lang="en-US" sz="3200" b="0" i="0" u="none" strike="noStrike" cap="none" normalizeH="0" baseline="0" dirty="0" err="1" smtClean="0">
                <a:ln>
                  <a:noFill/>
                </a:ln>
                <a:solidFill>
                  <a:srgbClr val="1A0DAB"/>
                </a:solidFill>
                <a:effectLst/>
                <a:latin typeface="Open Sans"/>
              </a:rPr>
              <a:t>tích</a:t>
            </a:r>
            <a:endParaRPr kumimoji="0" lang="en-US"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1A0DAB"/>
                </a:solidFill>
                <a:effectLst/>
                <a:latin typeface="Open Sans"/>
              </a:rPr>
              <a:t>ƯCLN(a, b) . BCNN(a, b) </a:t>
            </a:r>
            <a:r>
              <a:rPr kumimoji="0" lang="en-US" sz="3200" b="0" i="0" u="none" strike="noStrike" cap="none" normalizeH="0" baseline="0" dirty="0" err="1" smtClean="0">
                <a:ln>
                  <a:noFill/>
                </a:ln>
                <a:solidFill>
                  <a:srgbClr val="1A0DAB"/>
                </a:solidFill>
                <a:effectLst/>
                <a:latin typeface="Open Sans"/>
              </a:rPr>
              <a:t>và</a:t>
            </a:r>
            <a:r>
              <a:rPr kumimoji="0" lang="en-US" sz="3200" b="0" i="0" u="none" strike="noStrike" cap="none" normalizeH="0" baseline="0" dirty="0" smtClean="0">
                <a:ln>
                  <a:noFill/>
                </a:ln>
                <a:solidFill>
                  <a:srgbClr val="1A0DAB"/>
                </a:solidFill>
                <a:effectLst/>
                <a:latin typeface="Open Sans"/>
              </a:rPr>
              <a:t> </a:t>
            </a:r>
            <a:r>
              <a:rPr kumimoji="0" lang="en-US" sz="3200" b="0" i="0" u="none" strike="noStrike" cap="none" normalizeH="0" baseline="0" dirty="0" err="1" smtClean="0">
                <a:ln>
                  <a:noFill/>
                </a:ln>
                <a:solidFill>
                  <a:srgbClr val="1A0DAB"/>
                </a:solidFill>
                <a:effectLst/>
                <a:latin typeface="Open Sans"/>
              </a:rPr>
              <a:t>tích</a:t>
            </a:r>
            <a:r>
              <a:rPr kumimoji="0" lang="en-US" sz="3200" b="0" i="0" u="none" strike="noStrike" cap="none" normalizeH="0" baseline="0" dirty="0" smtClean="0">
                <a:ln>
                  <a:noFill/>
                </a:ln>
                <a:solidFill>
                  <a:srgbClr val="1A0DAB"/>
                </a:solidFill>
                <a:effectLst/>
                <a:latin typeface="Open Sans"/>
              </a:rPr>
              <a:t> a . b.</a:t>
            </a:r>
          </a:p>
        </p:txBody>
      </p:sp>
      <p:pic>
        <p:nvPicPr>
          <p:cNvPr id="1026" name="Picture 2" descr="Giải câu 7 trang 46 toán 6 tập 1 sgk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529" y="1774114"/>
            <a:ext cx="4722719" cy="23389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3718" y="707202"/>
            <a:ext cx="5997388" cy="1569660"/>
          </a:xfrm>
          <a:prstGeom prst="rect">
            <a:avLst/>
          </a:prstGeom>
        </p:spPr>
        <p:txBody>
          <a:bodyPr wrap="square">
            <a:spAutoFit/>
          </a:bodyPr>
          <a:lstStyle/>
          <a:p>
            <a:pPr lvl="0" eaLnBrk="0" fontAlgn="base" hangingPunct="0">
              <a:spcBef>
                <a:spcPct val="0"/>
              </a:spcBef>
              <a:spcAft>
                <a:spcPct val="0"/>
              </a:spcAft>
            </a:pPr>
            <a:r>
              <a:rPr kumimoji="0" lang="en-US" sz="3200" i="0" u="sng" strike="noStrike" cap="none" normalizeH="0" baseline="0" dirty="0" err="1" smtClean="0">
                <a:ln>
                  <a:noFill/>
                </a:ln>
                <a:solidFill>
                  <a:srgbClr val="FF0000"/>
                </a:solidFill>
                <a:effectLst/>
                <a:latin typeface="Open Sans"/>
              </a:rPr>
              <a:t>Câu</a:t>
            </a:r>
            <a:r>
              <a:rPr kumimoji="0" lang="en-US" sz="3200" i="0" u="sng" strike="noStrike" cap="none" normalizeH="0" baseline="0" dirty="0" smtClean="0">
                <a:ln>
                  <a:noFill/>
                </a:ln>
                <a:solidFill>
                  <a:srgbClr val="FF0000"/>
                </a:solidFill>
                <a:effectLst/>
                <a:latin typeface="Open Sans"/>
              </a:rPr>
              <a:t> 7: </a:t>
            </a:r>
            <a:r>
              <a:rPr kumimoji="0" lang="en-US" sz="3200" i="0" u="sng" strike="noStrike" cap="none" normalizeH="0" baseline="0" dirty="0" err="1" smtClean="0">
                <a:ln>
                  <a:noFill/>
                </a:ln>
                <a:solidFill>
                  <a:srgbClr val="FF0000"/>
                </a:solidFill>
                <a:effectLst/>
                <a:latin typeface="Open Sans"/>
              </a:rPr>
              <a:t>Trang</a:t>
            </a:r>
            <a:r>
              <a:rPr kumimoji="0" lang="en-US" sz="3200" i="0" u="sng" strike="noStrike" cap="none" normalizeH="0" baseline="0" dirty="0" smtClean="0">
                <a:ln>
                  <a:noFill/>
                </a:ln>
                <a:solidFill>
                  <a:srgbClr val="FF0000"/>
                </a:solidFill>
                <a:effectLst/>
                <a:latin typeface="Open Sans"/>
              </a:rPr>
              <a:t> 46 </a:t>
            </a:r>
          </a:p>
          <a:p>
            <a:pPr lvl="0" eaLnBrk="0" fontAlgn="base" hangingPunct="0">
              <a:spcBef>
                <a:spcPct val="0"/>
              </a:spcBef>
              <a:spcAft>
                <a:spcPct val="0"/>
              </a:spcAft>
            </a:pPr>
            <a:r>
              <a:rPr kumimoji="0" lang="en-US" sz="3200" b="0" i="0" u="none" strike="noStrike" cap="none" normalizeH="0" baseline="0" dirty="0" smtClean="0">
                <a:ln>
                  <a:noFill/>
                </a:ln>
                <a:solidFill>
                  <a:srgbClr val="1A0DAB"/>
                </a:solidFill>
                <a:effectLst/>
                <a:latin typeface="Open Sans"/>
              </a:rPr>
              <a:t>a) </a:t>
            </a:r>
            <a:r>
              <a:rPr kumimoji="0" lang="en-US" sz="3200" b="0" i="0" u="none" strike="noStrike" cap="none" normalizeH="0" baseline="0" dirty="0" err="1" smtClean="0">
                <a:ln>
                  <a:noFill/>
                </a:ln>
                <a:solidFill>
                  <a:srgbClr val="1A0DAB"/>
                </a:solidFill>
                <a:effectLst/>
                <a:latin typeface="Open Sans"/>
              </a:rPr>
              <a:t>Hoàn</a:t>
            </a:r>
            <a:r>
              <a:rPr kumimoji="0" lang="en-US" sz="3200" b="0" i="0" u="none" strike="noStrike" cap="none" normalizeH="0" baseline="0" dirty="0" smtClean="0">
                <a:ln>
                  <a:noFill/>
                </a:ln>
                <a:solidFill>
                  <a:srgbClr val="1A0DAB"/>
                </a:solidFill>
                <a:effectLst/>
                <a:latin typeface="Open Sans"/>
              </a:rPr>
              <a:t> </a:t>
            </a:r>
            <a:r>
              <a:rPr kumimoji="0" lang="en-US" sz="3200" b="0" i="0" u="none" strike="noStrike" cap="none" normalizeH="0" baseline="0" dirty="0" err="1" smtClean="0">
                <a:ln>
                  <a:noFill/>
                </a:ln>
                <a:solidFill>
                  <a:srgbClr val="1A0DAB"/>
                </a:solidFill>
                <a:effectLst/>
                <a:latin typeface="Open Sans"/>
              </a:rPr>
              <a:t>thiện</a:t>
            </a:r>
            <a:r>
              <a:rPr kumimoji="0" lang="en-US" sz="3200" b="0" i="0" u="none" strike="noStrike" cap="none" normalizeH="0" baseline="0" dirty="0" smtClean="0">
                <a:ln>
                  <a:noFill/>
                </a:ln>
                <a:solidFill>
                  <a:srgbClr val="1A0DAB"/>
                </a:solidFill>
                <a:effectLst/>
                <a:latin typeface="Open Sans"/>
              </a:rPr>
              <a:t> </a:t>
            </a:r>
            <a:r>
              <a:rPr kumimoji="0" lang="en-US" sz="3200" b="0" i="0" u="none" strike="noStrike" cap="none" normalizeH="0" baseline="0" dirty="0" err="1" smtClean="0">
                <a:ln>
                  <a:noFill/>
                </a:ln>
                <a:solidFill>
                  <a:srgbClr val="1A0DAB"/>
                </a:solidFill>
                <a:effectLst/>
                <a:latin typeface="Open Sans"/>
              </a:rPr>
              <a:t>bảng</a:t>
            </a:r>
            <a:r>
              <a:rPr kumimoji="0" lang="en-US" sz="3200" b="0" i="0" u="none" strike="noStrike" cap="none" normalizeH="0" baseline="0" dirty="0" smtClean="0">
                <a:ln>
                  <a:noFill/>
                </a:ln>
                <a:solidFill>
                  <a:srgbClr val="1A0DAB"/>
                </a:solidFill>
                <a:effectLst/>
                <a:latin typeface="Open Sans"/>
              </a:rPr>
              <a:t> </a:t>
            </a:r>
            <a:r>
              <a:rPr kumimoji="0" lang="en-US" sz="3200" b="0" i="0" u="none" strike="noStrike" cap="none" normalizeH="0" baseline="0" dirty="0" err="1" smtClean="0">
                <a:ln>
                  <a:noFill/>
                </a:ln>
                <a:solidFill>
                  <a:srgbClr val="1A0DAB"/>
                </a:solidFill>
                <a:effectLst/>
                <a:latin typeface="Open Sans"/>
              </a:rPr>
              <a:t>sau</a:t>
            </a:r>
            <a:r>
              <a:rPr kumimoji="0" lang="en-US" sz="3200" b="0" i="0" u="none" strike="noStrike" cap="none" normalizeH="0" baseline="0" dirty="0" smtClean="0">
                <a:ln>
                  <a:noFill/>
                </a:ln>
                <a:solidFill>
                  <a:srgbClr val="1A0DAB"/>
                </a:solidFill>
                <a:effectLst/>
                <a:latin typeface="Open Sans"/>
              </a:rPr>
              <a:t> </a:t>
            </a:r>
            <a:r>
              <a:rPr kumimoji="0" lang="en-US" sz="3200" b="0" i="0" u="none" strike="noStrike" cap="none" normalizeH="0" baseline="0" dirty="0" err="1" smtClean="0">
                <a:ln>
                  <a:noFill/>
                </a:ln>
                <a:solidFill>
                  <a:srgbClr val="1A0DAB"/>
                </a:solidFill>
                <a:effectLst/>
                <a:latin typeface="Open Sans"/>
              </a:rPr>
              <a:t>vào</a:t>
            </a:r>
            <a:r>
              <a:rPr kumimoji="0" lang="en-US" sz="3200" b="0" i="0" u="none" strike="noStrike" cap="none" normalizeH="0" baseline="0" dirty="0" smtClean="0">
                <a:ln>
                  <a:noFill/>
                </a:ln>
                <a:solidFill>
                  <a:srgbClr val="1A0DAB"/>
                </a:solidFill>
                <a:effectLst/>
                <a:latin typeface="Open Sans"/>
              </a:rPr>
              <a:t> </a:t>
            </a:r>
            <a:r>
              <a:rPr kumimoji="0" lang="en-US" sz="3200" b="0" i="0" u="none" strike="noStrike" cap="none" normalizeH="0" baseline="0" dirty="0" err="1" smtClean="0">
                <a:ln>
                  <a:noFill/>
                </a:ln>
                <a:solidFill>
                  <a:srgbClr val="1A0DAB"/>
                </a:solidFill>
                <a:effectLst/>
                <a:latin typeface="Open Sans"/>
              </a:rPr>
              <a:t>vở</a:t>
            </a:r>
            <a:r>
              <a:rPr kumimoji="0" lang="en-US" sz="3200" b="0" i="0" u="none" strike="noStrike" cap="none" normalizeH="0" baseline="0" dirty="0" smtClean="0">
                <a:ln>
                  <a:noFill/>
                </a:ln>
                <a:solidFill>
                  <a:srgbClr val="1A0DAB"/>
                </a:solidFill>
                <a:effectLst/>
                <a:latin typeface="Open Sans"/>
              </a:rPr>
              <a:t>.</a:t>
            </a:r>
            <a:endParaRPr kumimoji="0" lang="en-US" sz="32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en-US" sz="3200" b="0" i="0" u="none" strike="noStrike" cap="none" normalizeH="0" baseline="0" dirty="0" smtClean="0">
                <a:ln>
                  <a:noFill/>
                </a:ln>
                <a:solidFill>
                  <a:srgbClr val="1A0DAB"/>
                </a:solidFill>
                <a:effectLst/>
                <a:latin typeface="Open Sans"/>
              </a:rPr>
              <a:t>  </a:t>
            </a:r>
            <a:endParaRPr kumimoji="0" lang="en-US" sz="3200" b="0" i="0" u="none" strike="noStrike" cap="none" normalizeH="0" baseline="0" dirty="0" smtClean="0">
              <a:ln>
                <a:noFill/>
              </a:ln>
              <a:solidFill>
                <a:schemeClr val="tx1"/>
              </a:solidFill>
              <a:effectLst/>
            </a:endParaRPr>
          </a:p>
        </p:txBody>
      </p:sp>
      <p:sp>
        <p:nvSpPr>
          <p:cNvPr id="7" name="TextBox 6"/>
          <p:cNvSpPr txBox="1"/>
          <p:nvPr/>
        </p:nvSpPr>
        <p:spPr>
          <a:xfrm>
            <a:off x="4879788" y="198462"/>
            <a:ext cx="5471370" cy="584775"/>
          </a:xfrm>
          <a:prstGeom prst="rect">
            <a:avLst/>
          </a:prstGeom>
          <a:noFill/>
        </p:spPr>
        <p:txBody>
          <a:bodyPr wrap="none" rtlCol="0">
            <a:spAutoFit/>
          </a:bodyPr>
          <a:lstStyle/>
          <a:p>
            <a:r>
              <a:rPr lang="en-US" sz="3200" b="1" u="sng" dirty="0" err="1" smtClean="0">
                <a:solidFill>
                  <a:srgbClr val="FF0000"/>
                </a:solidFill>
                <a:latin typeface="Times New Roman" panose="02020603050405020304" pitchFamily="18" charset="0"/>
                <a:cs typeface="Times New Roman" panose="02020603050405020304" pitchFamily="18" charset="0"/>
              </a:rPr>
              <a:t>Dạng</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smtClean="0">
                <a:solidFill>
                  <a:srgbClr val="FF0000"/>
                </a:solidFill>
                <a:latin typeface="Times New Roman" panose="02020603050405020304" pitchFamily="18" charset="0"/>
                <a:cs typeface="Times New Roman" panose="02020603050405020304" pitchFamily="18" charset="0"/>
              </a:rPr>
              <a:t>2</a:t>
            </a:r>
            <a:r>
              <a:rPr lang="en-US" sz="3200" b="1" dirty="0" smtClean="0">
                <a:solidFill>
                  <a:srgbClr val="FF0000"/>
                </a:solidFill>
                <a:latin typeface="Times New Roman" panose="02020603050405020304" pitchFamily="18" charset="0"/>
                <a:cs typeface="Times New Roman" panose="02020603050405020304" pitchFamily="18" charset="0"/>
              </a:rPr>
              <a:t>:Tìm </a:t>
            </a:r>
            <a:r>
              <a:rPr lang="en-US" sz="3200" b="1" dirty="0" smtClean="0">
                <a:solidFill>
                  <a:srgbClr val="FF0000"/>
                </a:solidFill>
                <a:latin typeface="Times New Roman" panose="02020603050405020304" pitchFamily="18" charset="0"/>
                <a:cs typeface="Times New Roman" panose="02020603050405020304" pitchFamily="18" charset="0"/>
              </a:rPr>
              <a:t>ƯCLN  </a:t>
            </a:r>
            <a:r>
              <a:rPr lang="en-US" sz="3200" b="1" dirty="0" err="1" smtClean="0">
                <a:solidFill>
                  <a:srgbClr val="FF0000"/>
                </a:solidFill>
                <a:latin typeface="Times New Roman" panose="02020603050405020304" pitchFamily="18" charset="0"/>
                <a:cs typeface="Times New Roman" panose="02020603050405020304" pitchFamily="18" charset="0"/>
              </a:rPr>
              <a:t>và</a:t>
            </a:r>
            <a:r>
              <a:rPr lang="en-US" sz="3200" b="1" dirty="0" smtClean="0">
                <a:solidFill>
                  <a:srgbClr val="FF0000"/>
                </a:solidFill>
                <a:latin typeface="Times New Roman" panose="02020603050405020304" pitchFamily="18" charset="0"/>
                <a:cs typeface="Times New Roman" panose="02020603050405020304" pitchFamily="18" charset="0"/>
              </a:rPr>
              <a:t> BCNN</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6629620" y="908579"/>
            <a:ext cx="0" cy="57822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2728487754"/>
              </p:ext>
            </p:extLst>
          </p:nvPr>
        </p:nvGraphicFramePr>
        <p:xfrm>
          <a:off x="6831106" y="1817037"/>
          <a:ext cx="4428752" cy="2510555"/>
        </p:xfrm>
        <a:graphic>
          <a:graphicData uri="http://schemas.openxmlformats.org/drawingml/2006/table">
            <a:tbl>
              <a:tblPr firstRow="1" bandRow="1">
                <a:tableStyleId>{5C22544A-7EE6-4342-B048-85BDC9FD1C3A}</a:tableStyleId>
              </a:tblPr>
              <a:tblGrid>
                <a:gridCol w="1499546"/>
                <a:gridCol w="1012873"/>
                <a:gridCol w="928468"/>
                <a:gridCol w="987865"/>
              </a:tblGrid>
              <a:tr h="373333">
                <a:tc>
                  <a:txBody>
                    <a:bodyPr/>
                    <a:lstStyle/>
                    <a:p>
                      <a:pPr algn="ctr" fontAlgn="t"/>
                      <a:r>
                        <a:rPr lang="en-US" b="1" dirty="0" smtClean="0">
                          <a:effectLst/>
                        </a:rPr>
                        <a:t>a</a:t>
                      </a:r>
                      <a:endParaRPr lang="en-US" dirty="0">
                        <a:effectLst/>
                      </a:endParaRPr>
                    </a:p>
                  </a:txBody>
                  <a:tcPr marL="47625" marR="47625" marT="47625" marB="47625"/>
                </a:tc>
                <a:tc>
                  <a:txBody>
                    <a:bodyPr/>
                    <a:lstStyle/>
                    <a:p>
                      <a:pPr algn="ctr"/>
                      <a:r>
                        <a:rPr lang="en-US" dirty="0" smtClean="0"/>
                        <a:t>8</a:t>
                      </a:r>
                      <a:endParaRPr lang="en-US" dirty="0"/>
                    </a:p>
                  </a:txBody>
                  <a:tcPr marL="47625" marR="47625" marT="47625" marB="47625"/>
                </a:tc>
                <a:tc>
                  <a:txBody>
                    <a:bodyPr/>
                    <a:lstStyle/>
                    <a:p>
                      <a:pPr algn="ctr"/>
                      <a:r>
                        <a:rPr lang="en-US" dirty="0" smtClean="0"/>
                        <a:t>24</a:t>
                      </a:r>
                      <a:endParaRPr lang="en-US" dirty="0"/>
                    </a:p>
                  </a:txBody>
                  <a:tcPr/>
                </a:tc>
                <a:tc>
                  <a:txBody>
                    <a:bodyPr/>
                    <a:lstStyle/>
                    <a:p>
                      <a:pPr algn="ctr"/>
                      <a:r>
                        <a:rPr lang="en-US" dirty="0" smtClean="0"/>
                        <a:t>140</a:t>
                      </a:r>
                      <a:endParaRPr lang="en-US" dirty="0"/>
                    </a:p>
                  </a:txBody>
                  <a:tcPr/>
                </a:tc>
              </a:tr>
              <a:tr h="373333">
                <a:tc>
                  <a:txBody>
                    <a:bodyPr/>
                    <a:lstStyle/>
                    <a:p>
                      <a:pPr algn="ctr" fontAlgn="t"/>
                      <a:r>
                        <a:rPr lang="en-US" b="1" dirty="0">
                          <a:effectLst/>
                        </a:rPr>
                        <a:t>b</a:t>
                      </a:r>
                      <a:endParaRPr lang="en-US" dirty="0">
                        <a:effectLst/>
                      </a:endParaRPr>
                    </a:p>
                  </a:txBody>
                  <a:tcPr marL="47625" marR="47625" marT="47625" marB="47625"/>
                </a:tc>
                <a:tc>
                  <a:txBody>
                    <a:bodyPr/>
                    <a:lstStyle/>
                    <a:p>
                      <a:pPr algn="ctr" fontAlgn="t"/>
                      <a:r>
                        <a:rPr lang="en-US" b="1" dirty="0">
                          <a:effectLst/>
                        </a:rPr>
                        <a:t>10</a:t>
                      </a:r>
                      <a:endParaRPr lang="en-US" dirty="0">
                        <a:effectLst/>
                      </a:endParaRPr>
                    </a:p>
                  </a:txBody>
                  <a:tcPr marL="47625" marR="47625" marT="47625" marB="47625"/>
                </a:tc>
                <a:tc>
                  <a:txBody>
                    <a:bodyPr/>
                    <a:lstStyle/>
                    <a:p>
                      <a:pPr algn="ctr" fontAlgn="t"/>
                      <a:r>
                        <a:rPr lang="en-US" b="1" dirty="0">
                          <a:effectLst/>
                        </a:rPr>
                        <a:t>28</a:t>
                      </a:r>
                      <a:endParaRPr lang="en-US" dirty="0">
                        <a:effectLst/>
                      </a:endParaRPr>
                    </a:p>
                  </a:txBody>
                  <a:tcPr marL="47625" marR="47625" marT="47625" marB="47625"/>
                </a:tc>
                <a:tc>
                  <a:txBody>
                    <a:bodyPr/>
                    <a:lstStyle/>
                    <a:p>
                      <a:pPr algn="ctr" fontAlgn="t"/>
                      <a:r>
                        <a:rPr lang="en-US" b="1" dirty="0">
                          <a:effectLst/>
                        </a:rPr>
                        <a:t>60</a:t>
                      </a:r>
                      <a:endParaRPr lang="en-US" dirty="0">
                        <a:effectLst/>
                      </a:endParaRPr>
                    </a:p>
                  </a:txBody>
                  <a:tcPr marL="47625" marR="47625" marT="47625" marB="47625"/>
                </a:tc>
              </a:tr>
              <a:tr h="373333">
                <a:tc>
                  <a:txBody>
                    <a:bodyPr/>
                    <a:lstStyle/>
                    <a:p>
                      <a:pPr algn="ctr" fontAlgn="t"/>
                      <a:r>
                        <a:rPr lang="vi-VN" b="1" dirty="0">
                          <a:effectLst/>
                        </a:rPr>
                        <a:t>ƯCLN(a, b)</a:t>
                      </a:r>
                      <a:endParaRPr lang="vi-VN" dirty="0">
                        <a:effectLst/>
                      </a:endParaRPr>
                    </a:p>
                  </a:txBody>
                  <a:tcPr marL="47625" marR="47625" marT="47625" marB="47625"/>
                </a:tc>
                <a:tc>
                  <a:txBody>
                    <a:bodyPr/>
                    <a:lstStyle/>
                    <a:p>
                      <a:pPr algn="ctr" fontAlgn="t"/>
                      <a:r>
                        <a:rPr lang="en-US" b="1" dirty="0">
                          <a:solidFill>
                            <a:srgbClr val="333399"/>
                          </a:solidFill>
                          <a:effectLst/>
                        </a:rPr>
                        <a:t>2</a:t>
                      </a:r>
                      <a:endParaRPr lang="en-US" dirty="0">
                        <a:effectLst/>
                      </a:endParaRPr>
                    </a:p>
                  </a:txBody>
                  <a:tcPr marL="47625" marR="47625" marT="47625" marB="47625"/>
                </a:tc>
                <a:tc>
                  <a:txBody>
                    <a:bodyPr/>
                    <a:lstStyle/>
                    <a:p>
                      <a:pPr algn="ctr" fontAlgn="t"/>
                      <a:r>
                        <a:rPr lang="en-US" b="1" dirty="0">
                          <a:solidFill>
                            <a:srgbClr val="333399"/>
                          </a:solidFill>
                          <a:effectLst/>
                        </a:rPr>
                        <a:t>4</a:t>
                      </a:r>
                      <a:endParaRPr lang="en-US" dirty="0">
                        <a:effectLst/>
                      </a:endParaRPr>
                    </a:p>
                  </a:txBody>
                  <a:tcPr marL="47625" marR="47625" marT="47625" marB="47625"/>
                </a:tc>
                <a:tc>
                  <a:txBody>
                    <a:bodyPr/>
                    <a:lstStyle/>
                    <a:p>
                      <a:pPr algn="ctr" fontAlgn="t"/>
                      <a:r>
                        <a:rPr lang="en-US" b="1" dirty="0">
                          <a:solidFill>
                            <a:srgbClr val="333399"/>
                          </a:solidFill>
                          <a:effectLst/>
                        </a:rPr>
                        <a:t>20</a:t>
                      </a:r>
                      <a:endParaRPr lang="en-US" dirty="0">
                        <a:effectLst/>
                      </a:endParaRPr>
                    </a:p>
                  </a:txBody>
                  <a:tcPr marL="47625" marR="47625" marT="47625" marB="47625"/>
                </a:tc>
              </a:tr>
              <a:tr h="373333">
                <a:tc>
                  <a:txBody>
                    <a:bodyPr/>
                    <a:lstStyle/>
                    <a:p>
                      <a:pPr algn="ctr" fontAlgn="t"/>
                      <a:r>
                        <a:rPr lang="en-US" b="1" dirty="0">
                          <a:effectLst/>
                        </a:rPr>
                        <a:t>BCNN(a, b)</a:t>
                      </a:r>
                      <a:endParaRPr lang="en-US" dirty="0">
                        <a:effectLst/>
                      </a:endParaRPr>
                    </a:p>
                  </a:txBody>
                  <a:tcPr marL="47625" marR="47625" marT="47625" marB="47625"/>
                </a:tc>
                <a:tc>
                  <a:txBody>
                    <a:bodyPr/>
                    <a:lstStyle/>
                    <a:p>
                      <a:pPr algn="ctr" fontAlgn="t"/>
                      <a:r>
                        <a:rPr lang="en-US" b="1" dirty="0">
                          <a:solidFill>
                            <a:srgbClr val="333399"/>
                          </a:solidFill>
                          <a:effectLst/>
                        </a:rPr>
                        <a:t>40</a:t>
                      </a:r>
                      <a:endParaRPr lang="en-US" dirty="0">
                        <a:effectLst/>
                      </a:endParaRPr>
                    </a:p>
                  </a:txBody>
                  <a:tcPr marL="47625" marR="47625" marT="47625" marB="47625"/>
                </a:tc>
                <a:tc>
                  <a:txBody>
                    <a:bodyPr/>
                    <a:lstStyle/>
                    <a:p>
                      <a:pPr algn="ctr" fontAlgn="t"/>
                      <a:r>
                        <a:rPr lang="en-US" b="1" dirty="0">
                          <a:solidFill>
                            <a:srgbClr val="333399"/>
                          </a:solidFill>
                          <a:effectLst/>
                        </a:rPr>
                        <a:t>168</a:t>
                      </a:r>
                      <a:endParaRPr lang="en-US" dirty="0">
                        <a:effectLst/>
                      </a:endParaRPr>
                    </a:p>
                  </a:txBody>
                  <a:tcPr marL="47625" marR="47625" marT="47625" marB="47625"/>
                </a:tc>
                <a:tc>
                  <a:txBody>
                    <a:bodyPr/>
                    <a:lstStyle/>
                    <a:p>
                      <a:pPr algn="ctr" fontAlgn="t"/>
                      <a:r>
                        <a:rPr lang="en-US" b="1" dirty="0">
                          <a:solidFill>
                            <a:srgbClr val="333399"/>
                          </a:solidFill>
                          <a:effectLst/>
                        </a:rPr>
                        <a:t>420</a:t>
                      </a:r>
                      <a:endParaRPr lang="en-US" dirty="0">
                        <a:effectLst/>
                      </a:endParaRPr>
                    </a:p>
                  </a:txBody>
                  <a:tcPr marL="47625" marR="47625" marT="47625" marB="47625"/>
                </a:tc>
              </a:tr>
              <a:tr h="373333">
                <a:tc>
                  <a:txBody>
                    <a:bodyPr/>
                    <a:lstStyle/>
                    <a:p>
                      <a:pPr algn="ctr" fontAlgn="t"/>
                      <a:r>
                        <a:rPr lang="vi-VN" b="1" dirty="0">
                          <a:effectLst/>
                        </a:rPr>
                        <a:t>ƯCLN(a, b) . BCNN(a, b)</a:t>
                      </a:r>
                      <a:endParaRPr lang="vi-VN" dirty="0">
                        <a:effectLst/>
                      </a:endParaRPr>
                    </a:p>
                  </a:txBody>
                  <a:tcPr marL="47625" marR="47625" marT="47625" marB="47625"/>
                </a:tc>
                <a:tc>
                  <a:txBody>
                    <a:bodyPr/>
                    <a:lstStyle/>
                    <a:p>
                      <a:pPr algn="ctr" fontAlgn="t"/>
                      <a:r>
                        <a:rPr lang="en-US" b="1" dirty="0">
                          <a:solidFill>
                            <a:srgbClr val="333399"/>
                          </a:solidFill>
                          <a:effectLst/>
                        </a:rPr>
                        <a:t>80</a:t>
                      </a:r>
                      <a:endParaRPr lang="en-US" dirty="0">
                        <a:effectLst/>
                      </a:endParaRPr>
                    </a:p>
                  </a:txBody>
                  <a:tcPr marL="47625" marR="47625" marT="47625" marB="47625"/>
                </a:tc>
                <a:tc>
                  <a:txBody>
                    <a:bodyPr/>
                    <a:lstStyle/>
                    <a:p>
                      <a:pPr algn="ctr" fontAlgn="t"/>
                      <a:r>
                        <a:rPr lang="en-US" b="1" dirty="0">
                          <a:solidFill>
                            <a:srgbClr val="333399"/>
                          </a:solidFill>
                          <a:effectLst/>
                        </a:rPr>
                        <a:t>672</a:t>
                      </a:r>
                      <a:endParaRPr lang="en-US" dirty="0">
                        <a:effectLst/>
                      </a:endParaRPr>
                    </a:p>
                  </a:txBody>
                  <a:tcPr marL="47625" marR="47625" marT="47625" marB="47625"/>
                </a:tc>
                <a:tc>
                  <a:txBody>
                    <a:bodyPr/>
                    <a:lstStyle/>
                    <a:p>
                      <a:pPr algn="ctr" fontAlgn="t"/>
                      <a:r>
                        <a:rPr lang="en-US" b="1" dirty="0">
                          <a:solidFill>
                            <a:srgbClr val="333399"/>
                          </a:solidFill>
                          <a:effectLst/>
                        </a:rPr>
                        <a:t>8 400</a:t>
                      </a:r>
                      <a:endParaRPr lang="en-US" dirty="0">
                        <a:effectLst/>
                      </a:endParaRPr>
                    </a:p>
                  </a:txBody>
                  <a:tcPr marL="47625" marR="47625" marT="47625" marB="47625"/>
                </a:tc>
              </a:tr>
              <a:tr h="373333">
                <a:tc>
                  <a:txBody>
                    <a:bodyPr/>
                    <a:lstStyle/>
                    <a:p>
                      <a:pPr algn="ctr" fontAlgn="t"/>
                      <a:r>
                        <a:rPr lang="en-US" b="1" dirty="0" err="1">
                          <a:effectLst/>
                        </a:rPr>
                        <a:t>a.b</a:t>
                      </a:r>
                      <a:endParaRPr lang="en-US" dirty="0">
                        <a:effectLst/>
                      </a:endParaRPr>
                    </a:p>
                  </a:txBody>
                  <a:tcPr marL="47625" marR="47625" marT="47625" marB="47625"/>
                </a:tc>
                <a:tc>
                  <a:txBody>
                    <a:bodyPr/>
                    <a:lstStyle/>
                    <a:p>
                      <a:pPr algn="ctr" fontAlgn="t"/>
                      <a:r>
                        <a:rPr lang="en-US" b="1" dirty="0">
                          <a:solidFill>
                            <a:srgbClr val="333399"/>
                          </a:solidFill>
                          <a:effectLst/>
                        </a:rPr>
                        <a:t>80</a:t>
                      </a:r>
                      <a:endParaRPr lang="en-US" dirty="0">
                        <a:effectLst/>
                      </a:endParaRPr>
                    </a:p>
                  </a:txBody>
                  <a:tcPr marL="47625" marR="47625" marT="47625" marB="47625"/>
                </a:tc>
                <a:tc>
                  <a:txBody>
                    <a:bodyPr/>
                    <a:lstStyle/>
                    <a:p>
                      <a:pPr algn="ctr" fontAlgn="t"/>
                      <a:r>
                        <a:rPr lang="en-US" b="1" dirty="0">
                          <a:solidFill>
                            <a:srgbClr val="333399"/>
                          </a:solidFill>
                          <a:effectLst/>
                        </a:rPr>
                        <a:t>672</a:t>
                      </a:r>
                      <a:endParaRPr lang="en-US" dirty="0">
                        <a:effectLst/>
                      </a:endParaRPr>
                    </a:p>
                  </a:txBody>
                  <a:tcPr marL="47625" marR="47625" marT="47625" marB="47625"/>
                </a:tc>
                <a:tc>
                  <a:txBody>
                    <a:bodyPr/>
                    <a:lstStyle/>
                    <a:p>
                      <a:pPr algn="ctr" fontAlgn="t"/>
                      <a:r>
                        <a:rPr lang="en-US" b="1" dirty="0">
                          <a:solidFill>
                            <a:srgbClr val="333399"/>
                          </a:solidFill>
                          <a:effectLst/>
                        </a:rPr>
                        <a:t>8 400</a:t>
                      </a:r>
                      <a:endParaRPr lang="en-US" dirty="0">
                        <a:effectLst/>
                      </a:endParaRPr>
                    </a:p>
                  </a:txBody>
                  <a:tcPr marL="47625" marR="47625" marT="47625" marB="47625"/>
                </a:tc>
              </a:tr>
            </a:tbl>
          </a:graphicData>
        </a:graphic>
      </p:graphicFrame>
      <p:sp>
        <p:nvSpPr>
          <p:cNvPr id="18" name="TextBox 17"/>
          <p:cNvSpPr txBox="1"/>
          <p:nvPr/>
        </p:nvSpPr>
        <p:spPr>
          <a:xfrm>
            <a:off x="7315200" y="1322363"/>
            <a:ext cx="984738" cy="369332"/>
          </a:xfrm>
          <a:prstGeom prst="rect">
            <a:avLst/>
          </a:prstGeom>
          <a:noFill/>
        </p:spPr>
        <p:txBody>
          <a:bodyPr wrap="square" rtlCol="0">
            <a:spAutoFit/>
          </a:bodyPr>
          <a:lstStyle/>
          <a:p>
            <a:r>
              <a:rPr lang="en-US" dirty="0" smtClean="0"/>
              <a:t>a)</a:t>
            </a:r>
            <a:endParaRPr lang="en-US" dirty="0"/>
          </a:p>
        </p:txBody>
      </p:sp>
      <p:sp>
        <p:nvSpPr>
          <p:cNvPr id="19" name="Rectangle 18"/>
          <p:cNvSpPr/>
          <p:nvPr/>
        </p:nvSpPr>
        <p:spPr>
          <a:xfrm>
            <a:off x="8687990" y="908579"/>
            <a:ext cx="1082348" cy="369332"/>
          </a:xfrm>
          <a:prstGeom prst="rect">
            <a:avLst/>
          </a:prstGeom>
        </p:spPr>
        <p:txBody>
          <a:bodyPr wrap="none">
            <a:spAutoFit/>
          </a:bodyPr>
          <a:lstStyle/>
          <a:p>
            <a:r>
              <a:rPr lang="en-US" b="1" i="0" u="sng" dirty="0" err="1" smtClean="0">
                <a:solidFill>
                  <a:srgbClr val="000000"/>
                </a:solidFill>
                <a:effectLst/>
                <a:latin typeface="Open Sans" panose="020B0606030504020204"/>
              </a:rPr>
              <a:t>Bài</a:t>
            </a:r>
            <a:r>
              <a:rPr lang="en-US" b="1" i="0" u="sng" dirty="0" smtClean="0">
                <a:solidFill>
                  <a:srgbClr val="000000"/>
                </a:solidFill>
                <a:effectLst/>
                <a:latin typeface="Open Sans" panose="020B0606030504020204"/>
              </a:rPr>
              <a:t> </a:t>
            </a:r>
            <a:r>
              <a:rPr lang="en-US" b="1" i="0" u="sng" dirty="0" err="1" smtClean="0">
                <a:solidFill>
                  <a:srgbClr val="000000"/>
                </a:solidFill>
                <a:effectLst/>
                <a:latin typeface="Open Sans" panose="020B0606030504020204"/>
              </a:rPr>
              <a:t>làm</a:t>
            </a:r>
            <a:r>
              <a:rPr lang="en-US" b="1" i="0" u="sng" dirty="0" smtClean="0">
                <a:solidFill>
                  <a:srgbClr val="000000"/>
                </a:solidFill>
                <a:effectLst/>
                <a:latin typeface="Open Sans" panose="020B0606030504020204"/>
              </a:rPr>
              <a:t>:</a:t>
            </a:r>
            <a:endParaRPr lang="en-US" dirty="0"/>
          </a:p>
        </p:txBody>
      </p:sp>
      <p:sp>
        <p:nvSpPr>
          <p:cNvPr id="20" name="Rectangle 19"/>
          <p:cNvSpPr/>
          <p:nvPr/>
        </p:nvSpPr>
        <p:spPr>
          <a:xfrm>
            <a:off x="7019365" y="4625352"/>
            <a:ext cx="4827494" cy="2062103"/>
          </a:xfrm>
          <a:prstGeom prst="rect">
            <a:avLst/>
          </a:prstGeom>
        </p:spPr>
        <p:txBody>
          <a:bodyPr wrap="square">
            <a:spAutoFit/>
          </a:bodyPr>
          <a:lstStyle/>
          <a:p>
            <a:r>
              <a:rPr lang="vi-VN" sz="3200" b="1" i="0" dirty="0" smtClean="0">
                <a:solidFill>
                  <a:srgbClr val="002060"/>
                </a:solidFill>
                <a:effectLst/>
                <a:latin typeface="Open Sans" panose="020B0606030504020204"/>
              </a:rPr>
              <a:t>b)</a:t>
            </a:r>
            <a:r>
              <a:rPr lang="vi-VN" sz="3200" b="0" i="0" dirty="0" smtClean="0">
                <a:solidFill>
                  <a:srgbClr val="002060"/>
                </a:solidFill>
                <a:effectLst/>
                <a:latin typeface="Open Sans" panose="020B0606030504020204"/>
              </a:rPr>
              <a:t> Nhận xét: Nhìn vào bảng trên ta thấy tích ƯCLN(a, b) . BCNN(a, b) bằng với tích a . b.</a:t>
            </a:r>
            <a:endParaRPr lang="en-US" sz="3200" dirty="0">
              <a:solidFill>
                <a:srgbClr val="002060"/>
              </a:solidFill>
            </a:endParaRPr>
          </a:p>
        </p:txBody>
      </p:sp>
    </p:spTree>
    <p:extLst>
      <p:ext uri="{BB962C8B-B14F-4D97-AF65-F5344CB8AC3E}">
        <p14:creationId xmlns:p14="http://schemas.microsoft.com/office/powerpoint/2010/main" val="237477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134744"/>
            <a:ext cx="6790642" cy="707886"/>
          </a:xfrm>
          <a:prstGeom prst="rect">
            <a:avLst/>
          </a:prstGeom>
          <a:noFill/>
        </p:spPr>
        <p:txBody>
          <a:bodyPr wrap="none" rtlCol="0">
            <a:spAutoFit/>
          </a:bodyPr>
          <a:lstStyle/>
          <a:p>
            <a:r>
              <a:rPr lang="en-US" sz="4000" b="1" u="sng" dirty="0" err="1" smtClean="0">
                <a:solidFill>
                  <a:schemeClr val="accent5">
                    <a:lumMod val="75000"/>
                  </a:schemeClr>
                </a:solidFill>
                <a:latin typeface="Times New Roman" panose="02020603050405020304" pitchFamily="18" charset="0"/>
                <a:cs typeface="Times New Roman" panose="02020603050405020304" pitchFamily="18" charset="0"/>
              </a:rPr>
              <a:t>Dạng</a:t>
            </a:r>
            <a:r>
              <a:rPr lang="en-US" sz="4000" b="1" u="sng"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000" b="1" u="sng" dirty="0" smtClean="0">
                <a:solidFill>
                  <a:schemeClr val="accent5">
                    <a:lumMod val="75000"/>
                  </a:schemeClr>
                </a:solidFill>
                <a:latin typeface="Times New Roman" panose="02020603050405020304" pitchFamily="18" charset="0"/>
                <a:cs typeface="Times New Roman" panose="02020603050405020304" pitchFamily="18" charset="0"/>
              </a:rPr>
              <a:t>2</a:t>
            </a:r>
            <a:r>
              <a:rPr lang="en-US" sz="4000" b="1" dirty="0" smtClean="0">
                <a:solidFill>
                  <a:schemeClr val="accent5">
                    <a:lumMod val="75000"/>
                  </a:schemeClr>
                </a:solidFill>
                <a:latin typeface="Times New Roman" panose="02020603050405020304" pitchFamily="18" charset="0"/>
                <a:cs typeface="Times New Roman" panose="02020603050405020304" pitchFamily="18" charset="0"/>
              </a:rPr>
              <a:t>:Tìm </a:t>
            </a:r>
            <a:r>
              <a:rPr lang="en-US" sz="4000" b="1" dirty="0" smtClean="0">
                <a:solidFill>
                  <a:schemeClr val="accent5">
                    <a:lumMod val="75000"/>
                  </a:schemeClr>
                </a:solidFill>
                <a:latin typeface="Times New Roman" panose="02020603050405020304" pitchFamily="18" charset="0"/>
                <a:cs typeface="Times New Roman" panose="02020603050405020304" pitchFamily="18" charset="0"/>
              </a:rPr>
              <a:t>ƯCLN  </a:t>
            </a:r>
            <a:r>
              <a:rPr lang="en-US" sz="4000" b="1" dirty="0" err="1" smtClean="0">
                <a:solidFill>
                  <a:schemeClr val="accent5">
                    <a:lumMod val="75000"/>
                  </a:schemeClr>
                </a:solidFill>
                <a:latin typeface="Times New Roman" panose="02020603050405020304" pitchFamily="18" charset="0"/>
                <a:cs typeface="Times New Roman" panose="02020603050405020304" pitchFamily="18" charset="0"/>
              </a:rPr>
              <a:t>và</a:t>
            </a:r>
            <a:r>
              <a:rPr lang="en-US" sz="4000" b="1" dirty="0" smtClean="0">
                <a:solidFill>
                  <a:schemeClr val="accent5">
                    <a:lumMod val="75000"/>
                  </a:schemeClr>
                </a:solidFill>
                <a:latin typeface="Times New Roman" panose="02020603050405020304" pitchFamily="18" charset="0"/>
                <a:cs typeface="Times New Roman" panose="02020603050405020304" pitchFamily="18" charset="0"/>
              </a:rPr>
              <a:t> BCNN</a:t>
            </a:r>
            <a:endParaRPr lang="en-US" sz="4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840740" y="991687"/>
            <a:ext cx="1058304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u="sng" dirty="0" err="1" smtClean="0">
                <a:solidFill>
                  <a:srgbClr val="FF0000"/>
                </a:solidFill>
                <a:latin typeface="Times New Roman" panose="02020603050405020304" pitchFamily="18" charset="0"/>
                <a:cs typeface="Times New Roman" panose="02020603050405020304" pitchFamily="18" charset="0"/>
              </a:rPr>
              <a:t>Bài</a:t>
            </a:r>
            <a:r>
              <a:rPr lang="en-US" sz="3200" u="sng" dirty="0" smtClean="0">
                <a:solidFill>
                  <a:srgbClr val="FF0000"/>
                </a:solidFill>
                <a:latin typeface="Times New Roman" panose="02020603050405020304" pitchFamily="18" charset="0"/>
                <a:cs typeface="Times New Roman" panose="02020603050405020304" pitchFamily="18" charset="0"/>
              </a:rPr>
              <a:t> 6/ 37( SBT)</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Rút</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gọn</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phân</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sau</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để</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được</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phân</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tối</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giản</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có</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sử</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dụng</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ước</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chung</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lớn</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nhất</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22735589"/>
              </p:ext>
            </p:extLst>
          </p:nvPr>
        </p:nvGraphicFramePr>
        <p:xfrm>
          <a:off x="840740" y="2075662"/>
          <a:ext cx="1049020" cy="1065810"/>
        </p:xfrm>
        <a:graphic>
          <a:graphicData uri="http://schemas.openxmlformats.org/presentationml/2006/ole">
            <mc:AlternateContent xmlns:mc="http://schemas.openxmlformats.org/markup-compatibility/2006">
              <mc:Choice xmlns:v="urn:schemas-microsoft-com:vml" Requires="v">
                <p:oleObj spid="_x0000_s3116" name="Equation" r:id="rId3" imgW="431640" imgH="393480" progId="Equation.DSMT4">
                  <p:embed/>
                </p:oleObj>
              </mc:Choice>
              <mc:Fallback>
                <p:oleObj name="Equation" r:id="rId3" imgW="431640" imgH="393480" progId="Equation.DSMT4">
                  <p:embed/>
                  <p:pic>
                    <p:nvPicPr>
                      <p:cNvPr id="0" name=""/>
                      <p:cNvPicPr/>
                      <p:nvPr/>
                    </p:nvPicPr>
                    <p:blipFill>
                      <a:blip r:embed="rId4"/>
                      <a:stretch>
                        <a:fillRect/>
                      </a:stretch>
                    </p:blipFill>
                    <p:spPr>
                      <a:xfrm>
                        <a:off x="840740" y="2075662"/>
                        <a:ext cx="1049020" cy="106581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59780594"/>
              </p:ext>
            </p:extLst>
          </p:nvPr>
        </p:nvGraphicFramePr>
        <p:xfrm>
          <a:off x="4160520" y="2075662"/>
          <a:ext cx="1051560" cy="911378"/>
        </p:xfrm>
        <a:graphic>
          <a:graphicData uri="http://schemas.openxmlformats.org/presentationml/2006/ole">
            <mc:AlternateContent xmlns:mc="http://schemas.openxmlformats.org/markup-compatibility/2006">
              <mc:Choice xmlns:v="urn:schemas-microsoft-com:vml" Requires="v">
                <p:oleObj spid="_x0000_s3117" name="Equation" r:id="rId5" imgW="444240" imgH="393480" progId="Equation.DSMT4">
                  <p:embed/>
                </p:oleObj>
              </mc:Choice>
              <mc:Fallback>
                <p:oleObj name="Equation" r:id="rId5" imgW="444240" imgH="393480" progId="Equation.DSMT4">
                  <p:embed/>
                  <p:pic>
                    <p:nvPicPr>
                      <p:cNvPr id="0" name=""/>
                      <p:cNvPicPr/>
                      <p:nvPr/>
                    </p:nvPicPr>
                    <p:blipFill>
                      <a:blip r:embed="rId6"/>
                      <a:stretch>
                        <a:fillRect/>
                      </a:stretch>
                    </p:blipFill>
                    <p:spPr>
                      <a:xfrm>
                        <a:off x="4160520" y="2075662"/>
                        <a:ext cx="1051560" cy="911378"/>
                      </a:xfrm>
                      <a:prstGeom prst="rect">
                        <a:avLst/>
                      </a:prstGeom>
                    </p:spPr>
                  </p:pic>
                </p:oleObj>
              </mc:Fallback>
            </mc:AlternateContent>
          </a:graphicData>
        </a:graphic>
      </p:graphicFrame>
      <p:sp>
        <p:nvSpPr>
          <p:cNvPr id="10" name="TextBox 9"/>
          <p:cNvSpPr txBox="1"/>
          <p:nvPr/>
        </p:nvSpPr>
        <p:spPr>
          <a:xfrm>
            <a:off x="3977640" y="2987040"/>
            <a:ext cx="1691640" cy="584775"/>
          </a:xfrm>
          <a:prstGeom prst="rect">
            <a:avLst/>
          </a:prstGeom>
          <a:noFill/>
        </p:spPr>
        <p:txBody>
          <a:bodyPr wrap="square" rtlCol="0">
            <a:spAutoFit/>
          </a:bodyPr>
          <a:lstStyle/>
          <a:p>
            <a:r>
              <a:rPr lang="en-US" sz="3200" u="sng" dirty="0" err="1" smtClean="0">
                <a:solidFill>
                  <a:srgbClr val="00B0F0"/>
                </a:solidFill>
              </a:rPr>
              <a:t>Bài</a:t>
            </a:r>
            <a:r>
              <a:rPr lang="en-US" sz="3200" u="sng" dirty="0" smtClean="0">
                <a:solidFill>
                  <a:srgbClr val="00B0F0"/>
                </a:solidFill>
              </a:rPr>
              <a:t> </a:t>
            </a:r>
            <a:r>
              <a:rPr lang="en-US" sz="3200" u="sng" dirty="0" err="1" smtClean="0">
                <a:solidFill>
                  <a:srgbClr val="00B0F0"/>
                </a:solidFill>
              </a:rPr>
              <a:t>giải</a:t>
            </a:r>
            <a:r>
              <a:rPr lang="en-US" sz="3200" u="sng" dirty="0" smtClean="0">
                <a:solidFill>
                  <a:srgbClr val="00B0F0"/>
                </a:solidFill>
              </a:rPr>
              <a:t> </a:t>
            </a:r>
            <a:endParaRPr lang="en-US" sz="3200" u="sng" dirty="0">
              <a:solidFill>
                <a:srgbClr val="00B0F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480657912"/>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3118" name="Equation" r:id="rId7" imgW="114120" imgH="177480" progId="Equation.DSMT4">
                  <p:embed/>
                </p:oleObj>
              </mc:Choice>
              <mc:Fallback>
                <p:oleObj name="Equation" r:id="rId7" imgW="114120" imgH="177480" progId="Equation.DSMT4">
                  <p:embed/>
                  <p:pic>
                    <p:nvPicPr>
                      <p:cNvPr id="0" name=""/>
                      <p:cNvPicPr/>
                      <p:nvPr/>
                    </p:nvPicPr>
                    <p:blipFill>
                      <a:blip r:embed="rId8"/>
                      <a:stretch>
                        <a:fillRect/>
                      </a:stretch>
                    </p:blipFill>
                    <p:spPr>
                      <a:xfrm>
                        <a:off x="4794250" y="2371725"/>
                        <a:ext cx="114300" cy="177800"/>
                      </a:xfrm>
                      <a:prstGeom prst="rect">
                        <a:avLst/>
                      </a:prstGeom>
                    </p:spPr>
                  </p:pic>
                </p:oleObj>
              </mc:Fallback>
            </mc:AlternateContent>
          </a:graphicData>
        </a:graphic>
      </p:graphicFrame>
      <p:grpSp>
        <p:nvGrpSpPr>
          <p:cNvPr id="28" name="Group 27"/>
          <p:cNvGrpSpPr/>
          <p:nvPr/>
        </p:nvGrpSpPr>
        <p:grpSpPr>
          <a:xfrm>
            <a:off x="1066800" y="4008120"/>
            <a:ext cx="3550920" cy="571410"/>
            <a:chOff x="1066800" y="4008120"/>
            <a:chExt cx="3550920" cy="571410"/>
          </a:xfrm>
        </p:grpSpPr>
        <p:sp>
          <p:nvSpPr>
            <p:cNvPr id="14" name="TextBox 13"/>
            <p:cNvSpPr txBox="1"/>
            <p:nvPr/>
          </p:nvSpPr>
          <p:spPr>
            <a:xfrm>
              <a:off x="1066800" y="4008120"/>
              <a:ext cx="3550920" cy="523220"/>
            </a:xfrm>
            <a:prstGeom prst="rect">
              <a:avLst/>
            </a:prstGeom>
            <a:noFill/>
          </p:spPr>
          <p:txBody>
            <a:bodyPr wrap="square" rtlCol="0">
              <a:spAutoFit/>
            </a:bodyPr>
            <a:lstStyle/>
            <a:p>
              <a:pPr marL="514350" indent="-514350">
                <a:buAutoNum type="alphaLcParenR"/>
              </a:pPr>
              <a:r>
                <a:rPr lang="en-US" sz="2800" dirty="0" smtClean="0">
                  <a:latin typeface="Times New Roman" panose="02020603050405020304" pitchFamily="18" charset="0"/>
                  <a:cs typeface="Times New Roman" panose="02020603050405020304" pitchFamily="18" charset="0"/>
                </a:rPr>
                <a:t>Ta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457035353"/>
                </p:ext>
              </p:extLst>
            </p:nvPr>
          </p:nvGraphicFramePr>
          <p:xfrm>
            <a:off x="2708910" y="4034670"/>
            <a:ext cx="1135380" cy="544860"/>
          </p:xfrm>
          <a:graphic>
            <a:graphicData uri="http://schemas.openxmlformats.org/presentationml/2006/ole">
              <mc:AlternateContent xmlns:mc="http://schemas.openxmlformats.org/markup-compatibility/2006">
                <mc:Choice xmlns:v="urn:schemas-microsoft-com:vml" Requires="v">
                  <p:oleObj spid="_x0000_s3119" name="Equation" r:id="rId9" imgW="583920" imgH="203040" progId="Equation.DSMT4">
                    <p:embed/>
                  </p:oleObj>
                </mc:Choice>
                <mc:Fallback>
                  <p:oleObj name="Equation" r:id="rId9" imgW="583920" imgH="203040" progId="Equation.DSMT4">
                    <p:embed/>
                    <p:pic>
                      <p:nvPicPr>
                        <p:cNvPr id="0" name=""/>
                        <p:cNvPicPr/>
                        <p:nvPr/>
                      </p:nvPicPr>
                      <p:blipFill>
                        <a:blip r:embed="rId10"/>
                        <a:stretch>
                          <a:fillRect/>
                        </a:stretch>
                      </p:blipFill>
                      <p:spPr>
                        <a:xfrm>
                          <a:off x="2708910" y="4034670"/>
                          <a:ext cx="1135380" cy="544860"/>
                        </a:xfrm>
                        <a:prstGeom prst="rect">
                          <a:avLst/>
                        </a:prstGeom>
                      </p:spPr>
                    </p:pic>
                  </p:oleObj>
                </mc:Fallback>
              </mc:AlternateContent>
            </a:graphicData>
          </a:graphic>
        </p:graphicFrame>
      </p:grpSp>
      <p:sp>
        <p:nvSpPr>
          <p:cNvPr id="16" name="TextBox 15"/>
          <p:cNvSpPr txBox="1"/>
          <p:nvPr/>
        </p:nvSpPr>
        <p:spPr>
          <a:xfrm>
            <a:off x="2703829" y="4592895"/>
            <a:ext cx="2066290" cy="523220"/>
          </a:xfrm>
          <a:prstGeom prst="rect">
            <a:avLst/>
          </a:prstGeom>
          <a:noFill/>
        </p:spPr>
        <p:txBody>
          <a:bodyPr wrap="square" rtlCol="0">
            <a:spAutoFit/>
          </a:bodyPr>
          <a:lstStyle/>
          <a:p>
            <a:r>
              <a:rPr lang="en-US" sz="2800" dirty="0" smtClean="0"/>
              <a:t>146 = 2. 73</a:t>
            </a:r>
            <a:endParaRPr lang="en-US" sz="2800" dirty="0"/>
          </a:p>
        </p:txBody>
      </p:sp>
      <p:sp>
        <p:nvSpPr>
          <p:cNvPr id="17" name="TextBox 16"/>
          <p:cNvSpPr txBox="1"/>
          <p:nvPr/>
        </p:nvSpPr>
        <p:spPr>
          <a:xfrm>
            <a:off x="1325880" y="5054560"/>
            <a:ext cx="3886200" cy="523220"/>
          </a:xfrm>
          <a:prstGeom prst="rect">
            <a:avLst/>
          </a:prstGeom>
          <a:noFill/>
        </p:spPr>
        <p:txBody>
          <a:bodyPr wrap="square" rtlCol="0">
            <a:spAutoFit/>
          </a:bodyPr>
          <a:lstStyle/>
          <a:p>
            <a:r>
              <a:rPr lang="en-US" sz="2400" b="0" i="0" dirty="0" smtClean="0">
                <a:solidFill>
                  <a:srgbClr val="000000"/>
                </a:solidFill>
                <a:effectLst/>
                <a:latin typeface="MJXc-TeX-main-R"/>
              </a:rPr>
              <a:t>⇒ </a:t>
            </a:r>
            <a:r>
              <a:rPr lang="en-US" sz="2800" b="0" i="0" dirty="0" smtClean="0">
                <a:solidFill>
                  <a:srgbClr val="000000"/>
                </a:solidFill>
                <a:effectLst/>
                <a:latin typeface="MJXc-TeX-math-I"/>
              </a:rPr>
              <a:t>UCLN</a:t>
            </a:r>
            <a:r>
              <a:rPr lang="en-US" sz="2800" b="0" i="0" dirty="0" smtClean="0">
                <a:solidFill>
                  <a:srgbClr val="000000"/>
                </a:solidFill>
                <a:effectLst/>
                <a:latin typeface="MJXc-TeX-main-R"/>
              </a:rPr>
              <a:t>(24,146</a:t>
            </a:r>
            <a:r>
              <a:rPr lang="en-US" sz="2400" b="0" i="0" dirty="0" smtClean="0">
                <a:solidFill>
                  <a:srgbClr val="000000"/>
                </a:solidFill>
                <a:effectLst/>
                <a:latin typeface="MJXc-TeX-main-R"/>
              </a:rPr>
              <a:t>)=2 </a:t>
            </a:r>
            <a:endParaRPr lang="en-US" sz="2400" dirty="0"/>
          </a:p>
        </p:txBody>
      </p:sp>
      <p:grpSp>
        <p:nvGrpSpPr>
          <p:cNvPr id="29" name="Group 28"/>
          <p:cNvGrpSpPr/>
          <p:nvPr/>
        </p:nvGrpSpPr>
        <p:grpSpPr>
          <a:xfrm>
            <a:off x="1216663" y="5655361"/>
            <a:ext cx="3078478" cy="943499"/>
            <a:chOff x="1203962" y="5613975"/>
            <a:chExt cx="2240278" cy="851929"/>
          </a:xfrm>
        </p:grpSpPr>
        <p:sp>
          <p:nvSpPr>
            <p:cNvPr id="18" name="TextBox 17"/>
            <p:cNvSpPr txBox="1"/>
            <p:nvPr/>
          </p:nvSpPr>
          <p:spPr>
            <a:xfrm>
              <a:off x="1203962" y="5778058"/>
              <a:ext cx="335280" cy="523220"/>
            </a:xfrm>
            <a:prstGeom prst="rect">
              <a:avLst/>
            </a:prstGeom>
            <a:noFill/>
          </p:spPr>
          <p:txBody>
            <a:bodyPr wrap="square" rtlCol="0">
              <a:spAutoFit/>
            </a:bodyPr>
            <a:lstStyle/>
            <a:p>
              <a:r>
                <a:rPr lang="en-US" sz="2800" b="0" i="0" dirty="0" smtClean="0">
                  <a:solidFill>
                    <a:srgbClr val="000000"/>
                  </a:solidFill>
                  <a:effectLst/>
                  <a:latin typeface="MJXc-TeX-main-R"/>
                </a:rPr>
                <a:t>⇒</a:t>
              </a:r>
              <a:endParaRPr lang="en-US" sz="2800" dirty="0"/>
            </a:p>
          </p:txBody>
        </p:sp>
        <p:graphicFrame>
          <p:nvGraphicFramePr>
            <p:cNvPr id="19" name="Object 18"/>
            <p:cNvGraphicFramePr>
              <a:graphicFrameLocks noChangeAspect="1"/>
            </p:cNvGraphicFramePr>
            <p:nvPr>
              <p:extLst>
                <p:ext uri="{D42A27DB-BD31-4B8C-83A1-F6EECF244321}">
                  <p14:modId xmlns:p14="http://schemas.microsoft.com/office/powerpoint/2010/main" val="2614899155"/>
                </p:ext>
              </p:extLst>
            </p:nvPr>
          </p:nvGraphicFramePr>
          <p:xfrm>
            <a:off x="1691640" y="5613975"/>
            <a:ext cx="1752600" cy="851929"/>
          </p:xfrm>
          <a:graphic>
            <a:graphicData uri="http://schemas.openxmlformats.org/presentationml/2006/ole">
              <mc:AlternateContent xmlns:mc="http://schemas.openxmlformats.org/markup-compatibility/2006">
                <mc:Choice xmlns:v="urn:schemas-microsoft-com:vml" Requires="v">
                  <p:oleObj spid="_x0000_s3120" name="Equation" r:id="rId11" imgW="1054080" imgH="393480" progId="Equation.DSMT4">
                    <p:embed/>
                  </p:oleObj>
                </mc:Choice>
                <mc:Fallback>
                  <p:oleObj name="Equation" r:id="rId11" imgW="1054080" imgH="393480" progId="Equation.DSMT4">
                    <p:embed/>
                    <p:pic>
                      <p:nvPicPr>
                        <p:cNvPr id="0" name=""/>
                        <p:cNvPicPr/>
                        <p:nvPr/>
                      </p:nvPicPr>
                      <p:blipFill>
                        <a:blip r:embed="rId12"/>
                        <a:stretch>
                          <a:fillRect/>
                        </a:stretch>
                      </p:blipFill>
                      <p:spPr>
                        <a:xfrm>
                          <a:off x="1691640" y="5613975"/>
                          <a:ext cx="1752600" cy="851929"/>
                        </a:xfrm>
                        <a:prstGeom prst="rect">
                          <a:avLst/>
                        </a:prstGeom>
                      </p:spPr>
                    </p:pic>
                  </p:oleObj>
                </mc:Fallback>
              </mc:AlternateContent>
            </a:graphicData>
          </a:graphic>
        </p:graphicFrame>
      </p:grpSp>
      <p:cxnSp>
        <p:nvCxnSpPr>
          <p:cNvPr id="21" name="Straight Connector 20"/>
          <p:cNvCxnSpPr/>
          <p:nvPr/>
        </p:nvCxnSpPr>
        <p:spPr>
          <a:xfrm>
            <a:off x="5471160" y="3870960"/>
            <a:ext cx="0" cy="2987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623560" y="4115841"/>
            <a:ext cx="3130472" cy="523220"/>
          </a:xfrm>
          <a:prstGeom prst="rect">
            <a:avLst/>
          </a:prstGeom>
        </p:spPr>
        <p:txBody>
          <a:bodyPr wrap="none">
            <a:spAutoFit/>
          </a:bodyPr>
          <a:lstStyle/>
          <a:p>
            <a:r>
              <a:rPr lang="en-US" sz="2800" b="0" i="0" dirty="0" smtClean="0">
                <a:solidFill>
                  <a:srgbClr val="000000"/>
                </a:solidFill>
                <a:effectLst/>
                <a:latin typeface="Times New Roman" panose="02020603050405020304" pitchFamily="18" charset="0"/>
                <a:cs typeface="Times New Roman" panose="02020603050405020304" pitchFamily="18" charset="0"/>
              </a:rPr>
              <a:t>d) Ta </a:t>
            </a:r>
            <a:r>
              <a:rPr lang="en-US" sz="2800" b="0" i="0" dirty="0" err="1" smtClean="0">
                <a:solidFill>
                  <a:srgbClr val="000000"/>
                </a:solidFill>
                <a:effectLst/>
                <a:latin typeface="Times New Roman" panose="02020603050405020304" pitchFamily="18" charset="0"/>
                <a:cs typeface="Times New Roman" panose="02020603050405020304" pitchFamily="18" charset="0"/>
              </a:rPr>
              <a:t>có</a:t>
            </a:r>
            <a:r>
              <a:rPr lang="en-US" sz="2800" b="0" i="0" dirty="0" smtClean="0">
                <a:solidFill>
                  <a:srgbClr val="000000"/>
                </a:solidFill>
                <a:effectLst/>
                <a:latin typeface="Times New Roman" panose="02020603050405020304" pitchFamily="18" charset="0"/>
                <a:cs typeface="Times New Roman" panose="02020603050405020304" pitchFamily="18" charset="0"/>
              </a:rPr>
              <a:t>:</a:t>
            </a:r>
            <a:r>
              <a:rPr lang="en-US" sz="2800" b="0" i="0" dirty="0" smtClean="0">
                <a:solidFill>
                  <a:srgbClr val="000000"/>
                </a:solidFill>
                <a:effectLst/>
                <a:latin typeface="OpenSans"/>
              </a:rPr>
              <a:t> </a:t>
            </a:r>
            <a:r>
              <a:rPr lang="en-US" sz="2800" b="0" i="0" dirty="0" smtClean="0">
                <a:solidFill>
                  <a:srgbClr val="000000"/>
                </a:solidFill>
                <a:effectLst/>
                <a:latin typeface="MJXc-TeX-main-R"/>
              </a:rPr>
              <a:t>55=5.11  ;</a:t>
            </a:r>
            <a:endParaRPr lang="en-US" sz="2800" dirty="0"/>
          </a:p>
        </p:txBody>
      </p:sp>
      <p:sp>
        <p:nvSpPr>
          <p:cNvPr id="23" name="Rectangle 22"/>
          <p:cNvSpPr/>
          <p:nvPr/>
        </p:nvSpPr>
        <p:spPr>
          <a:xfrm>
            <a:off x="5880099" y="4699461"/>
            <a:ext cx="3227165" cy="523220"/>
          </a:xfrm>
          <a:prstGeom prst="rect">
            <a:avLst/>
          </a:prstGeom>
        </p:spPr>
        <p:txBody>
          <a:bodyPr wrap="none">
            <a:spAutoFit/>
          </a:bodyPr>
          <a:lstStyle/>
          <a:p>
            <a:r>
              <a:rPr lang="en-US" sz="2800" b="0" i="0" dirty="0" smtClean="0">
                <a:solidFill>
                  <a:srgbClr val="000000"/>
                </a:solidFill>
                <a:effectLst/>
                <a:latin typeface="MJXc-TeX-main-R"/>
              </a:rPr>
              <a:t>⇒</a:t>
            </a:r>
            <a:r>
              <a:rPr lang="en-US" sz="2800" b="0" i="0" dirty="0" smtClean="0">
                <a:solidFill>
                  <a:srgbClr val="000000"/>
                </a:solidFill>
                <a:effectLst/>
                <a:latin typeface="MJXc-TeX-math-I"/>
              </a:rPr>
              <a:t>UCLN</a:t>
            </a:r>
            <a:r>
              <a:rPr lang="en-US" sz="2800" b="0" i="0" dirty="0" smtClean="0">
                <a:solidFill>
                  <a:srgbClr val="000000"/>
                </a:solidFill>
                <a:effectLst/>
                <a:latin typeface="MJXc-TeX-main-R"/>
              </a:rPr>
              <a:t>(55,185)=5</a:t>
            </a:r>
            <a:endParaRPr lang="en-US" sz="2800" dirty="0"/>
          </a:p>
        </p:txBody>
      </p:sp>
      <p:graphicFrame>
        <p:nvGraphicFramePr>
          <p:cNvPr id="25" name="Object 24"/>
          <p:cNvGraphicFramePr>
            <a:graphicFrameLocks noChangeAspect="1"/>
          </p:cNvGraphicFramePr>
          <p:nvPr>
            <p:extLst>
              <p:ext uri="{D42A27DB-BD31-4B8C-83A1-F6EECF244321}">
                <p14:modId xmlns:p14="http://schemas.microsoft.com/office/powerpoint/2010/main" val="1802497399"/>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3121" name="Equation" r:id="rId13" imgW="114120" imgH="177480" progId="Equation.DSMT4">
                  <p:embed/>
                </p:oleObj>
              </mc:Choice>
              <mc:Fallback>
                <p:oleObj name="Equation" r:id="rId13" imgW="114120" imgH="177480" progId="Equation.DSMT4">
                  <p:embed/>
                  <p:pic>
                    <p:nvPicPr>
                      <p:cNvPr id="0" name=""/>
                      <p:cNvPicPr/>
                      <p:nvPr/>
                    </p:nvPicPr>
                    <p:blipFill>
                      <a:blip r:embed="rId8"/>
                      <a:stretch>
                        <a:fillRect/>
                      </a:stretch>
                    </p:blipFill>
                    <p:spPr>
                      <a:xfrm>
                        <a:off x="4794250" y="2371725"/>
                        <a:ext cx="114300" cy="177800"/>
                      </a:xfrm>
                      <a:prstGeom prst="rect">
                        <a:avLst/>
                      </a:prstGeom>
                    </p:spPr>
                  </p:pic>
                </p:oleObj>
              </mc:Fallback>
            </mc:AlternateContent>
          </a:graphicData>
        </a:graphic>
      </p:graphicFrame>
      <p:grpSp>
        <p:nvGrpSpPr>
          <p:cNvPr id="31" name="Group 30"/>
          <p:cNvGrpSpPr/>
          <p:nvPr/>
        </p:nvGrpSpPr>
        <p:grpSpPr>
          <a:xfrm>
            <a:off x="5880099" y="5270879"/>
            <a:ext cx="2700021" cy="922675"/>
            <a:chOff x="5880099" y="5270879"/>
            <a:chExt cx="2700021" cy="922675"/>
          </a:xfrm>
        </p:grpSpPr>
        <p:sp>
          <p:nvSpPr>
            <p:cNvPr id="24" name="Rectangle 23"/>
            <p:cNvSpPr/>
            <p:nvPr/>
          </p:nvSpPr>
          <p:spPr>
            <a:xfrm>
              <a:off x="5880099" y="5470606"/>
              <a:ext cx="444502" cy="523220"/>
            </a:xfrm>
            <a:prstGeom prst="rect">
              <a:avLst/>
            </a:prstGeom>
          </p:spPr>
          <p:txBody>
            <a:bodyPr wrap="square">
              <a:spAutoFit/>
            </a:bodyPr>
            <a:lstStyle/>
            <a:p>
              <a:r>
                <a:rPr lang="en-US" sz="2800" b="0" i="0" dirty="0" smtClean="0">
                  <a:solidFill>
                    <a:srgbClr val="000000"/>
                  </a:solidFill>
                  <a:effectLst/>
                  <a:latin typeface="MJXc-TeX-main-R"/>
                </a:rPr>
                <a:t>⇒</a:t>
              </a:r>
              <a:endParaRPr lang="en-US" sz="2800" dirty="0"/>
            </a:p>
          </p:txBody>
        </p:sp>
        <p:graphicFrame>
          <p:nvGraphicFramePr>
            <p:cNvPr id="26" name="Object 25"/>
            <p:cNvGraphicFramePr>
              <a:graphicFrameLocks noChangeAspect="1"/>
            </p:cNvGraphicFramePr>
            <p:nvPr>
              <p:extLst>
                <p:ext uri="{D42A27DB-BD31-4B8C-83A1-F6EECF244321}">
                  <p14:modId xmlns:p14="http://schemas.microsoft.com/office/powerpoint/2010/main" val="3638614556"/>
                </p:ext>
              </p:extLst>
            </p:nvPr>
          </p:nvGraphicFramePr>
          <p:xfrm>
            <a:off x="6398260" y="5270879"/>
            <a:ext cx="2181860" cy="922675"/>
          </p:xfrm>
          <a:graphic>
            <a:graphicData uri="http://schemas.openxmlformats.org/presentationml/2006/ole">
              <mc:AlternateContent xmlns:mc="http://schemas.openxmlformats.org/markup-compatibility/2006">
                <mc:Choice xmlns:v="urn:schemas-microsoft-com:vml" Requires="v">
                  <p:oleObj spid="_x0000_s3122" name="Equation" r:id="rId14" imgW="1054080" imgH="393480" progId="Equation.DSMT4">
                    <p:embed/>
                  </p:oleObj>
                </mc:Choice>
                <mc:Fallback>
                  <p:oleObj name="Equation" r:id="rId14" imgW="1054080" imgH="393480" progId="Equation.DSMT4">
                    <p:embed/>
                    <p:pic>
                      <p:nvPicPr>
                        <p:cNvPr id="0" name=""/>
                        <p:cNvPicPr/>
                        <p:nvPr/>
                      </p:nvPicPr>
                      <p:blipFill>
                        <a:blip r:embed="rId15"/>
                        <a:stretch>
                          <a:fillRect/>
                        </a:stretch>
                      </p:blipFill>
                      <p:spPr>
                        <a:xfrm>
                          <a:off x="6398260" y="5270879"/>
                          <a:ext cx="2181860" cy="922675"/>
                        </a:xfrm>
                        <a:prstGeom prst="rect">
                          <a:avLst/>
                        </a:prstGeom>
                      </p:spPr>
                    </p:pic>
                  </p:oleObj>
                </mc:Fallback>
              </mc:AlternateContent>
            </a:graphicData>
          </a:graphic>
        </p:graphicFrame>
      </p:grpSp>
      <p:sp>
        <p:nvSpPr>
          <p:cNvPr id="30" name="Rectangle 29"/>
          <p:cNvSpPr/>
          <p:nvPr/>
        </p:nvSpPr>
        <p:spPr>
          <a:xfrm>
            <a:off x="8831583" y="4115841"/>
            <a:ext cx="1696298" cy="523220"/>
          </a:xfrm>
          <a:prstGeom prst="rect">
            <a:avLst/>
          </a:prstGeom>
        </p:spPr>
        <p:txBody>
          <a:bodyPr wrap="none">
            <a:spAutoFit/>
          </a:bodyPr>
          <a:lstStyle/>
          <a:p>
            <a:r>
              <a:rPr lang="en-US" sz="2800" b="0" i="0" dirty="0" smtClean="0">
                <a:solidFill>
                  <a:srgbClr val="000000"/>
                </a:solidFill>
                <a:effectLst/>
                <a:latin typeface="MJXc-TeX-main-R"/>
              </a:rPr>
              <a:t>185=5.37</a:t>
            </a:r>
            <a:endParaRPr lang="en-US" sz="2800" dirty="0"/>
          </a:p>
        </p:txBody>
      </p:sp>
    </p:spTree>
    <p:extLst>
      <p:ext uri="{BB962C8B-B14F-4D97-AF65-F5344CB8AC3E}">
        <p14:creationId xmlns:p14="http://schemas.microsoft.com/office/powerpoint/2010/main" val="37976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6" grpId="0"/>
      <p:bldP spid="17" grpId="0"/>
      <p:bldP spid="22" grpId="0"/>
      <p:bldP spid="23"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794</Words>
  <Application>Microsoft Office PowerPoint</Application>
  <PresentationFormat>Widescreen</PresentationFormat>
  <Paragraphs>142</Paragraphs>
  <Slides>13</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6" baseType="lpstr">
      <vt:lpstr>Arial</vt:lpstr>
      <vt:lpstr>Calibri</vt:lpstr>
      <vt:lpstr>Calibri Light</vt:lpstr>
      <vt:lpstr>Cambria Math</vt:lpstr>
      <vt:lpstr>MJXc-TeX-main-R</vt:lpstr>
      <vt:lpstr>MJXc-TeX-math-I</vt:lpstr>
      <vt:lpstr>Monaco</vt:lpstr>
      <vt:lpstr>Noto Serif</vt:lpstr>
      <vt:lpstr>Open Sans</vt:lpstr>
      <vt:lpstr>OpenSans</vt:lpstr>
      <vt:lpstr>Times New Roman</vt:lpstr>
      <vt:lpstr>Office Theme</vt:lpstr>
      <vt:lpstr>MathType 6.0 Equation</vt:lpstr>
      <vt:lpstr>ÔN TẬP CHƯƠNG I ( TIẾT 2)</vt:lpstr>
      <vt:lpstr>ÔN TẬP CHƯƠNG I ( TIẾT 2)</vt:lpstr>
      <vt:lpstr>ÔN TẬP CHƯƠNG I ( TIẾT 2)</vt:lpstr>
      <vt:lpstr>ÔN TẬP CHƯƠNG I ( TIẾT 2)</vt:lpstr>
      <vt:lpstr>ÔN TẬP CHƯƠNG I ( TIẾT 2)</vt:lpstr>
      <vt:lpstr>PowerPoint Presentation</vt:lpstr>
      <vt:lpstr>Bài tập 1</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CHƯƠNG I ( TIẾT 2)</dc:title>
  <dc:creator>Acer</dc:creator>
  <cp:lastModifiedBy>Acer</cp:lastModifiedBy>
  <cp:revision>24</cp:revision>
  <dcterms:created xsi:type="dcterms:W3CDTF">2021-08-24T04:18:20Z</dcterms:created>
  <dcterms:modified xsi:type="dcterms:W3CDTF">2021-08-24T13:42:58Z</dcterms:modified>
</cp:coreProperties>
</file>